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9" r:id="rId3"/>
    <p:sldId id="262" r:id="rId4"/>
    <p:sldId id="265" r:id="rId5"/>
    <p:sldId id="266" r:id="rId6"/>
    <p:sldId id="263" r:id="rId7"/>
    <p:sldId id="264" r:id="rId8"/>
    <p:sldId id="267" r:id="rId9"/>
    <p:sldId id="322" r:id="rId10"/>
    <p:sldId id="326" r:id="rId11"/>
    <p:sldId id="324" r:id="rId12"/>
    <p:sldId id="268" r:id="rId13"/>
    <p:sldId id="327" r:id="rId14"/>
    <p:sldId id="273" r:id="rId15"/>
    <p:sldId id="284" r:id="rId16"/>
    <p:sldId id="285" r:id="rId17"/>
    <p:sldId id="276" r:id="rId18"/>
    <p:sldId id="305" r:id="rId19"/>
    <p:sldId id="321" r:id="rId20"/>
    <p:sldId id="279" r:id="rId21"/>
    <p:sldId id="328" r:id="rId22"/>
    <p:sldId id="282" r:id="rId23"/>
    <p:sldId id="329" r:id="rId24"/>
    <p:sldId id="331" r:id="rId25"/>
    <p:sldId id="306" r:id="rId26"/>
    <p:sldId id="313" r:id="rId27"/>
    <p:sldId id="311" r:id="rId28"/>
    <p:sldId id="314" r:id="rId29"/>
    <p:sldId id="332" r:id="rId30"/>
    <p:sldId id="335" r:id="rId31"/>
    <p:sldId id="334" r:id="rId32"/>
    <p:sldId id="333" r:id="rId33"/>
    <p:sldId id="307" r:id="rId34"/>
    <p:sldId id="308" r:id="rId35"/>
    <p:sldId id="336" r:id="rId36"/>
    <p:sldId id="309" r:id="rId37"/>
    <p:sldId id="31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A4741"/>
    <a:srgbClr val="28ACB3"/>
    <a:srgbClr val="00A4E4"/>
    <a:srgbClr val="1C8187"/>
    <a:srgbClr val="BD2A81"/>
    <a:srgbClr val="FFE699"/>
    <a:srgbClr val="E7833F"/>
    <a:srgbClr val="333F50"/>
    <a:srgbClr val="005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8" autoAdjust="0"/>
    <p:restoredTop sz="94714"/>
  </p:normalViewPr>
  <p:slideViewPr>
    <p:cSldViewPr snapToGrid="0">
      <p:cViewPr>
        <p:scale>
          <a:sx n="79" d="100"/>
          <a:sy n="79" d="100"/>
        </p:scale>
        <p:origin x="-624" y="-30"/>
      </p:cViewPr>
      <p:guideLst>
        <p:guide orient="horz" pos="3005"/>
        <p:guide pos="2313"/>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4" d="100"/>
          <a:sy n="154" d="100"/>
        </p:scale>
        <p:origin x="-4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Elynor\Desktop\Numbers%20for%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Elynor\Desktop\Numbers%20for%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Elynor\Desktop\Numbers%20fo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95455450220703E-2"/>
          <c:y val="7.2123002318450202E-2"/>
          <c:w val="0.92915287232584298"/>
          <c:h val="0.87229109680434902"/>
        </c:manualLayout>
      </c:layout>
      <c:barChart>
        <c:barDir val="col"/>
        <c:grouping val="clustered"/>
        <c:varyColors val="0"/>
        <c:ser>
          <c:idx val="0"/>
          <c:order val="0"/>
          <c:spPr>
            <a:solidFill>
              <a:srgbClr val="13AA41"/>
            </a:solidFill>
            <a:ln>
              <a:noFill/>
            </a:ln>
          </c:spPr>
          <c:invertIfNegative val="1"/>
          <c:cat>
            <c:numRef>
              <c:f>'Pg20&amp;21 Charts'!$B$40:$B$129</c:f>
              <c:numCache>
                <c:formatCode>General</c:formatCode>
                <c:ptCount val="90"/>
                <c:pt idx="0">
                  <c:v>1928</c:v>
                </c:pt>
                <c:pt idx="1">
                  <c:v>1929</c:v>
                </c:pt>
                <c:pt idx="2">
                  <c:v>1930</c:v>
                </c:pt>
                <c:pt idx="3">
                  <c:v>1931</c:v>
                </c:pt>
                <c:pt idx="4">
                  <c:v>1932</c:v>
                </c:pt>
                <c:pt idx="5">
                  <c:v>1933</c:v>
                </c:pt>
                <c:pt idx="6">
                  <c:v>1934</c:v>
                </c:pt>
                <c:pt idx="7">
                  <c:v>1935</c:v>
                </c:pt>
                <c:pt idx="8">
                  <c:v>1936</c:v>
                </c:pt>
                <c:pt idx="9">
                  <c:v>1937</c:v>
                </c:pt>
                <c:pt idx="10">
                  <c:v>1938</c:v>
                </c:pt>
                <c:pt idx="11">
                  <c:v>1939</c:v>
                </c:pt>
                <c:pt idx="12">
                  <c:v>1940</c:v>
                </c:pt>
                <c:pt idx="13">
                  <c:v>1941</c:v>
                </c:pt>
                <c:pt idx="14">
                  <c:v>1942</c:v>
                </c:pt>
                <c:pt idx="15">
                  <c:v>1943</c:v>
                </c:pt>
                <c:pt idx="16">
                  <c:v>1944</c:v>
                </c:pt>
                <c:pt idx="17">
                  <c:v>1945</c:v>
                </c:pt>
                <c:pt idx="18">
                  <c:v>1946</c:v>
                </c:pt>
                <c:pt idx="19">
                  <c:v>1947</c:v>
                </c:pt>
                <c:pt idx="20">
                  <c:v>1948</c:v>
                </c:pt>
                <c:pt idx="21">
                  <c:v>1949</c:v>
                </c:pt>
                <c:pt idx="22">
                  <c:v>1950</c:v>
                </c:pt>
                <c:pt idx="23">
                  <c:v>1951</c:v>
                </c:pt>
                <c:pt idx="24">
                  <c:v>1952</c:v>
                </c:pt>
                <c:pt idx="25">
                  <c:v>1953</c:v>
                </c:pt>
                <c:pt idx="26">
                  <c:v>1954</c:v>
                </c:pt>
                <c:pt idx="27">
                  <c:v>1955</c:v>
                </c:pt>
                <c:pt idx="28">
                  <c:v>1956</c:v>
                </c:pt>
                <c:pt idx="29">
                  <c:v>1957</c:v>
                </c:pt>
                <c:pt idx="30">
                  <c:v>1958</c:v>
                </c:pt>
                <c:pt idx="31">
                  <c:v>1959</c:v>
                </c:pt>
                <c:pt idx="32">
                  <c:v>1960</c:v>
                </c:pt>
                <c:pt idx="33">
                  <c:v>1961</c:v>
                </c:pt>
                <c:pt idx="34">
                  <c:v>1962</c:v>
                </c:pt>
                <c:pt idx="35">
                  <c:v>1963</c:v>
                </c:pt>
                <c:pt idx="36">
                  <c:v>1964</c:v>
                </c:pt>
                <c:pt idx="37">
                  <c:v>1965</c:v>
                </c:pt>
                <c:pt idx="38">
                  <c:v>1966</c:v>
                </c:pt>
                <c:pt idx="39">
                  <c:v>1967</c:v>
                </c:pt>
                <c:pt idx="40">
                  <c:v>1968</c:v>
                </c:pt>
                <c:pt idx="41">
                  <c:v>1969</c:v>
                </c:pt>
                <c:pt idx="42">
                  <c:v>1970</c:v>
                </c:pt>
                <c:pt idx="43">
                  <c:v>1971</c:v>
                </c:pt>
                <c:pt idx="44">
                  <c:v>1972</c:v>
                </c:pt>
                <c:pt idx="45">
                  <c:v>1973</c:v>
                </c:pt>
                <c:pt idx="46">
                  <c:v>1974</c:v>
                </c:pt>
                <c:pt idx="47">
                  <c:v>1975</c:v>
                </c:pt>
                <c:pt idx="48">
                  <c:v>1976</c:v>
                </c:pt>
                <c:pt idx="49">
                  <c:v>1977</c:v>
                </c:pt>
                <c:pt idx="50">
                  <c:v>1978</c:v>
                </c:pt>
                <c:pt idx="51">
                  <c:v>1979</c:v>
                </c:pt>
                <c:pt idx="52">
                  <c:v>1980</c:v>
                </c:pt>
                <c:pt idx="53">
                  <c:v>1981</c:v>
                </c:pt>
                <c:pt idx="54">
                  <c:v>1982</c:v>
                </c:pt>
                <c:pt idx="55">
                  <c:v>1983</c:v>
                </c:pt>
                <c:pt idx="56">
                  <c:v>1984</c:v>
                </c:pt>
                <c:pt idx="57">
                  <c:v>1985</c:v>
                </c:pt>
                <c:pt idx="58">
                  <c:v>1986</c:v>
                </c:pt>
                <c:pt idx="59">
                  <c:v>1987</c:v>
                </c:pt>
                <c:pt idx="60">
                  <c:v>1988</c:v>
                </c:pt>
                <c:pt idx="61">
                  <c:v>1989</c:v>
                </c:pt>
                <c:pt idx="62">
                  <c:v>1990</c:v>
                </c:pt>
                <c:pt idx="63">
                  <c:v>1991</c:v>
                </c:pt>
                <c:pt idx="64">
                  <c:v>1992</c:v>
                </c:pt>
                <c:pt idx="65">
                  <c:v>1993</c:v>
                </c:pt>
                <c:pt idx="66">
                  <c:v>1994</c:v>
                </c:pt>
                <c:pt idx="67">
                  <c:v>1995</c:v>
                </c:pt>
                <c:pt idx="68">
                  <c:v>1996</c:v>
                </c:pt>
                <c:pt idx="69">
                  <c:v>1997</c:v>
                </c:pt>
                <c:pt idx="70">
                  <c:v>1998</c:v>
                </c:pt>
                <c:pt idx="71">
                  <c:v>1999</c:v>
                </c:pt>
                <c:pt idx="72">
                  <c:v>2000</c:v>
                </c:pt>
                <c:pt idx="73">
                  <c:v>2001</c:v>
                </c:pt>
                <c:pt idx="74">
                  <c:v>2002</c:v>
                </c:pt>
                <c:pt idx="75">
                  <c:v>2003</c:v>
                </c:pt>
                <c:pt idx="76">
                  <c:v>2004</c:v>
                </c:pt>
                <c:pt idx="77">
                  <c:v>2005</c:v>
                </c:pt>
                <c:pt idx="78">
                  <c:v>2006</c:v>
                </c:pt>
                <c:pt idx="79">
                  <c:v>2007</c:v>
                </c:pt>
                <c:pt idx="80">
                  <c:v>2008</c:v>
                </c:pt>
                <c:pt idx="81">
                  <c:v>2009</c:v>
                </c:pt>
                <c:pt idx="82">
                  <c:v>2010</c:v>
                </c:pt>
                <c:pt idx="83">
                  <c:v>2011</c:v>
                </c:pt>
                <c:pt idx="84">
                  <c:v>2012</c:v>
                </c:pt>
                <c:pt idx="85">
                  <c:v>2013</c:v>
                </c:pt>
                <c:pt idx="86">
                  <c:v>2014</c:v>
                </c:pt>
                <c:pt idx="87">
                  <c:v>2015</c:v>
                </c:pt>
                <c:pt idx="88">
                  <c:v>2016</c:v>
                </c:pt>
                <c:pt idx="89">
                  <c:v>2017</c:v>
                </c:pt>
              </c:numCache>
            </c:numRef>
          </c:cat>
          <c:val>
            <c:numRef>
              <c:f>'Pg20&amp;21 Charts'!$C$40:$C$129</c:f>
              <c:numCache>
                <c:formatCode>General</c:formatCode>
                <c:ptCount val="90"/>
                <c:pt idx="0">
                  <c:v>0.37882219705549303</c:v>
                </c:pt>
                <c:pt idx="1">
                  <c:v>-0.11909650924024701</c:v>
                </c:pt>
                <c:pt idx="2">
                  <c:v>-0.28484848484848502</c:v>
                </c:pt>
                <c:pt idx="3">
                  <c:v>-0.47066492829204698</c:v>
                </c:pt>
                <c:pt idx="4">
                  <c:v>-0.147783251231527</c:v>
                </c:pt>
                <c:pt idx="5">
                  <c:v>0.440751445086705</c:v>
                </c:pt>
                <c:pt idx="6">
                  <c:v>-4.7141424272818498E-2</c:v>
                </c:pt>
                <c:pt idx="7">
                  <c:v>0.41368421052631599</c:v>
                </c:pt>
                <c:pt idx="8">
                  <c:v>0.27922561429635101</c:v>
                </c:pt>
                <c:pt idx="9">
                  <c:v>-0.38591385331781097</c:v>
                </c:pt>
                <c:pt idx="10">
                  <c:v>0.24549763033175401</c:v>
                </c:pt>
                <c:pt idx="11">
                  <c:v>-5.1750380517503802E-2</c:v>
                </c:pt>
                <c:pt idx="12">
                  <c:v>-0.15088282504012801</c:v>
                </c:pt>
                <c:pt idx="13">
                  <c:v>-0.17863894139886599</c:v>
                </c:pt>
                <c:pt idx="14">
                  <c:v>0.124280782508631</c:v>
                </c:pt>
                <c:pt idx="15">
                  <c:v>0.19447287615148401</c:v>
                </c:pt>
                <c:pt idx="16">
                  <c:v>0.13796058269066</c:v>
                </c:pt>
                <c:pt idx="17">
                  <c:v>0.30722891566265098</c:v>
                </c:pt>
                <c:pt idx="18">
                  <c:v>-0.118663594470046</c:v>
                </c:pt>
                <c:pt idx="19">
                  <c:v>0</c:v>
                </c:pt>
                <c:pt idx="20">
                  <c:v>-6.5359477124183902E-3</c:v>
                </c:pt>
                <c:pt idx="21">
                  <c:v>0.10460526315789501</c:v>
                </c:pt>
                <c:pt idx="22">
                  <c:v>0.21679571173317499</c:v>
                </c:pt>
                <c:pt idx="23">
                  <c:v>0.16348507097405801</c:v>
                </c:pt>
                <c:pt idx="24">
                  <c:v>0.117795540597392</c:v>
                </c:pt>
                <c:pt idx="25">
                  <c:v>-6.62401204365827E-2</c:v>
                </c:pt>
                <c:pt idx="26">
                  <c:v>0.45022168480451402</c:v>
                </c:pt>
                <c:pt idx="27">
                  <c:v>0.26403557531962202</c:v>
                </c:pt>
                <c:pt idx="28">
                  <c:v>2.61653474054531E-2</c:v>
                </c:pt>
                <c:pt idx="29">
                  <c:v>-0.14313263338332999</c:v>
                </c:pt>
                <c:pt idx="30">
                  <c:v>0.38059514878719702</c:v>
                </c:pt>
                <c:pt idx="31">
                  <c:v>8.4767252309364202E-2</c:v>
                </c:pt>
                <c:pt idx="32">
                  <c:v>-2.9721155451661398E-2</c:v>
                </c:pt>
                <c:pt idx="33">
                  <c:v>0.23128549303045901</c:v>
                </c:pt>
                <c:pt idx="34">
                  <c:v>-0.118099231306778</c:v>
                </c:pt>
                <c:pt idx="35">
                  <c:v>0.188906497622821</c:v>
                </c:pt>
                <c:pt idx="36">
                  <c:v>0.1296987470008</c:v>
                </c:pt>
                <c:pt idx="37">
                  <c:v>9.0619469026548702E-2</c:v>
                </c:pt>
                <c:pt idx="38">
                  <c:v>-0.13090987774532101</c:v>
                </c:pt>
                <c:pt idx="39">
                  <c:v>0.200921200049795</c:v>
                </c:pt>
                <c:pt idx="40">
                  <c:v>7.6604125634912396E-2</c:v>
                </c:pt>
                <c:pt idx="41">
                  <c:v>-0.113614481032159</c:v>
                </c:pt>
                <c:pt idx="42">
                  <c:v>9.776232891592811E-4</c:v>
                </c:pt>
                <c:pt idx="43">
                  <c:v>0.10786760716223499</c:v>
                </c:pt>
                <c:pt idx="44">
                  <c:v>0.15633264766382601</c:v>
                </c:pt>
                <c:pt idx="45">
                  <c:v>-0.17365523083439199</c:v>
                </c:pt>
                <c:pt idx="46">
                  <c:v>-0.29718093285494601</c:v>
                </c:pt>
                <c:pt idx="47">
                  <c:v>0.31549008168027998</c:v>
                </c:pt>
                <c:pt idx="48">
                  <c:v>0.19148464353032499</c:v>
                </c:pt>
                <c:pt idx="49">
                  <c:v>-0.11501954215522101</c:v>
                </c:pt>
                <c:pt idx="50">
                  <c:v>1.06203995793902E-2</c:v>
                </c:pt>
                <c:pt idx="51">
                  <c:v>0.123088128186453</c:v>
                </c:pt>
                <c:pt idx="52">
                  <c:v>0.25773577913655699</c:v>
                </c:pt>
                <c:pt idx="53">
                  <c:v>-9.7304065998821396E-2</c:v>
                </c:pt>
                <c:pt idx="54">
                  <c:v>0.14761321909424699</c:v>
                </c:pt>
                <c:pt idx="55">
                  <c:v>0.17271046643913601</c:v>
                </c:pt>
                <c:pt idx="56">
                  <c:v>1.4005941914751701E-2</c:v>
                </c:pt>
                <c:pt idx="57">
                  <c:v>0.26333413059076799</c:v>
                </c:pt>
                <c:pt idx="58">
                  <c:v>0.14620408936009099</c:v>
                </c:pt>
                <c:pt idx="59">
                  <c:v>2.02750134203247E-2</c:v>
                </c:pt>
                <c:pt idx="60">
                  <c:v>0.124008418326048</c:v>
                </c:pt>
                <c:pt idx="61">
                  <c:v>0.272504680973642</c:v>
                </c:pt>
                <c:pt idx="62">
                  <c:v>-6.5591397849462205E-2</c:v>
                </c:pt>
                <c:pt idx="63">
                  <c:v>0.26306704621161597</c:v>
                </c:pt>
                <c:pt idx="64">
                  <c:v>4.4642643074636203E-2</c:v>
                </c:pt>
                <c:pt idx="65">
                  <c:v>7.0551513621445502E-2</c:v>
                </c:pt>
                <c:pt idx="66">
                  <c:v>-1.53928609711652E-2</c:v>
                </c:pt>
                <c:pt idx="67">
                  <c:v>0.34110653863740298</c:v>
                </c:pt>
                <c:pt idx="68">
                  <c:v>0.20263666325718799</c:v>
                </c:pt>
                <c:pt idx="69">
                  <c:v>0.31008181008181002</c:v>
                </c:pt>
                <c:pt idx="70">
                  <c:v>0.26668590212586202</c:v>
                </c:pt>
                <c:pt idx="71">
                  <c:v>0.19526044759727601</c:v>
                </c:pt>
                <c:pt idx="72">
                  <c:v>-0.101391866598605</c:v>
                </c:pt>
                <c:pt idx="73">
                  <c:v>-0.13041930499591001</c:v>
                </c:pt>
                <c:pt idx="74">
                  <c:v>-0.23366635019902601</c:v>
                </c:pt>
                <c:pt idx="75">
                  <c:v>0.26379259393966997</c:v>
                </c:pt>
                <c:pt idx="76">
                  <c:v>8.9944330026710803E-2</c:v>
                </c:pt>
                <c:pt idx="77">
                  <c:v>3.0010231698461901E-2</c:v>
                </c:pt>
                <c:pt idx="78">
                  <c:v>0.13619431382130801</c:v>
                </c:pt>
                <c:pt idx="79">
                  <c:v>3.5295776633998403E-2</c:v>
                </c:pt>
                <c:pt idx="80">
                  <c:v>-0.38485793674575702</c:v>
                </c:pt>
                <c:pt idx="81">
                  <c:v>0.234541931912538</c:v>
                </c:pt>
                <c:pt idx="82">
                  <c:v>0.12782710070845699</c:v>
                </c:pt>
                <c:pt idx="83">
                  <c:v>-3.1805604147602698E-5</c:v>
                </c:pt>
                <c:pt idx="84">
                  <c:v>0.13405693384223899</c:v>
                </c:pt>
                <c:pt idx="85">
                  <c:v>0.29601245275874899</c:v>
                </c:pt>
                <c:pt idx="86">
                  <c:v>0.11390638187366101</c:v>
                </c:pt>
                <c:pt idx="87">
                  <c:v>-7.2854436835203297E-3</c:v>
                </c:pt>
                <c:pt idx="88">
                  <c:v>9.5371593522187895E-2</c:v>
                </c:pt>
                <c:pt idx="89">
                  <c:v>0.19419964892376801</c:v>
                </c:pt>
              </c:numCache>
            </c:numRef>
          </c:val>
          <c:extLst xmlns:c16r2="http://schemas.microsoft.com/office/drawing/2015/06/chart">
            <c:ext xmlns:c16="http://schemas.microsoft.com/office/drawing/2014/chart" uri="{C3380CC4-5D6E-409C-BE32-E72D297353CC}">
              <c16:uniqueId val="{00000000-3009-444B-B6EC-7095CFEBDFBF}"/>
            </c:ext>
            <c:ext xmlns:c14="http://schemas.microsoft.com/office/drawing/2007/8/2/chart" uri="{6F2FDCE9-48DA-4B69-8628-5D25D57E5C99}">
              <c14:invertSolidFillFmt>
                <c14:spPr xmlns:c14="http://schemas.microsoft.com/office/drawing/2007/8/2/chart">
                  <a:solidFill>
                    <a:srgbClr val="EA4741"/>
                  </a:solidFill>
                  <a:ln>
                    <a:noFill/>
                  </a:ln>
                </c14:spPr>
              </c14:invertSolidFillFmt>
            </c:ext>
          </c:extLst>
        </c:ser>
        <c:dLbls>
          <c:showLegendKey val="0"/>
          <c:showVal val="0"/>
          <c:showCatName val="0"/>
          <c:showSerName val="0"/>
          <c:showPercent val="0"/>
          <c:showBubbleSize val="0"/>
        </c:dLbls>
        <c:gapWidth val="75"/>
        <c:axId val="139682560"/>
        <c:axId val="139684096"/>
      </c:barChart>
      <c:catAx>
        <c:axId val="139682560"/>
        <c:scaling>
          <c:orientation val="minMax"/>
        </c:scaling>
        <c:delete val="0"/>
        <c:axPos val="b"/>
        <c:numFmt formatCode="General" sourceLinked="1"/>
        <c:majorTickMark val="none"/>
        <c:minorTickMark val="none"/>
        <c:tickLblPos val="low"/>
        <c:txPr>
          <a:bodyPr anchor="b" anchorCtr="1"/>
          <a:lstStyle/>
          <a:p>
            <a:pPr>
              <a:defRPr sz="1200" b="1">
                <a:solidFill>
                  <a:srgbClr val="595959"/>
                </a:solidFill>
                <a:latin typeface="Arial"/>
                <a:cs typeface="Arial"/>
              </a:defRPr>
            </a:pPr>
            <a:endParaRPr lang="en-US"/>
          </a:p>
        </c:txPr>
        <c:crossAx val="139684096"/>
        <c:crosses val="autoZero"/>
        <c:auto val="1"/>
        <c:lblAlgn val="ctr"/>
        <c:lblOffset val="100"/>
        <c:tickLblSkip val="10"/>
        <c:noMultiLvlLbl val="0"/>
      </c:catAx>
      <c:valAx>
        <c:axId val="139684096"/>
        <c:scaling>
          <c:orientation val="minMax"/>
          <c:max val="0.6"/>
          <c:min val="-0.5"/>
        </c:scaling>
        <c:delete val="0"/>
        <c:axPos val="l"/>
        <c:numFmt formatCode="0%" sourceLinked="0"/>
        <c:majorTickMark val="none"/>
        <c:minorTickMark val="none"/>
        <c:tickLblPos val="nextTo"/>
        <c:spPr>
          <a:ln w="9525">
            <a:noFill/>
          </a:ln>
        </c:spPr>
        <c:txPr>
          <a:bodyPr anchor="ctr" anchorCtr="0"/>
          <a:lstStyle/>
          <a:p>
            <a:pPr>
              <a:defRPr sz="1200" b="1">
                <a:solidFill>
                  <a:srgbClr val="595959"/>
                </a:solidFill>
                <a:latin typeface="Arial"/>
                <a:cs typeface="Arial"/>
              </a:defRPr>
            </a:pPr>
            <a:endParaRPr lang="en-US"/>
          </a:p>
        </c:txPr>
        <c:crossAx val="139682560"/>
        <c:crosses val="autoZero"/>
        <c:crossBetween val="between"/>
        <c:majorUnit val="0.2"/>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95455450220703E-2"/>
          <c:y val="7.2123002318450202E-2"/>
          <c:w val="0.92915287232584298"/>
          <c:h val="0.87229109680434902"/>
        </c:manualLayout>
      </c:layout>
      <c:barChart>
        <c:barDir val="col"/>
        <c:grouping val="clustered"/>
        <c:varyColors val="0"/>
        <c:ser>
          <c:idx val="0"/>
          <c:order val="0"/>
          <c:spPr>
            <a:solidFill>
              <a:srgbClr val="13AA41"/>
            </a:solidFill>
            <a:ln>
              <a:noFill/>
            </a:ln>
          </c:spPr>
          <c:invertIfNegative val="1"/>
          <c:cat>
            <c:numRef>
              <c:f>'Pg20&amp;21 Charts'!$B$40:$B$129</c:f>
              <c:numCache>
                <c:formatCode>General</c:formatCode>
                <c:ptCount val="90"/>
                <c:pt idx="0">
                  <c:v>1928</c:v>
                </c:pt>
                <c:pt idx="1">
                  <c:v>1929</c:v>
                </c:pt>
                <c:pt idx="2">
                  <c:v>1930</c:v>
                </c:pt>
                <c:pt idx="3">
                  <c:v>1931</c:v>
                </c:pt>
                <c:pt idx="4">
                  <c:v>1932</c:v>
                </c:pt>
                <c:pt idx="5">
                  <c:v>1933</c:v>
                </c:pt>
                <c:pt idx="6">
                  <c:v>1934</c:v>
                </c:pt>
                <c:pt idx="7">
                  <c:v>1935</c:v>
                </c:pt>
                <c:pt idx="8">
                  <c:v>1936</c:v>
                </c:pt>
                <c:pt idx="9">
                  <c:v>1937</c:v>
                </c:pt>
                <c:pt idx="10">
                  <c:v>1938</c:v>
                </c:pt>
                <c:pt idx="11">
                  <c:v>1939</c:v>
                </c:pt>
                <c:pt idx="12">
                  <c:v>1940</c:v>
                </c:pt>
                <c:pt idx="13">
                  <c:v>1941</c:v>
                </c:pt>
                <c:pt idx="14">
                  <c:v>1942</c:v>
                </c:pt>
                <c:pt idx="15">
                  <c:v>1943</c:v>
                </c:pt>
                <c:pt idx="16">
                  <c:v>1944</c:v>
                </c:pt>
                <c:pt idx="17">
                  <c:v>1945</c:v>
                </c:pt>
                <c:pt idx="18">
                  <c:v>1946</c:v>
                </c:pt>
                <c:pt idx="19">
                  <c:v>1947</c:v>
                </c:pt>
                <c:pt idx="20">
                  <c:v>1948</c:v>
                </c:pt>
                <c:pt idx="21">
                  <c:v>1949</c:v>
                </c:pt>
                <c:pt idx="22">
                  <c:v>1950</c:v>
                </c:pt>
                <c:pt idx="23">
                  <c:v>1951</c:v>
                </c:pt>
                <c:pt idx="24">
                  <c:v>1952</c:v>
                </c:pt>
                <c:pt idx="25">
                  <c:v>1953</c:v>
                </c:pt>
                <c:pt idx="26">
                  <c:v>1954</c:v>
                </c:pt>
                <c:pt idx="27">
                  <c:v>1955</c:v>
                </c:pt>
                <c:pt idx="28">
                  <c:v>1956</c:v>
                </c:pt>
                <c:pt idx="29">
                  <c:v>1957</c:v>
                </c:pt>
                <c:pt idx="30">
                  <c:v>1958</c:v>
                </c:pt>
                <c:pt idx="31">
                  <c:v>1959</c:v>
                </c:pt>
                <c:pt idx="32">
                  <c:v>1960</c:v>
                </c:pt>
                <c:pt idx="33">
                  <c:v>1961</c:v>
                </c:pt>
                <c:pt idx="34">
                  <c:v>1962</c:v>
                </c:pt>
                <c:pt idx="35">
                  <c:v>1963</c:v>
                </c:pt>
                <c:pt idx="36">
                  <c:v>1964</c:v>
                </c:pt>
                <c:pt idx="37">
                  <c:v>1965</c:v>
                </c:pt>
                <c:pt idx="38">
                  <c:v>1966</c:v>
                </c:pt>
                <c:pt idx="39">
                  <c:v>1967</c:v>
                </c:pt>
                <c:pt idx="40">
                  <c:v>1968</c:v>
                </c:pt>
                <c:pt idx="41">
                  <c:v>1969</c:v>
                </c:pt>
                <c:pt idx="42">
                  <c:v>1970</c:v>
                </c:pt>
                <c:pt idx="43">
                  <c:v>1971</c:v>
                </c:pt>
                <c:pt idx="44">
                  <c:v>1972</c:v>
                </c:pt>
                <c:pt idx="45">
                  <c:v>1973</c:v>
                </c:pt>
                <c:pt idx="46">
                  <c:v>1974</c:v>
                </c:pt>
                <c:pt idx="47">
                  <c:v>1975</c:v>
                </c:pt>
                <c:pt idx="48">
                  <c:v>1976</c:v>
                </c:pt>
                <c:pt idx="49">
                  <c:v>1977</c:v>
                </c:pt>
                <c:pt idx="50">
                  <c:v>1978</c:v>
                </c:pt>
                <c:pt idx="51">
                  <c:v>1979</c:v>
                </c:pt>
                <c:pt idx="52">
                  <c:v>1980</c:v>
                </c:pt>
                <c:pt idx="53">
                  <c:v>1981</c:v>
                </c:pt>
                <c:pt idx="54">
                  <c:v>1982</c:v>
                </c:pt>
                <c:pt idx="55">
                  <c:v>1983</c:v>
                </c:pt>
                <c:pt idx="56">
                  <c:v>1984</c:v>
                </c:pt>
                <c:pt idx="57">
                  <c:v>1985</c:v>
                </c:pt>
                <c:pt idx="58">
                  <c:v>1986</c:v>
                </c:pt>
                <c:pt idx="59">
                  <c:v>1987</c:v>
                </c:pt>
                <c:pt idx="60">
                  <c:v>1988</c:v>
                </c:pt>
                <c:pt idx="61">
                  <c:v>1989</c:v>
                </c:pt>
                <c:pt idx="62">
                  <c:v>1990</c:v>
                </c:pt>
                <c:pt idx="63">
                  <c:v>1991</c:v>
                </c:pt>
                <c:pt idx="64">
                  <c:v>1992</c:v>
                </c:pt>
                <c:pt idx="65">
                  <c:v>1993</c:v>
                </c:pt>
                <c:pt idx="66">
                  <c:v>1994</c:v>
                </c:pt>
                <c:pt idx="67">
                  <c:v>1995</c:v>
                </c:pt>
                <c:pt idx="68">
                  <c:v>1996</c:v>
                </c:pt>
                <c:pt idx="69">
                  <c:v>1997</c:v>
                </c:pt>
                <c:pt idx="70">
                  <c:v>1998</c:v>
                </c:pt>
                <c:pt idx="71">
                  <c:v>1999</c:v>
                </c:pt>
                <c:pt idx="72">
                  <c:v>2000</c:v>
                </c:pt>
                <c:pt idx="73">
                  <c:v>2001</c:v>
                </c:pt>
                <c:pt idx="74">
                  <c:v>2002</c:v>
                </c:pt>
                <c:pt idx="75">
                  <c:v>2003</c:v>
                </c:pt>
                <c:pt idx="76">
                  <c:v>2004</c:v>
                </c:pt>
                <c:pt idx="77">
                  <c:v>2005</c:v>
                </c:pt>
                <c:pt idx="78">
                  <c:v>2006</c:v>
                </c:pt>
                <c:pt idx="79">
                  <c:v>2007</c:v>
                </c:pt>
                <c:pt idx="80">
                  <c:v>2008</c:v>
                </c:pt>
                <c:pt idx="81">
                  <c:v>2009</c:v>
                </c:pt>
                <c:pt idx="82">
                  <c:v>2010</c:v>
                </c:pt>
                <c:pt idx="83">
                  <c:v>2011</c:v>
                </c:pt>
                <c:pt idx="84">
                  <c:v>2012</c:v>
                </c:pt>
                <c:pt idx="85">
                  <c:v>2013</c:v>
                </c:pt>
                <c:pt idx="86">
                  <c:v>2014</c:v>
                </c:pt>
                <c:pt idx="87">
                  <c:v>2015</c:v>
                </c:pt>
                <c:pt idx="88">
                  <c:v>2016</c:v>
                </c:pt>
                <c:pt idx="89">
                  <c:v>2017</c:v>
                </c:pt>
              </c:numCache>
            </c:numRef>
          </c:cat>
          <c:val>
            <c:numRef>
              <c:f>'Pg20&amp;21 Charts'!$C$40:$C$129</c:f>
              <c:numCache>
                <c:formatCode>General</c:formatCode>
                <c:ptCount val="90"/>
                <c:pt idx="0">
                  <c:v>0.37882219705549303</c:v>
                </c:pt>
                <c:pt idx="1">
                  <c:v>-0.11909650924024701</c:v>
                </c:pt>
                <c:pt idx="2">
                  <c:v>-0.28484848484848502</c:v>
                </c:pt>
                <c:pt idx="3">
                  <c:v>-0.47066492829204698</c:v>
                </c:pt>
                <c:pt idx="4">
                  <c:v>-0.147783251231527</c:v>
                </c:pt>
                <c:pt idx="5">
                  <c:v>0.440751445086705</c:v>
                </c:pt>
                <c:pt idx="6">
                  <c:v>-4.7141424272818498E-2</c:v>
                </c:pt>
                <c:pt idx="7">
                  <c:v>0.41368421052631599</c:v>
                </c:pt>
                <c:pt idx="8">
                  <c:v>0.27922561429635101</c:v>
                </c:pt>
                <c:pt idx="9">
                  <c:v>-0.38591385331781097</c:v>
                </c:pt>
                <c:pt idx="10">
                  <c:v>0.24549763033175401</c:v>
                </c:pt>
                <c:pt idx="11">
                  <c:v>-5.1750380517503802E-2</c:v>
                </c:pt>
                <c:pt idx="12">
                  <c:v>-0.15088282504012801</c:v>
                </c:pt>
                <c:pt idx="13">
                  <c:v>-0.17863894139886599</c:v>
                </c:pt>
                <c:pt idx="14">
                  <c:v>0.124280782508631</c:v>
                </c:pt>
                <c:pt idx="15">
                  <c:v>0.19447287615148401</c:v>
                </c:pt>
                <c:pt idx="16">
                  <c:v>0.13796058269066</c:v>
                </c:pt>
                <c:pt idx="17">
                  <c:v>0.30722891566265098</c:v>
                </c:pt>
                <c:pt idx="18">
                  <c:v>-0.118663594470046</c:v>
                </c:pt>
                <c:pt idx="19">
                  <c:v>0</c:v>
                </c:pt>
                <c:pt idx="20">
                  <c:v>-6.5359477124183902E-3</c:v>
                </c:pt>
                <c:pt idx="21">
                  <c:v>0.10460526315789501</c:v>
                </c:pt>
                <c:pt idx="22">
                  <c:v>0.21679571173317499</c:v>
                </c:pt>
                <c:pt idx="23">
                  <c:v>0.16348507097405801</c:v>
                </c:pt>
                <c:pt idx="24">
                  <c:v>0.117795540597392</c:v>
                </c:pt>
                <c:pt idx="25">
                  <c:v>-6.62401204365827E-2</c:v>
                </c:pt>
                <c:pt idx="26">
                  <c:v>0.45022168480451402</c:v>
                </c:pt>
                <c:pt idx="27">
                  <c:v>0.26403557531962202</c:v>
                </c:pt>
                <c:pt idx="28">
                  <c:v>2.61653474054531E-2</c:v>
                </c:pt>
                <c:pt idx="29">
                  <c:v>-0.14313263338332999</c:v>
                </c:pt>
                <c:pt idx="30">
                  <c:v>0.38059514878719702</c:v>
                </c:pt>
                <c:pt idx="31">
                  <c:v>8.4767252309364202E-2</c:v>
                </c:pt>
                <c:pt idx="32">
                  <c:v>-2.9721155451661398E-2</c:v>
                </c:pt>
                <c:pt idx="33">
                  <c:v>0.23128549303045901</c:v>
                </c:pt>
                <c:pt idx="34">
                  <c:v>-0.118099231306778</c:v>
                </c:pt>
                <c:pt idx="35">
                  <c:v>0.188906497622821</c:v>
                </c:pt>
                <c:pt idx="36">
                  <c:v>0.1296987470008</c:v>
                </c:pt>
                <c:pt idx="37">
                  <c:v>9.0619469026548702E-2</c:v>
                </c:pt>
                <c:pt idx="38">
                  <c:v>-0.13090987774532101</c:v>
                </c:pt>
                <c:pt idx="39">
                  <c:v>0.200921200049795</c:v>
                </c:pt>
                <c:pt idx="40">
                  <c:v>7.6604125634912396E-2</c:v>
                </c:pt>
                <c:pt idx="41">
                  <c:v>-0.113614481032159</c:v>
                </c:pt>
                <c:pt idx="42">
                  <c:v>9.776232891592811E-4</c:v>
                </c:pt>
                <c:pt idx="43">
                  <c:v>0.10786760716223499</c:v>
                </c:pt>
                <c:pt idx="44">
                  <c:v>0.15633264766382601</c:v>
                </c:pt>
                <c:pt idx="45">
                  <c:v>-0.17365523083439199</c:v>
                </c:pt>
                <c:pt idx="46">
                  <c:v>-0.29718093285494601</c:v>
                </c:pt>
                <c:pt idx="47">
                  <c:v>0.31549008168027998</c:v>
                </c:pt>
                <c:pt idx="48">
                  <c:v>0.19148464353032499</c:v>
                </c:pt>
                <c:pt idx="49">
                  <c:v>-0.11501954215522101</c:v>
                </c:pt>
                <c:pt idx="50">
                  <c:v>1.06203995793902E-2</c:v>
                </c:pt>
                <c:pt idx="51">
                  <c:v>0.123088128186453</c:v>
                </c:pt>
                <c:pt idx="52">
                  <c:v>0.25773577913655699</c:v>
                </c:pt>
                <c:pt idx="53">
                  <c:v>-9.7304065998821396E-2</c:v>
                </c:pt>
                <c:pt idx="54">
                  <c:v>0.14761321909424699</c:v>
                </c:pt>
                <c:pt idx="55">
                  <c:v>0.17271046643913601</c:v>
                </c:pt>
                <c:pt idx="56">
                  <c:v>1.4005941914751701E-2</c:v>
                </c:pt>
                <c:pt idx="57">
                  <c:v>0.26333413059076799</c:v>
                </c:pt>
                <c:pt idx="58">
                  <c:v>0.14620408936009099</c:v>
                </c:pt>
                <c:pt idx="59">
                  <c:v>2.02750134203247E-2</c:v>
                </c:pt>
                <c:pt idx="60">
                  <c:v>0.124008418326048</c:v>
                </c:pt>
                <c:pt idx="61">
                  <c:v>0.272504680973642</c:v>
                </c:pt>
                <c:pt idx="62">
                  <c:v>-6.5591397849462205E-2</c:v>
                </c:pt>
                <c:pt idx="63">
                  <c:v>0.26306704621161597</c:v>
                </c:pt>
                <c:pt idx="64">
                  <c:v>4.4642643074636203E-2</c:v>
                </c:pt>
                <c:pt idx="65">
                  <c:v>7.0551513621445502E-2</c:v>
                </c:pt>
                <c:pt idx="66">
                  <c:v>-1.53928609711652E-2</c:v>
                </c:pt>
                <c:pt idx="67">
                  <c:v>0.34110653863740298</c:v>
                </c:pt>
                <c:pt idx="68">
                  <c:v>0.20263666325718799</c:v>
                </c:pt>
                <c:pt idx="69">
                  <c:v>0.31008181008181002</c:v>
                </c:pt>
                <c:pt idx="70">
                  <c:v>0.26668590212586202</c:v>
                </c:pt>
                <c:pt idx="71">
                  <c:v>0.19526044759727601</c:v>
                </c:pt>
                <c:pt idx="72">
                  <c:v>-0.101391866598605</c:v>
                </c:pt>
                <c:pt idx="73">
                  <c:v>-0.13041930499591001</c:v>
                </c:pt>
                <c:pt idx="74">
                  <c:v>-0.23366635019902601</c:v>
                </c:pt>
                <c:pt idx="75">
                  <c:v>0.26379259393966997</c:v>
                </c:pt>
                <c:pt idx="76">
                  <c:v>8.9944330026710803E-2</c:v>
                </c:pt>
                <c:pt idx="77">
                  <c:v>3.0010231698461901E-2</c:v>
                </c:pt>
                <c:pt idx="78">
                  <c:v>0.13619431382130801</c:v>
                </c:pt>
                <c:pt idx="79">
                  <c:v>3.5295776633998403E-2</c:v>
                </c:pt>
                <c:pt idx="80">
                  <c:v>-0.38485793674575702</c:v>
                </c:pt>
                <c:pt idx="81">
                  <c:v>0.234541931912538</c:v>
                </c:pt>
                <c:pt idx="82">
                  <c:v>0.12782710070845699</c:v>
                </c:pt>
                <c:pt idx="83">
                  <c:v>-3.1805604147602698E-5</c:v>
                </c:pt>
                <c:pt idx="84">
                  <c:v>0.13405693384223899</c:v>
                </c:pt>
                <c:pt idx="85">
                  <c:v>0.29601245275874899</c:v>
                </c:pt>
                <c:pt idx="86">
                  <c:v>0.11390638187366101</c:v>
                </c:pt>
                <c:pt idx="87">
                  <c:v>-7.2854436835203297E-3</c:v>
                </c:pt>
                <c:pt idx="88">
                  <c:v>9.5371593522187895E-2</c:v>
                </c:pt>
                <c:pt idx="89">
                  <c:v>0.19419964892376801</c:v>
                </c:pt>
              </c:numCache>
            </c:numRef>
          </c:val>
          <c:extLst xmlns:c16r2="http://schemas.microsoft.com/office/drawing/2015/06/chart">
            <c:ext xmlns:c16="http://schemas.microsoft.com/office/drawing/2014/chart" uri="{C3380CC4-5D6E-409C-BE32-E72D297353CC}">
              <c16:uniqueId val="{00000000-3009-444B-B6EC-7095CFEBDFBF}"/>
            </c:ext>
            <c:ext xmlns:c14="http://schemas.microsoft.com/office/drawing/2007/8/2/chart" uri="{6F2FDCE9-48DA-4B69-8628-5D25D57E5C99}">
              <c14:invertSolidFillFmt>
                <c14:spPr xmlns:c14="http://schemas.microsoft.com/office/drawing/2007/8/2/chart">
                  <a:solidFill>
                    <a:srgbClr val="EA4741"/>
                  </a:solidFill>
                  <a:ln>
                    <a:noFill/>
                  </a:ln>
                </c14:spPr>
              </c14:invertSolidFillFmt>
            </c:ext>
          </c:extLst>
        </c:ser>
        <c:dLbls>
          <c:showLegendKey val="0"/>
          <c:showVal val="0"/>
          <c:showCatName val="0"/>
          <c:showSerName val="0"/>
          <c:showPercent val="0"/>
          <c:showBubbleSize val="0"/>
        </c:dLbls>
        <c:gapWidth val="75"/>
        <c:axId val="137456640"/>
        <c:axId val="137765632"/>
      </c:barChart>
      <c:catAx>
        <c:axId val="137456640"/>
        <c:scaling>
          <c:orientation val="minMax"/>
        </c:scaling>
        <c:delete val="0"/>
        <c:axPos val="b"/>
        <c:numFmt formatCode="General" sourceLinked="1"/>
        <c:majorTickMark val="none"/>
        <c:minorTickMark val="none"/>
        <c:tickLblPos val="low"/>
        <c:txPr>
          <a:bodyPr anchor="b" anchorCtr="1"/>
          <a:lstStyle/>
          <a:p>
            <a:pPr>
              <a:defRPr sz="1200" b="1">
                <a:solidFill>
                  <a:srgbClr val="595959"/>
                </a:solidFill>
                <a:latin typeface="Arial"/>
                <a:cs typeface="Arial"/>
              </a:defRPr>
            </a:pPr>
            <a:endParaRPr lang="en-US"/>
          </a:p>
        </c:txPr>
        <c:crossAx val="137765632"/>
        <c:crosses val="autoZero"/>
        <c:auto val="1"/>
        <c:lblAlgn val="ctr"/>
        <c:lblOffset val="100"/>
        <c:tickLblSkip val="10"/>
        <c:noMultiLvlLbl val="0"/>
      </c:catAx>
      <c:valAx>
        <c:axId val="137765632"/>
        <c:scaling>
          <c:orientation val="minMax"/>
          <c:max val="0.6"/>
          <c:min val="-0.5"/>
        </c:scaling>
        <c:delete val="0"/>
        <c:axPos val="l"/>
        <c:numFmt formatCode="0%" sourceLinked="0"/>
        <c:majorTickMark val="none"/>
        <c:minorTickMark val="none"/>
        <c:tickLblPos val="nextTo"/>
        <c:spPr>
          <a:ln w="9525">
            <a:noFill/>
          </a:ln>
        </c:spPr>
        <c:txPr>
          <a:bodyPr anchor="ctr" anchorCtr="0"/>
          <a:lstStyle/>
          <a:p>
            <a:pPr>
              <a:defRPr sz="1200" b="1">
                <a:solidFill>
                  <a:srgbClr val="595959"/>
                </a:solidFill>
                <a:latin typeface="Arial"/>
                <a:cs typeface="Arial"/>
              </a:defRPr>
            </a:pPr>
            <a:endParaRPr lang="en-US"/>
          </a:p>
        </c:txPr>
        <c:crossAx val="137456640"/>
        <c:crosses val="autoZero"/>
        <c:crossBetween val="between"/>
        <c:majorUnit val="0.2"/>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95455450220703E-2"/>
          <c:y val="7.2123002318450202E-2"/>
          <c:w val="0.92915287232584298"/>
          <c:h val="0.87229109680434902"/>
        </c:manualLayout>
      </c:layout>
      <c:barChart>
        <c:barDir val="col"/>
        <c:grouping val="clustered"/>
        <c:varyColors val="0"/>
        <c:ser>
          <c:idx val="0"/>
          <c:order val="0"/>
          <c:spPr>
            <a:solidFill>
              <a:srgbClr val="13AA41"/>
            </a:solidFill>
            <a:ln>
              <a:noFill/>
            </a:ln>
          </c:spPr>
          <c:invertIfNegative val="1"/>
          <c:cat>
            <c:numRef>
              <c:f>'Pg20&amp;21 Charts'!$B$40:$B$129</c:f>
              <c:numCache>
                <c:formatCode>General</c:formatCode>
                <c:ptCount val="90"/>
                <c:pt idx="0">
                  <c:v>1928</c:v>
                </c:pt>
                <c:pt idx="1">
                  <c:v>1929</c:v>
                </c:pt>
                <c:pt idx="2">
                  <c:v>1930</c:v>
                </c:pt>
                <c:pt idx="3">
                  <c:v>1931</c:v>
                </c:pt>
                <c:pt idx="4">
                  <c:v>1932</c:v>
                </c:pt>
                <c:pt idx="5">
                  <c:v>1933</c:v>
                </c:pt>
                <c:pt idx="6">
                  <c:v>1934</c:v>
                </c:pt>
                <c:pt idx="7">
                  <c:v>1935</c:v>
                </c:pt>
                <c:pt idx="8">
                  <c:v>1936</c:v>
                </c:pt>
                <c:pt idx="9">
                  <c:v>1937</c:v>
                </c:pt>
                <c:pt idx="10">
                  <c:v>1938</c:v>
                </c:pt>
                <c:pt idx="11">
                  <c:v>1939</c:v>
                </c:pt>
                <c:pt idx="12">
                  <c:v>1940</c:v>
                </c:pt>
                <c:pt idx="13">
                  <c:v>1941</c:v>
                </c:pt>
                <c:pt idx="14">
                  <c:v>1942</c:v>
                </c:pt>
                <c:pt idx="15">
                  <c:v>1943</c:v>
                </c:pt>
                <c:pt idx="16">
                  <c:v>1944</c:v>
                </c:pt>
                <c:pt idx="17">
                  <c:v>1945</c:v>
                </c:pt>
                <c:pt idx="18">
                  <c:v>1946</c:v>
                </c:pt>
                <c:pt idx="19">
                  <c:v>1947</c:v>
                </c:pt>
                <c:pt idx="20">
                  <c:v>1948</c:v>
                </c:pt>
                <c:pt idx="21">
                  <c:v>1949</c:v>
                </c:pt>
                <c:pt idx="22">
                  <c:v>1950</c:v>
                </c:pt>
                <c:pt idx="23">
                  <c:v>1951</c:v>
                </c:pt>
                <c:pt idx="24">
                  <c:v>1952</c:v>
                </c:pt>
                <c:pt idx="25">
                  <c:v>1953</c:v>
                </c:pt>
                <c:pt idx="26">
                  <c:v>1954</c:v>
                </c:pt>
                <c:pt idx="27">
                  <c:v>1955</c:v>
                </c:pt>
                <c:pt idx="28">
                  <c:v>1956</c:v>
                </c:pt>
                <c:pt idx="29">
                  <c:v>1957</c:v>
                </c:pt>
                <c:pt idx="30">
                  <c:v>1958</c:v>
                </c:pt>
                <c:pt idx="31">
                  <c:v>1959</c:v>
                </c:pt>
                <c:pt idx="32">
                  <c:v>1960</c:v>
                </c:pt>
                <c:pt idx="33">
                  <c:v>1961</c:v>
                </c:pt>
                <c:pt idx="34">
                  <c:v>1962</c:v>
                </c:pt>
                <c:pt idx="35">
                  <c:v>1963</c:v>
                </c:pt>
                <c:pt idx="36">
                  <c:v>1964</c:v>
                </c:pt>
                <c:pt idx="37">
                  <c:v>1965</c:v>
                </c:pt>
                <c:pt idx="38">
                  <c:v>1966</c:v>
                </c:pt>
                <c:pt idx="39">
                  <c:v>1967</c:v>
                </c:pt>
                <c:pt idx="40">
                  <c:v>1968</c:v>
                </c:pt>
                <c:pt idx="41">
                  <c:v>1969</c:v>
                </c:pt>
                <c:pt idx="42">
                  <c:v>1970</c:v>
                </c:pt>
                <c:pt idx="43">
                  <c:v>1971</c:v>
                </c:pt>
                <c:pt idx="44">
                  <c:v>1972</c:v>
                </c:pt>
                <c:pt idx="45">
                  <c:v>1973</c:v>
                </c:pt>
                <c:pt idx="46">
                  <c:v>1974</c:v>
                </c:pt>
                <c:pt idx="47">
                  <c:v>1975</c:v>
                </c:pt>
                <c:pt idx="48">
                  <c:v>1976</c:v>
                </c:pt>
                <c:pt idx="49">
                  <c:v>1977</c:v>
                </c:pt>
                <c:pt idx="50">
                  <c:v>1978</c:v>
                </c:pt>
                <c:pt idx="51">
                  <c:v>1979</c:v>
                </c:pt>
                <c:pt idx="52">
                  <c:v>1980</c:v>
                </c:pt>
                <c:pt idx="53">
                  <c:v>1981</c:v>
                </c:pt>
                <c:pt idx="54">
                  <c:v>1982</c:v>
                </c:pt>
                <c:pt idx="55">
                  <c:v>1983</c:v>
                </c:pt>
                <c:pt idx="56">
                  <c:v>1984</c:v>
                </c:pt>
                <c:pt idx="57">
                  <c:v>1985</c:v>
                </c:pt>
                <c:pt idx="58">
                  <c:v>1986</c:v>
                </c:pt>
                <c:pt idx="59">
                  <c:v>1987</c:v>
                </c:pt>
                <c:pt idx="60">
                  <c:v>1988</c:v>
                </c:pt>
                <c:pt idx="61">
                  <c:v>1989</c:v>
                </c:pt>
                <c:pt idx="62">
                  <c:v>1990</c:v>
                </c:pt>
                <c:pt idx="63">
                  <c:v>1991</c:v>
                </c:pt>
                <c:pt idx="64">
                  <c:v>1992</c:v>
                </c:pt>
                <c:pt idx="65">
                  <c:v>1993</c:v>
                </c:pt>
                <c:pt idx="66">
                  <c:v>1994</c:v>
                </c:pt>
                <c:pt idx="67">
                  <c:v>1995</c:v>
                </c:pt>
                <c:pt idx="68">
                  <c:v>1996</c:v>
                </c:pt>
                <c:pt idx="69">
                  <c:v>1997</c:v>
                </c:pt>
                <c:pt idx="70">
                  <c:v>1998</c:v>
                </c:pt>
                <c:pt idx="71">
                  <c:v>1999</c:v>
                </c:pt>
                <c:pt idx="72">
                  <c:v>2000</c:v>
                </c:pt>
                <c:pt idx="73">
                  <c:v>2001</c:v>
                </c:pt>
                <c:pt idx="74">
                  <c:v>2002</c:v>
                </c:pt>
                <c:pt idx="75">
                  <c:v>2003</c:v>
                </c:pt>
                <c:pt idx="76">
                  <c:v>2004</c:v>
                </c:pt>
                <c:pt idx="77">
                  <c:v>2005</c:v>
                </c:pt>
                <c:pt idx="78">
                  <c:v>2006</c:v>
                </c:pt>
                <c:pt idx="79">
                  <c:v>2007</c:v>
                </c:pt>
                <c:pt idx="80">
                  <c:v>2008</c:v>
                </c:pt>
                <c:pt idx="81">
                  <c:v>2009</c:v>
                </c:pt>
                <c:pt idx="82">
                  <c:v>2010</c:v>
                </c:pt>
                <c:pt idx="83">
                  <c:v>2011</c:v>
                </c:pt>
                <c:pt idx="84">
                  <c:v>2012</c:v>
                </c:pt>
                <c:pt idx="85">
                  <c:v>2013</c:v>
                </c:pt>
                <c:pt idx="86">
                  <c:v>2014</c:v>
                </c:pt>
                <c:pt idx="87">
                  <c:v>2015</c:v>
                </c:pt>
                <c:pt idx="88">
                  <c:v>2016</c:v>
                </c:pt>
                <c:pt idx="89">
                  <c:v>2017</c:v>
                </c:pt>
              </c:numCache>
            </c:numRef>
          </c:cat>
          <c:val>
            <c:numRef>
              <c:f>'Pg20&amp;21 Charts'!$C$40:$C$129</c:f>
              <c:numCache>
                <c:formatCode>General</c:formatCode>
                <c:ptCount val="90"/>
                <c:pt idx="0">
                  <c:v>0.37882219705549303</c:v>
                </c:pt>
                <c:pt idx="1">
                  <c:v>-0.11909650924024701</c:v>
                </c:pt>
                <c:pt idx="2">
                  <c:v>-0.28484848484848502</c:v>
                </c:pt>
                <c:pt idx="3">
                  <c:v>-0.47066492829204698</c:v>
                </c:pt>
                <c:pt idx="4">
                  <c:v>-0.147783251231527</c:v>
                </c:pt>
                <c:pt idx="5">
                  <c:v>0.440751445086705</c:v>
                </c:pt>
                <c:pt idx="6">
                  <c:v>-4.7141424272818498E-2</c:v>
                </c:pt>
                <c:pt idx="7">
                  <c:v>0.41368421052631599</c:v>
                </c:pt>
                <c:pt idx="8">
                  <c:v>0.27922561429635101</c:v>
                </c:pt>
                <c:pt idx="9">
                  <c:v>-0.38591385331781097</c:v>
                </c:pt>
                <c:pt idx="10">
                  <c:v>0.24549763033175401</c:v>
                </c:pt>
                <c:pt idx="11">
                  <c:v>-5.1750380517503802E-2</c:v>
                </c:pt>
                <c:pt idx="12">
                  <c:v>-0.15088282504012801</c:v>
                </c:pt>
                <c:pt idx="13">
                  <c:v>-0.17863894139886599</c:v>
                </c:pt>
                <c:pt idx="14">
                  <c:v>0.124280782508631</c:v>
                </c:pt>
                <c:pt idx="15">
                  <c:v>0.19447287615148401</c:v>
                </c:pt>
                <c:pt idx="16">
                  <c:v>0.13796058269066</c:v>
                </c:pt>
                <c:pt idx="17">
                  <c:v>0.30722891566265098</c:v>
                </c:pt>
                <c:pt idx="18">
                  <c:v>-0.118663594470046</c:v>
                </c:pt>
                <c:pt idx="19">
                  <c:v>0</c:v>
                </c:pt>
                <c:pt idx="20">
                  <c:v>-6.5359477124183902E-3</c:v>
                </c:pt>
                <c:pt idx="21">
                  <c:v>0.10460526315789501</c:v>
                </c:pt>
                <c:pt idx="22">
                  <c:v>0.21679571173317499</c:v>
                </c:pt>
                <c:pt idx="23">
                  <c:v>0.16348507097405801</c:v>
                </c:pt>
                <c:pt idx="24">
                  <c:v>0.117795540597392</c:v>
                </c:pt>
                <c:pt idx="25">
                  <c:v>-6.62401204365827E-2</c:v>
                </c:pt>
                <c:pt idx="26">
                  <c:v>0.45022168480451402</c:v>
                </c:pt>
                <c:pt idx="27">
                  <c:v>0.26403557531962202</c:v>
                </c:pt>
                <c:pt idx="28">
                  <c:v>2.61653474054531E-2</c:v>
                </c:pt>
                <c:pt idx="29">
                  <c:v>-0.14313263338332999</c:v>
                </c:pt>
                <c:pt idx="30">
                  <c:v>0.38059514878719702</c:v>
                </c:pt>
                <c:pt idx="31">
                  <c:v>8.4767252309364202E-2</c:v>
                </c:pt>
                <c:pt idx="32">
                  <c:v>-2.9721155451661398E-2</c:v>
                </c:pt>
                <c:pt idx="33">
                  <c:v>0.23128549303045901</c:v>
                </c:pt>
                <c:pt idx="34">
                  <c:v>-0.118099231306778</c:v>
                </c:pt>
                <c:pt idx="35">
                  <c:v>0.188906497622821</c:v>
                </c:pt>
                <c:pt idx="36">
                  <c:v>0.1296987470008</c:v>
                </c:pt>
                <c:pt idx="37">
                  <c:v>9.0619469026548702E-2</c:v>
                </c:pt>
                <c:pt idx="38">
                  <c:v>-0.13090987774532101</c:v>
                </c:pt>
                <c:pt idx="39">
                  <c:v>0.200921200049795</c:v>
                </c:pt>
                <c:pt idx="40">
                  <c:v>7.6604125634912396E-2</c:v>
                </c:pt>
                <c:pt idx="41">
                  <c:v>-0.113614481032159</c:v>
                </c:pt>
                <c:pt idx="42">
                  <c:v>9.776232891592811E-4</c:v>
                </c:pt>
                <c:pt idx="43">
                  <c:v>0.10786760716223499</c:v>
                </c:pt>
                <c:pt idx="44">
                  <c:v>0.15633264766382601</c:v>
                </c:pt>
                <c:pt idx="45">
                  <c:v>-0.17365523083439199</c:v>
                </c:pt>
                <c:pt idx="46">
                  <c:v>-0.29718093285494601</c:v>
                </c:pt>
                <c:pt idx="47">
                  <c:v>0.31549008168027998</c:v>
                </c:pt>
                <c:pt idx="48">
                  <c:v>0.19148464353032499</c:v>
                </c:pt>
                <c:pt idx="49">
                  <c:v>-0.11501954215522101</c:v>
                </c:pt>
                <c:pt idx="50">
                  <c:v>1.06203995793902E-2</c:v>
                </c:pt>
                <c:pt idx="51">
                  <c:v>0.123088128186453</c:v>
                </c:pt>
                <c:pt idx="52">
                  <c:v>0.25773577913655699</c:v>
                </c:pt>
                <c:pt idx="53">
                  <c:v>-9.7304065998821396E-2</c:v>
                </c:pt>
                <c:pt idx="54">
                  <c:v>0.14761321909424699</c:v>
                </c:pt>
                <c:pt idx="55">
                  <c:v>0.17271046643913601</c:v>
                </c:pt>
                <c:pt idx="56">
                  <c:v>1.4005941914751701E-2</c:v>
                </c:pt>
                <c:pt idx="57">
                  <c:v>0.26333413059076799</c:v>
                </c:pt>
                <c:pt idx="58">
                  <c:v>0.14620408936009099</c:v>
                </c:pt>
                <c:pt idx="59">
                  <c:v>2.02750134203247E-2</c:v>
                </c:pt>
                <c:pt idx="60">
                  <c:v>0.124008418326048</c:v>
                </c:pt>
                <c:pt idx="61">
                  <c:v>0.272504680973642</c:v>
                </c:pt>
                <c:pt idx="62">
                  <c:v>-6.5591397849462205E-2</c:v>
                </c:pt>
                <c:pt idx="63">
                  <c:v>0.26306704621161597</c:v>
                </c:pt>
                <c:pt idx="64">
                  <c:v>4.4642643074636203E-2</c:v>
                </c:pt>
                <c:pt idx="65">
                  <c:v>7.0551513621445502E-2</c:v>
                </c:pt>
                <c:pt idx="66">
                  <c:v>-1.53928609711652E-2</c:v>
                </c:pt>
                <c:pt idx="67">
                  <c:v>0.34110653863740298</c:v>
                </c:pt>
                <c:pt idx="68">
                  <c:v>0.20263666325718799</c:v>
                </c:pt>
                <c:pt idx="69">
                  <c:v>0.31008181008181002</c:v>
                </c:pt>
                <c:pt idx="70">
                  <c:v>0.26668590212586202</c:v>
                </c:pt>
                <c:pt idx="71">
                  <c:v>0.19526044759727601</c:v>
                </c:pt>
                <c:pt idx="72">
                  <c:v>-0.101391866598605</c:v>
                </c:pt>
                <c:pt idx="73">
                  <c:v>-0.13041930499591001</c:v>
                </c:pt>
                <c:pt idx="74">
                  <c:v>-0.23366635019902601</c:v>
                </c:pt>
                <c:pt idx="75">
                  <c:v>0.26379259393966997</c:v>
                </c:pt>
                <c:pt idx="76">
                  <c:v>8.9944330026710803E-2</c:v>
                </c:pt>
                <c:pt idx="77">
                  <c:v>3.0010231698461901E-2</c:v>
                </c:pt>
                <c:pt idx="78">
                  <c:v>0.13619431382130801</c:v>
                </c:pt>
                <c:pt idx="79">
                  <c:v>3.5295776633998403E-2</c:v>
                </c:pt>
                <c:pt idx="80">
                  <c:v>-0.38485793674575702</c:v>
                </c:pt>
                <c:pt idx="81">
                  <c:v>0.234541931912538</c:v>
                </c:pt>
                <c:pt idx="82">
                  <c:v>0.12782710070845699</c:v>
                </c:pt>
                <c:pt idx="83">
                  <c:v>-3.1805604147602698E-5</c:v>
                </c:pt>
                <c:pt idx="84">
                  <c:v>0.13405693384223899</c:v>
                </c:pt>
                <c:pt idx="85">
                  <c:v>0.29601245275874899</c:v>
                </c:pt>
                <c:pt idx="86">
                  <c:v>0.11390638187366101</c:v>
                </c:pt>
                <c:pt idx="87">
                  <c:v>-7.2854436835203297E-3</c:v>
                </c:pt>
                <c:pt idx="88">
                  <c:v>9.5371593522187895E-2</c:v>
                </c:pt>
                <c:pt idx="89">
                  <c:v>0.19419964892376801</c:v>
                </c:pt>
              </c:numCache>
            </c:numRef>
          </c:val>
          <c:extLst xmlns:c16r2="http://schemas.microsoft.com/office/drawing/2015/06/chart">
            <c:ext xmlns:c16="http://schemas.microsoft.com/office/drawing/2014/chart" uri="{C3380CC4-5D6E-409C-BE32-E72D297353CC}">
              <c16:uniqueId val="{00000000-3009-444B-B6EC-7095CFEBDFBF}"/>
            </c:ext>
            <c:ext xmlns:c14="http://schemas.microsoft.com/office/drawing/2007/8/2/chart" uri="{6F2FDCE9-48DA-4B69-8628-5D25D57E5C99}">
              <c14:invertSolidFillFmt>
                <c14:spPr xmlns:c14="http://schemas.microsoft.com/office/drawing/2007/8/2/chart">
                  <a:solidFill>
                    <a:srgbClr val="E03C31"/>
                  </a:solidFill>
                  <a:ln>
                    <a:noFill/>
                  </a:ln>
                </c14:spPr>
              </c14:invertSolidFillFmt>
            </c:ext>
          </c:extLst>
        </c:ser>
        <c:dLbls>
          <c:showLegendKey val="0"/>
          <c:showVal val="0"/>
          <c:showCatName val="0"/>
          <c:showSerName val="0"/>
          <c:showPercent val="0"/>
          <c:showBubbleSize val="0"/>
        </c:dLbls>
        <c:gapWidth val="75"/>
        <c:axId val="122660352"/>
        <c:axId val="122661888"/>
      </c:barChart>
      <c:catAx>
        <c:axId val="122660352"/>
        <c:scaling>
          <c:orientation val="minMax"/>
        </c:scaling>
        <c:delete val="0"/>
        <c:axPos val="b"/>
        <c:numFmt formatCode="General" sourceLinked="1"/>
        <c:majorTickMark val="none"/>
        <c:minorTickMark val="none"/>
        <c:tickLblPos val="low"/>
        <c:txPr>
          <a:bodyPr anchor="b" anchorCtr="1"/>
          <a:lstStyle/>
          <a:p>
            <a:pPr>
              <a:defRPr sz="1200" b="1">
                <a:solidFill>
                  <a:srgbClr val="595959"/>
                </a:solidFill>
                <a:latin typeface="Arial"/>
                <a:cs typeface="Arial"/>
              </a:defRPr>
            </a:pPr>
            <a:endParaRPr lang="en-US"/>
          </a:p>
        </c:txPr>
        <c:crossAx val="122661888"/>
        <c:crosses val="autoZero"/>
        <c:auto val="1"/>
        <c:lblAlgn val="ctr"/>
        <c:lblOffset val="100"/>
        <c:tickLblSkip val="10"/>
        <c:noMultiLvlLbl val="0"/>
      </c:catAx>
      <c:valAx>
        <c:axId val="122661888"/>
        <c:scaling>
          <c:orientation val="minMax"/>
          <c:max val="0.6"/>
          <c:min val="-0.5"/>
        </c:scaling>
        <c:delete val="0"/>
        <c:axPos val="l"/>
        <c:numFmt formatCode="0%" sourceLinked="0"/>
        <c:majorTickMark val="none"/>
        <c:minorTickMark val="none"/>
        <c:tickLblPos val="nextTo"/>
        <c:spPr>
          <a:ln w="9525">
            <a:noFill/>
          </a:ln>
        </c:spPr>
        <c:txPr>
          <a:bodyPr anchor="ctr" anchorCtr="0"/>
          <a:lstStyle/>
          <a:p>
            <a:pPr>
              <a:defRPr sz="1200" b="1">
                <a:solidFill>
                  <a:srgbClr val="595959"/>
                </a:solidFill>
                <a:latin typeface="Arial"/>
                <a:cs typeface="Arial"/>
              </a:defRPr>
            </a:pPr>
            <a:endParaRPr lang="en-US"/>
          </a:p>
        </c:txPr>
        <c:crossAx val="122660352"/>
        <c:crosses val="autoZero"/>
        <c:crossBetween val="between"/>
        <c:majorUnit val="0.2"/>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311D0BD-0F68-854D-B1B1-E34BEB182711}" type="datetimeFigureOut">
              <a:rPr lang="en-US" smtClean="0"/>
              <a:pPr/>
              <a:t>5/18/2018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51CD8CC5-77B8-7F4C-9E6F-57AB1D631523}" type="slidenum">
              <a:rPr lang="en-US" smtClean="0"/>
              <a:pPr/>
              <a:t>‹#›</a:t>
            </a:fld>
            <a:endParaRPr lang="en-US" dirty="0"/>
          </a:p>
        </p:txBody>
      </p:sp>
    </p:spTree>
    <p:extLst>
      <p:ext uri="{BB962C8B-B14F-4D97-AF65-F5344CB8AC3E}">
        <p14:creationId xmlns:p14="http://schemas.microsoft.com/office/powerpoint/2010/main" val="2792433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D8CC5-77B8-7F4C-9E6F-57AB1D631523}" type="slidenum">
              <a:rPr lang="en-US" smtClean="0"/>
              <a:t>1</a:t>
            </a:fld>
            <a:endParaRPr lang="en-US" dirty="0"/>
          </a:p>
        </p:txBody>
      </p:sp>
    </p:spTree>
    <p:extLst>
      <p:ext uri="{BB962C8B-B14F-4D97-AF65-F5344CB8AC3E}">
        <p14:creationId xmlns:p14="http://schemas.microsoft.com/office/powerpoint/2010/main" val="359828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08D6D-CB2B-D244-96DA-61A194A86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EDA7723-2366-054C-A39D-6B49A4232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3734619-8777-004F-B087-0167B115C667}"/>
              </a:ext>
            </a:extLst>
          </p:cNvPr>
          <p:cNvSpPr>
            <a:spLocks noGrp="1"/>
          </p:cNvSpPr>
          <p:nvPr>
            <p:ph type="dt" sz="half" idx="10"/>
          </p:nvPr>
        </p:nvSpPr>
        <p:spPr/>
        <p:txBody>
          <a:bodyPr/>
          <a:lstStyle/>
          <a:p>
            <a:fld id="{C1FCA778-3A75-4EB5-B8A6-56FC4A6B7536}" type="datetime1">
              <a:rPr lang="en-US" smtClean="0"/>
              <a:t>5/18/2018</a:t>
            </a:fld>
            <a:endParaRPr lang="en-US" dirty="0"/>
          </a:p>
        </p:txBody>
      </p:sp>
      <p:sp>
        <p:nvSpPr>
          <p:cNvPr id="6" name="Slide Number Placeholder 5">
            <a:extLst>
              <a:ext uri="{FF2B5EF4-FFF2-40B4-BE49-F238E27FC236}">
                <a16:creationId xmlns:a16="http://schemas.microsoft.com/office/drawing/2014/main" xmlns="" id="{AAA44D24-6E5E-CD49-8785-10D005988F92}"/>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538537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D0327F-BD6A-4D4B-B1A6-06E77F8CB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DADD69-1482-4645-A77C-76309BF8A3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ED2BD6-80D4-F541-9391-CCDE15042FC6}"/>
              </a:ext>
            </a:extLst>
          </p:cNvPr>
          <p:cNvSpPr>
            <a:spLocks noGrp="1"/>
          </p:cNvSpPr>
          <p:nvPr>
            <p:ph type="dt" sz="half" idx="10"/>
          </p:nvPr>
        </p:nvSpPr>
        <p:spPr/>
        <p:txBody>
          <a:bodyPr/>
          <a:lstStyle/>
          <a:p>
            <a:fld id="{C4A55743-98E1-4D7C-9F3D-09E9556DA500}" type="datetime1">
              <a:rPr lang="en-US" smtClean="0"/>
              <a:t>5/18/2018</a:t>
            </a:fld>
            <a:endParaRPr lang="en-US" dirty="0"/>
          </a:p>
        </p:txBody>
      </p:sp>
      <p:sp>
        <p:nvSpPr>
          <p:cNvPr id="6" name="Slide Number Placeholder 5">
            <a:extLst>
              <a:ext uri="{FF2B5EF4-FFF2-40B4-BE49-F238E27FC236}">
                <a16:creationId xmlns:a16="http://schemas.microsoft.com/office/drawing/2014/main" xmlns="" id="{121898F4-F0CE-4C4C-B73C-1757CE15262C}"/>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35083656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E0D6EED-E340-BB41-A219-40C02AF8AD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1C2D6A-43C9-6A47-A4B9-F19EC4FFEE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06ABE1-1C2C-0C4F-AD87-D1EB88C16A71}"/>
              </a:ext>
            </a:extLst>
          </p:cNvPr>
          <p:cNvSpPr>
            <a:spLocks noGrp="1"/>
          </p:cNvSpPr>
          <p:nvPr>
            <p:ph type="dt" sz="half" idx="10"/>
          </p:nvPr>
        </p:nvSpPr>
        <p:spPr/>
        <p:txBody>
          <a:bodyPr/>
          <a:lstStyle/>
          <a:p>
            <a:fld id="{E630BCBD-BF3C-44B1-91FE-8F15693B7677}" type="datetime1">
              <a:rPr lang="en-US" smtClean="0"/>
              <a:t>5/18/2018</a:t>
            </a:fld>
            <a:endParaRPr lang="en-US" dirty="0"/>
          </a:p>
        </p:txBody>
      </p:sp>
      <p:sp>
        <p:nvSpPr>
          <p:cNvPr id="6" name="Slide Number Placeholder 5">
            <a:extLst>
              <a:ext uri="{FF2B5EF4-FFF2-40B4-BE49-F238E27FC236}">
                <a16:creationId xmlns:a16="http://schemas.microsoft.com/office/drawing/2014/main" xmlns="" id="{5C87A117-76DB-CD41-9390-0BEFB606CA44}"/>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2729048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BFC6B-D709-CE42-B602-BAFC51071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19010F-1527-0542-B9AC-D5147CE9A7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99831B-DFF8-B945-B740-AE787EF524C7}"/>
              </a:ext>
            </a:extLst>
          </p:cNvPr>
          <p:cNvSpPr>
            <a:spLocks noGrp="1"/>
          </p:cNvSpPr>
          <p:nvPr>
            <p:ph type="dt" sz="half" idx="10"/>
          </p:nvPr>
        </p:nvSpPr>
        <p:spPr/>
        <p:txBody>
          <a:bodyPr/>
          <a:lstStyle/>
          <a:p>
            <a:fld id="{75B29939-E666-4E98-8EC9-E85450FB6134}" type="datetime1">
              <a:rPr lang="en-US" smtClean="0"/>
              <a:t>5/18/2018</a:t>
            </a:fld>
            <a:endParaRPr lang="en-US" dirty="0"/>
          </a:p>
        </p:txBody>
      </p:sp>
      <p:sp>
        <p:nvSpPr>
          <p:cNvPr id="6" name="Slide Number Placeholder 5">
            <a:extLst>
              <a:ext uri="{FF2B5EF4-FFF2-40B4-BE49-F238E27FC236}">
                <a16:creationId xmlns:a16="http://schemas.microsoft.com/office/drawing/2014/main" xmlns="" id="{C14087CD-8B80-C549-BA8F-270EB86BDB68}"/>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2533190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7BAF7-0FE8-BD44-B77C-5F678FAA0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1CB8B1F-599B-6D4B-B93F-94B41C545D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774AE7D-084B-D342-9974-D95B3E4E8445}"/>
              </a:ext>
            </a:extLst>
          </p:cNvPr>
          <p:cNvSpPr>
            <a:spLocks noGrp="1"/>
          </p:cNvSpPr>
          <p:nvPr>
            <p:ph type="dt" sz="half" idx="10"/>
          </p:nvPr>
        </p:nvSpPr>
        <p:spPr/>
        <p:txBody>
          <a:bodyPr/>
          <a:lstStyle/>
          <a:p>
            <a:fld id="{241DA3A9-B58A-41EA-9A94-3995A71F75A2}" type="datetime1">
              <a:rPr lang="en-US" smtClean="0"/>
              <a:t>5/18/2018</a:t>
            </a:fld>
            <a:endParaRPr lang="en-US" dirty="0"/>
          </a:p>
        </p:txBody>
      </p:sp>
      <p:sp>
        <p:nvSpPr>
          <p:cNvPr id="6" name="Slide Number Placeholder 5">
            <a:extLst>
              <a:ext uri="{FF2B5EF4-FFF2-40B4-BE49-F238E27FC236}">
                <a16:creationId xmlns:a16="http://schemas.microsoft.com/office/drawing/2014/main" xmlns="" id="{35517FF9-C0B3-614F-B8C1-ED846854D387}"/>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37348641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DDFDA-0B77-9144-ACE2-E602B31E5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4F8E6E-64F0-3D4B-A1CF-16E68B80EA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1F66230-F7CB-A54B-B355-CF597BDCF5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A721FD4-DCE4-BD48-BF81-40F1B9063DB2}"/>
              </a:ext>
            </a:extLst>
          </p:cNvPr>
          <p:cNvSpPr>
            <a:spLocks noGrp="1"/>
          </p:cNvSpPr>
          <p:nvPr>
            <p:ph type="dt" sz="half" idx="10"/>
          </p:nvPr>
        </p:nvSpPr>
        <p:spPr/>
        <p:txBody>
          <a:bodyPr/>
          <a:lstStyle/>
          <a:p>
            <a:fld id="{8D104D56-CF84-4AC7-BD75-62364C214B27}" type="datetime1">
              <a:rPr lang="en-US" smtClean="0"/>
              <a:t>5/18/2018</a:t>
            </a:fld>
            <a:endParaRPr lang="en-US" dirty="0"/>
          </a:p>
        </p:txBody>
      </p:sp>
      <p:sp>
        <p:nvSpPr>
          <p:cNvPr id="7" name="Slide Number Placeholder 6">
            <a:extLst>
              <a:ext uri="{FF2B5EF4-FFF2-40B4-BE49-F238E27FC236}">
                <a16:creationId xmlns:a16="http://schemas.microsoft.com/office/drawing/2014/main" xmlns="" id="{35F47894-7D02-A043-92EE-5FC11389EBC2}"/>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42685624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2AF01-F910-274B-BCEA-7870BB5CE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209EC77-8257-994B-8C58-B9EE5EC15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6D0D10F-C5B7-F14B-A072-F8C9A76AAE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542754-B79F-AB41-82C7-3DF480DBD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FAC471B-8B2E-6F4E-964D-65DDC64420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D47DED0-9901-DC48-B89B-671CEF4209D2}"/>
              </a:ext>
            </a:extLst>
          </p:cNvPr>
          <p:cNvSpPr>
            <a:spLocks noGrp="1"/>
          </p:cNvSpPr>
          <p:nvPr>
            <p:ph type="dt" sz="half" idx="10"/>
          </p:nvPr>
        </p:nvSpPr>
        <p:spPr/>
        <p:txBody>
          <a:bodyPr/>
          <a:lstStyle/>
          <a:p>
            <a:fld id="{4131B246-CB71-4C56-81F1-5C58B10C1055}" type="datetime1">
              <a:rPr lang="en-US" smtClean="0"/>
              <a:t>5/18/2018</a:t>
            </a:fld>
            <a:endParaRPr lang="en-US" dirty="0"/>
          </a:p>
        </p:txBody>
      </p:sp>
      <p:sp>
        <p:nvSpPr>
          <p:cNvPr id="9" name="Slide Number Placeholder 8">
            <a:extLst>
              <a:ext uri="{FF2B5EF4-FFF2-40B4-BE49-F238E27FC236}">
                <a16:creationId xmlns:a16="http://schemas.microsoft.com/office/drawing/2014/main" xmlns="" id="{3ACFA64F-3F38-704A-B99E-F969D1B79107}"/>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11" name="Footer Placeholder 4">
            <a:extLst>
              <a:ext uri="{FF2B5EF4-FFF2-40B4-BE49-F238E27FC236}">
                <a16:creationId xmlns:a16="http://schemas.microsoft.com/office/drawing/2014/main" xmlns="" id="{DEA2A017-3B69-A646-814A-260D1B15CA04}"/>
              </a:ext>
            </a:extLst>
          </p:cNvPr>
          <p:cNvSpPr>
            <a:spLocks noGrp="1"/>
          </p:cNvSpPr>
          <p:nvPr>
            <p:ph type="ftr" sz="quarter" idx="1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3072564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82398-394B-CE48-B754-E3EC8537C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4CF7FD-6E97-FD4D-A7C7-CA50BF8E24F9}"/>
              </a:ext>
            </a:extLst>
          </p:cNvPr>
          <p:cNvSpPr>
            <a:spLocks noGrp="1"/>
          </p:cNvSpPr>
          <p:nvPr>
            <p:ph type="dt" sz="half" idx="10"/>
          </p:nvPr>
        </p:nvSpPr>
        <p:spPr/>
        <p:txBody>
          <a:bodyPr/>
          <a:lstStyle/>
          <a:p>
            <a:fld id="{2830213B-B3AA-4510-ACB7-73586436ADAB}" type="datetime1">
              <a:rPr lang="en-US" smtClean="0"/>
              <a:t>5/18/2018</a:t>
            </a:fld>
            <a:endParaRPr lang="en-US" dirty="0"/>
          </a:p>
        </p:txBody>
      </p:sp>
      <p:sp>
        <p:nvSpPr>
          <p:cNvPr id="5" name="Slide Number Placeholder 4">
            <a:extLst>
              <a:ext uri="{FF2B5EF4-FFF2-40B4-BE49-F238E27FC236}">
                <a16:creationId xmlns:a16="http://schemas.microsoft.com/office/drawing/2014/main" xmlns="" id="{FC966CD4-1C93-644F-87D5-4602EC31A6EF}"/>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7"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38936018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8CCC8F-C33B-244E-8C2D-9E5DE26A226B}"/>
              </a:ext>
            </a:extLst>
          </p:cNvPr>
          <p:cNvSpPr>
            <a:spLocks noGrp="1"/>
          </p:cNvSpPr>
          <p:nvPr>
            <p:ph type="dt" sz="half" idx="10"/>
          </p:nvPr>
        </p:nvSpPr>
        <p:spPr/>
        <p:txBody>
          <a:bodyPr/>
          <a:lstStyle/>
          <a:p>
            <a:fld id="{92FEE90F-734D-4037-9079-90D8036C0F07}" type="datetime1">
              <a:rPr lang="en-US" smtClean="0"/>
              <a:t>5/18/2018</a:t>
            </a:fld>
            <a:endParaRPr lang="en-US" dirty="0"/>
          </a:p>
        </p:txBody>
      </p:sp>
      <p:sp>
        <p:nvSpPr>
          <p:cNvPr id="4" name="Slide Number Placeholder 3">
            <a:extLst>
              <a:ext uri="{FF2B5EF4-FFF2-40B4-BE49-F238E27FC236}">
                <a16:creationId xmlns:a16="http://schemas.microsoft.com/office/drawing/2014/main" xmlns="" id="{1E59C34B-977D-9D4A-B8F2-9E0B188CE67A}"/>
              </a:ext>
            </a:extLst>
          </p:cNvPr>
          <p:cNvSpPr>
            <a:spLocks noGrp="1"/>
          </p:cNvSpPr>
          <p:nvPr>
            <p:ph type="sldNum" sz="quarter" idx="12"/>
          </p:nvPr>
        </p:nvSpPr>
        <p:spPr>
          <a:xfrm>
            <a:off x="0" y="6686168"/>
            <a:ext cx="141064" cy="138499"/>
          </a:xfrm>
        </p:spPr>
        <p:txBody>
          <a:bodyPr/>
          <a:lstStyle>
            <a:lvl1pPr>
              <a:defRPr>
                <a:effectLst/>
              </a:defRPr>
            </a:lvl1pPr>
          </a:lstStyle>
          <a:p>
            <a:fld id="{A7F84AF7-782E-8748-9862-C80A76F4A1D6}" type="slidenum">
              <a:rPr lang="en-US" smtClean="0"/>
              <a:pPr/>
              <a:t>‹#›</a:t>
            </a:fld>
            <a:endParaRPr lang="en-US" dirty="0"/>
          </a:p>
        </p:txBody>
      </p:sp>
      <p:sp>
        <p:nvSpPr>
          <p:cNvPr id="6"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2976013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F74CE-51B9-AB45-A9D6-4E4057B4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D18ED2B-5F19-6048-8F33-58FE3A17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067DE9B-47C1-EA42-BE14-5A0C2473B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8D8FC6A-1179-664D-B9EF-6B26EAC1910C}"/>
              </a:ext>
            </a:extLst>
          </p:cNvPr>
          <p:cNvSpPr>
            <a:spLocks noGrp="1"/>
          </p:cNvSpPr>
          <p:nvPr>
            <p:ph type="dt" sz="half" idx="10"/>
          </p:nvPr>
        </p:nvSpPr>
        <p:spPr/>
        <p:txBody>
          <a:bodyPr/>
          <a:lstStyle/>
          <a:p>
            <a:fld id="{39F9E905-83D0-40AF-9D15-9FCD63E690CB}" type="datetime1">
              <a:rPr lang="en-US" smtClean="0"/>
              <a:t>5/18/2018</a:t>
            </a:fld>
            <a:endParaRPr lang="en-US" dirty="0"/>
          </a:p>
        </p:txBody>
      </p:sp>
      <p:sp>
        <p:nvSpPr>
          <p:cNvPr id="7" name="Slide Number Placeholder 6">
            <a:extLst>
              <a:ext uri="{FF2B5EF4-FFF2-40B4-BE49-F238E27FC236}">
                <a16:creationId xmlns:a16="http://schemas.microsoft.com/office/drawing/2014/main" xmlns="" id="{1C45C835-6D09-4645-99A9-A1E7E5DA94EA}"/>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22738960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890A4-A9B9-CF4F-936B-9E9D951BA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40998B-5A95-5D42-908B-EAACAC624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82A2431-B718-F145-9B7B-ABD34E2F6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8BBE82F-8603-5747-9A3C-9864AF52A240}"/>
              </a:ext>
            </a:extLst>
          </p:cNvPr>
          <p:cNvSpPr>
            <a:spLocks noGrp="1"/>
          </p:cNvSpPr>
          <p:nvPr>
            <p:ph type="dt" sz="half" idx="10"/>
          </p:nvPr>
        </p:nvSpPr>
        <p:spPr/>
        <p:txBody>
          <a:bodyPr/>
          <a:lstStyle/>
          <a:p>
            <a:fld id="{E6825917-AE10-4DCF-87B8-CDC70FA7DC37}" type="datetime1">
              <a:rPr lang="en-US" smtClean="0"/>
              <a:t>5/18/2018</a:t>
            </a:fld>
            <a:endParaRPr lang="en-US" dirty="0"/>
          </a:p>
        </p:txBody>
      </p:sp>
      <p:sp>
        <p:nvSpPr>
          <p:cNvPr id="7" name="Slide Number Placeholder 6">
            <a:extLst>
              <a:ext uri="{FF2B5EF4-FFF2-40B4-BE49-F238E27FC236}">
                <a16:creationId xmlns:a16="http://schemas.microsoft.com/office/drawing/2014/main" xmlns="" id="{C5A29E9B-C61B-CF4D-BB4B-830FCB18CD5F}"/>
              </a:ext>
            </a:extLst>
          </p:cNvPr>
          <p:cNvSpPr>
            <a:spLocks noGrp="1"/>
          </p:cNvSpPr>
          <p:nvPr>
            <p:ph type="sldNum" sz="quarter" idx="12"/>
          </p:nvPr>
        </p:nvSpPr>
        <p:spPr/>
        <p:txBody>
          <a:bodyPr/>
          <a:lstStyle/>
          <a:p>
            <a:fld id="{A7F84AF7-782E-8748-9862-C80A76F4A1D6}" type="slidenum">
              <a:rPr lang="en-US" smtClean="0"/>
              <a:t>‹#›</a:t>
            </a:fld>
            <a:endParaRPr lang="en-US" dirty="0"/>
          </a:p>
        </p:txBody>
      </p:sp>
      <p:sp>
        <p:nvSpPr>
          <p:cNvPr id="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4181673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440DEB-3893-9D46-A7F6-1B0CB8404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666B828-54CB-BE4B-8065-6FD01B1C1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BE8E376-2B13-0A4D-A169-BFA221B5A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C9B068C-F4DB-445F-8232-DFA0EBEA9BAD}" type="datetime1">
              <a:rPr lang="en-US" smtClean="0"/>
              <a:t>5/18/2018</a:t>
            </a:fld>
            <a:endParaRPr lang="en-US" dirty="0"/>
          </a:p>
        </p:txBody>
      </p:sp>
      <p:sp>
        <p:nvSpPr>
          <p:cNvPr id="5"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34889"/>
            <a:ext cx="3904915" cy="123111"/>
          </a:xfrm>
          <a:prstGeom prst="rect">
            <a:avLst/>
          </a:prstGeom>
        </p:spPr>
        <p:txBody>
          <a:bodyPr vert="horz" wrap="none" lIns="0" tIns="0" rIns="0" bIns="0" rtlCol="0" anchor="ctr">
            <a:spAutoFit/>
          </a:bodyPr>
          <a:lstStyle>
            <a:lvl1pPr algn="ctr">
              <a:defRPr sz="8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
        <p:nvSpPr>
          <p:cNvPr id="6" name="Slide Number Placeholder 5">
            <a:extLst>
              <a:ext uri="{FF2B5EF4-FFF2-40B4-BE49-F238E27FC236}">
                <a16:creationId xmlns:a16="http://schemas.microsoft.com/office/drawing/2014/main" xmlns="" id="{C5AC86A8-DE07-2A49-BFA5-4517A5032630}"/>
              </a:ext>
            </a:extLst>
          </p:cNvPr>
          <p:cNvSpPr>
            <a:spLocks noGrp="1"/>
          </p:cNvSpPr>
          <p:nvPr>
            <p:ph type="sldNum" sz="quarter" idx="4"/>
          </p:nvPr>
        </p:nvSpPr>
        <p:spPr>
          <a:xfrm>
            <a:off x="12050936" y="6711806"/>
            <a:ext cx="141064" cy="138499"/>
          </a:xfrm>
          <a:prstGeom prst="rect">
            <a:avLst/>
          </a:prstGeom>
        </p:spPr>
        <p:txBody>
          <a:bodyPr vert="horz" wrap="none" lIns="0" tIns="0" rIns="0" bIns="0" rtlCol="0" anchor="ctr">
            <a:spAutoFit/>
          </a:bodyPr>
          <a:lstStyle>
            <a:lvl1pPr algn="r">
              <a:defRPr sz="900">
                <a:solidFill>
                  <a:srgbClr val="595959"/>
                </a:solidFill>
                <a:latin typeface="Arial"/>
              </a:defRPr>
            </a:lvl1pPr>
          </a:lstStyle>
          <a:p>
            <a:fld id="{A7F84AF7-782E-8748-9862-C80A76F4A1D6}" type="slidenum">
              <a:rPr lang="en-US" smtClean="0"/>
              <a:pPr/>
              <a:t>‹#›</a:t>
            </a:fld>
            <a:endParaRPr lang="en-US" dirty="0"/>
          </a:p>
        </p:txBody>
      </p:sp>
    </p:spTree>
    <p:extLst>
      <p:ext uri="{BB962C8B-B14F-4D97-AF65-F5344CB8AC3E}">
        <p14:creationId xmlns:p14="http://schemas.microsoft.com/office/powerpoint/2010/main" val="397422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1.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slide" Target="slide3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32.xml"/><Relationship Id="rId5" Type="http://schemas.openxmlformats.org/officeDocument/2006/relationships/image" Target="../media/image15.png"/><Relationship Id="rId10" Type="http://schemas.openxmlformats.org/officeDocument/2006/relationships/slide" Target="slide30.xml"/><Relationship Id="rId4" Type="http://schemas.openxmlformats.org/officeDocument/2006/relationships/image" Target="../media/image14.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slide" Target="slide3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32.xml"/><Relationship Id="rId5" Type="http://schemas.openxmlformats.org/officeDocument/2006/relationships/image" Target="../media/image15.png"/><Relationship Id="rId10" Type="http://schemas.openxmlformats.org/officeDocument/2006/relationships/slide" Target="slide33.xml"/><Relationship Id="rId4" Type="http://schemas.openxmlformats.org/officeDocument/2006/relationships/image" Target="../media/image14.pn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43.png"/><Relationship Id="rId12" Type="http://schemas.openxmlformats.org/officeDocument/2006/relationships/slide" Target="slide3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30.xml"/><Relationship Id="rId5" Type="http://schemas.openxmlformats.org/officeDocument/2006/relationships/image" Target="../media/image15.png"/><Relationship Id="rId10" Type="http://schemas.openxmlformats.org/officeDocument/2006/relationships/image" Target="../media/image42.png"/><Relationship Id="rId4" Type="http://schemas.openxmlformats.org/officeDocument/2006/relationships/image" Target="../media/image14.png"/><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slide" Target="slide3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30.xml"/><Relationship Id="rId5" Type="http://schemas.openxmlformats.org/officeDocument/2006/relationships/image" Target="../media/image15.png"/><Relationship Id="rId10" Type="http://schemas.openxmlformats.org/officeDocument/2006/relationships/image" Target="../media/image42.png"/><Relationship Id="rId4" Type="http://schemas.openxmlformats.org/officeDocument/2006/relationships/image" Target="../media/image14.png"/><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FB18483-73B9-4049-BF92-D5778D3F0B06}"/>
              </a:ext>
            </a:extLst>
          </p:cNvPr>
          <p:cNvSpPr/>
          <p:nvPr/>
        </p:nvSpPr>
        <p:spPr>
          <a:xfrm>
            <a:off x="1" y="0"/>
            <a:ext cx="12192000" cy="4889809"/>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4" name="Picture 13">
            <a:extLst>
              <a:ext uri="{FF2B5EF4-FFF2-40B4-BE49-F238E27FC236}">
                <a16:creationId xmlns:a16="http://schemas.microsoft.com/office/drawing/2014/main" xmlns="" id="{6E65956B-BD78-0842-94AE-70BB201BDB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12203151" cy="3448153"/>
          </a:xfrm>
          <a:prstGeom prst="rect">
            <a:avLst/>
          </a:prstGeom>
          <a:solidFill>
            <a:srgbClr val="FCC144"/>
          </a:solidFill>
        </p:spPr>
      </p:pic>
      <p:sp>
        <p:nvSpPr>
          <p:cNvPr id="5" name="Subtitle 2">
            <a:extLst>
              <a:ext uri="{FF2B5EF4-FFF2-40B4-BE49-F238E27FC236}">
                <a16:creationId xmlns:a16="http://schemas.microsoft.com/office/drawing/2014/main" xmlns="" id="{65C23373-ADE2-F941-BD34-C39AB02B8F88}"/>
              </a:ext>
            </a:extLst>
          </p:cNvPr>
          <p:cNvSpPr>
            <a:spLocks noGrp="1"/>
          </p:cNvSpPr>
          <p:nvPr>
            <p:ph type="subTitle" idx="1"/>
          </p:nvPr>
        </p:nvSpPr>
        <p:spPr>
          <a:xfrm>
            <a:off x="894080" y="5276657"/>
            <a:ext cx="10464799" cy="1660746"/>
          </a:xfrm>
        </p:spPr>
        <p:txBody>
          <a:bodyPr>
            <a:noAutofit/>
          </a:bodyPr>
          <a:lstStyle/>
          <a:p>
            <a:r>
              <a:rPr lang="en-US" dirty="0" smtClean="0">
                <a:solidFill>
                  <a:srgbClr val="595959"/>
                </a:solidFill>
              </a:rPr>
              <a:t>Guaranteed </a:t>
            </a:r>
            <a:r>
              <a:rPr lang="en-US" dirty="0">
                <a:solidFill>
                  <a:srgbClr val="595959"/>
                </a:solidFill>
              </a:rPr>
              <a:t>Universal Life (GUL) </a:t>
            </a:r>
            <a:r>
              <a:rPr lang="en-US" dirty="0" smtClean="0">
                <a:solidFill>
                  <a:srgbClr val="595959"/>
                </a:solidFill>
              </a:rPr>
              <a:t>may be </a:t>
            </a:r>
            <a:r>
              <a:rPr lang="en-US" dirty="0">
                <a:solidFill>
                  <a:srgbClr val="595959"/>
                </a:solidFill>
              </a:rPr>
              <a:t>the best choice for some </a:t>
            </a:r>
            <a:r>
              <a:rPr lang="en-US" dirty="0" smtClean="0">
                <a:solidFill>
                  <a:srgbClr val="595959"/>
                </a:solidFill>
              </a:rPr>
              <a:t>clients. Others </a:t>
            </a:r>
            <a:r>
              <a:rPr lang="en-US" dirty="0">
                <a:solidFill>
                  <a:srgbClr val="595959"/>
                </a:solidFill>
              </a:rPr>
              <a:t>may be open to a new form of Index Universal Life (IUL) – </a:t>
            </a:r>
            <a:r>
              <a:rPr lang="en-US" dirty="0" smtClean="0">
                <a:solidFill>
                  <a:srgbClr val="595959"/>
                </a:solidFill>
              </a:rPr>
              <a:t/>
            </a:r>
            <a:br>
              <a:rPr lang="en-US" dirty="0" smtClean="0">
                <a:solidFill>
                  <a:srgbClr val="595959"/>
                </a:solidFill>
              </a:rPr>
            </a:br>
            <a:r>
              <a:rPr lang="en-US" dirty="0" smtClean="0">
                <a:solidFill>
                  <a:srgbClr val="595959"/>
                </a:solidFill>
              </a:rPr>
              <a:t>one </a:t>
            </a:r>
            <a:r>
              <a:rPr lang="en-US" dirty="0">
                <a:solidFill>
                  <a:srgbClr val="595959"/>
                </a:solidFill>
              </a:rPr>
              <a:t>with a protection-focus and strong guarantees.</a:t>
            </a:r>
          </a:p>
          <a:p>
            <a:endParaRPr lang="en-US" dirty="0">
              <a:solidFill>
                <a:srgbClr val="595959"/>
              </a:solidFill>
            </a:endParaRPr>
          </a:p>
        </p:txBody>
      </p:sp>
      <p:pic>
        <p:nvPicPr>
          <p:cNvPr id="15" name="Picture 14" descr="AIG_r_w.png">
            <a:extLst>
              <a:ext uri="{FF2B5EF4-FFF2-40B4-BE49-F238E27FC236}">
                <a16:creationId xmlns:a16="http://schemas.microsoft.com/office/drawing/2014/main" xmlns="" id="{00FB9D5C-FEEE-044D-9456-BFF1299B59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545" y="3830524"/>
            <a:ext cx="1359012" cy="674262"/>
          </a:xfrm>
          <a:prstGeom prst="rect">
            <a:avLst/>
          </a:prstGeom>
        </p:spPr>
      </p:pic>
      <p:sp>
        <p:nvSpPr>
          <p:cNvPr id="9" name="Rectangle 11">
            <a:extLst>
              <a:ext uri="{FF2B5EF4-FFF2-40B4-BE49-F238E27FC236}">
                <a16:creationId xmlns:a16="http://schemas.microsoft.com/office/drawing/2014/main" xmlns="" id="{9E7E769D-7CCE-B04B-9391-B6E913171191}"/>
              </a:ext>
            </a:extLst>
          </p:cNvPr>
          <p:cNvSpPr/>
          <p:nvPr/>
        </p:nvSpPr>
        <p:spPr>
          <a:xfrm>
            <a:off x="42793" y="3350263"/>
            <a:ext cx="12151067" cy="1543252"/>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1" name="Picture 10">
            <a:extLst>
              <a:ext uri="{FF2B5EF4-FFF2-40B4-BE49-F238E27FC236}">
                <a16:creationId xmlns:a16="http://schemas.microsoft.com/office/drawing/2014/main" xmlns="" id="{B7D81F39-8A04-6D40-A839-5E5241D287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8676282" y="4446953"/>
            <a:ext cx="3515718" cy="874977"/>
          </a:xfrm>
          <a:prstGeom prst="rect">
            <a:avLst/>
          </a:prstGeom>
        </p:spPr>
      </p:pic>
      <p:pic>
        <p:nvPicPr>
          <p:cNvPr id="12" name="Picture 11">
            <a:extLst>
              <a:ext uri="{FF2B5EF4-FFF2-40B4-BE49-F238E27FC236}">
                <a16:creationId xmlns:a16="http://schemas.microsoft.com/office/drawing/2014/main" xmlns="" id="{9C1DD28B-68E0-6A46-8966-A50830804F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4011" r="-194"/>
          <a:stretch/>
        </p:blipFill>
        <p:spPr>
          <a:xfrm flipH="1">
            <a:off x="0" y="2157476"/>
            <a:ext cx="4663440" cy="2618641"/>
          </a:xfrm>
          <a:prstGeom prst="rect">
            <a:avLst/>
          </a:prstGeom>
        </p:spPr>
      </p:pic>
      <p:sp>
        <p:nvSpPr>
          <p:cNvPr id="4" name="Title 1">
            <a:extLst>
              <a:ext uri="{FF2B5EF4-FFF2-40B4-BE49-F238E27FC236}">
                <a16:creationId xmlns:a16="http://schemas.microsoft.com/office/drawing/2014/main" xmlns="" id="{AF7D6461-1105-B047-B7B4-3C1FCB99F509}"/>
              </a:ext>
            </a:extLst>
          </p:cNvPr>
          <p:cNvSpPr>
            <a:spLocks noGrp="1"/>
          </p:cNvSpPr>
          <p:nvPr>
            <p:ph type="ctrTitle"/>
          </p:nvPr>
        </p:nvSpPr>
        <p:spPr>
          <a:xfrm>
            <a:off x="598829" y="1134886"/>
            <a:ext cx="8893947" cy="1470025"/>
          </a:xfrm>
        </p:spPr>
        <p:txBody>
          <a:bodyPr>
            <a:noAutofit/>
          </a:bodyPr>
          <a:lstStyle/>
          <a:p>
            <a:pPr algn="l"/>
            <a:r>
              <a:rPr lang="en-US" sz="4000" spc="100" dirty="0" smtClean="0">
                <a:solidFill>
                  <a:schemeClr val="bg1"/>
                </a:solidFill>
                <a:latin typeface="Arial"/>
              </a:rPr>
              <a:t>COMPARING GUL &amp; IUL GUARANTEES</a:t>
            </a:r>
            <a:endParaRPr lang="en-US" sz="4000" spc="100" dirty="0">
              <a:solidFill>
                <a:schemeClr val="bg1"/>
              </a:solidFill>
              <a:latin typeface="Arial"/>
            </a:endParaRPr>
          </a:p>
        </p:txBody>
      </p:sp>
      <p:sp>
        <p:nvSpPr>
          <p:cNvPr id="2" name="TextBox 1"/>
          <p:cNvSpPr txBox="1"/>
          <p:nvPr/>
        </p:nvSpPr>
        <p:spPr>
          <a:xfrm>
            <a:off x="664584" y="1009412"/>
            <a:ext cx="8205095" cy="369332"/>
          </a:xfrm>
          <a:prstGeom prst="rect">
            <a:avLst/>
          </a:prstGeom>
          <a:noFill/>
        </p:spPr>
        <p:txBody>
          <a:bodyPr wrap="square" rtlCol="0">
            <a:spAutoFit/>
          </a:bodyPr>
          <a:lstStyle/>
          <a:p>
            <a:r>
              <a:rPr lang="en-US" b="1" dirty="0" smtClean="0">
                <a:latin typeface="Arial"/>
                <a:cs typeface="Arial"/>
              </a:rPr>
              <a:t>EXPLORE A NEW ROUTE TO LIFE INSURANCE PROTECTION</a:t>
            </a:r>
            <a:endParaRPr lang="en-US" b="1" dirty="0">
              <a:latin typeface="Arial"/>
              <a:cs typeface="Arial"/>
            </a:endParaRPr>
          </a:p>
        </p:txBody>
      </p:sp>
      <p:sp>
        <p:nvSpPr>
          <p:cNvPr id="16"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529070"/>
            <a:ext cx="12192000" cy="365125"/>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
        <p:nvSpPr>
          <p:cNvPr id="17" name="Rectangle 16"/>
          <p:cNvSpPr/>
          <p:nvPr/>
        </p:nvSpPr>
        <p:spPr>
          <a:xfrm>
            <a:off x="631359" y="4669110"/>
            <a:ext cx="7968723" cy="230832"/>
          </a:xfrm>
          <a:prstGeom prst="rect">
            <a:avLst/>
          </a:prstGeom>
        </p:spPr>
        <p:txBody>
          <a:bodyPr wrap="square">
            <a:spAutoFit/>
          </a:bodyPr>
          <a:lstStyle/>
          <a:p>
            <a:r>
              <a:rPr lang="en-US" sz="900" dirty="0">
                <a:solidFill>
                  <a:schemeClr val="bg1">
                    <a:lumMod val="85000"/>
                  </a:schemeClr>
                </a:solidFill>
                <a:latin typeface="Arial" panose="020B0604020202020204" pitchFamily="34" charset="0"/>
              </a:rPr>
              <a:t>Policies issued by American </a:t>
            </a:r>
            <a:r>
              <a:rPr lang="en-US" sz="900" dirty="0" smtClean="0">
                <a:solidFill>
                  <a:schemeClr val="bg1">
                    <a:lumMod val="85000"/>
                  </a:schemeClr>
                </a:solidFill>
                <a:latin typeface="Arial" panose="020B0604020202020204" pitchFamily="34" charset="0"/>
              </a:rPr>
              <a:t>General Life </a:t>
            </a:r>
            <a:r>
              <a:rPr lang="en-US" sz="900" dirty="0">
                <a:solidFill>
                  <a:schemeClr val="bg1">
                    <a:lumMod val="85000"/>
                  </a:schemeClr>
                </a:solidFill>
                <a:latin typeface="Arial" panose="020B0604020202020204" pitchFamily="34" charset="0"/>
              </a:rPr>
              <a:t>Insurance Company. Guarantees backed by the claims-paying ability of the issuing insurance company.</a:t>
            </a:r>
          </a:p>
        </p:txBody>
      </p:sp>
      <p:sp>
        <p:nvSpPr>
          <p:cNvPr id="3" name="Slide Number Placeholder 2"/>
          <p:cNvSpPr>
            <a:spLocks noGrp="1"/>
          </p:cNvSpPr>
          <p:nvPr>
            <p:ph type="sldNum" sz="quarter" idx="12"/>
          </p:nvPr>
        </p:nvSpPr>
        <p:spPr>
          <a:xfrm>
            <a:off x="0" y="6694714"/>
            <a:ext cx="141064" cy="138499"/>
          </a:xfrm>
        </p:spPr>
        <p:txBody>
          <a:bodyPr/>
          <a:lstStyle/>
          <a:p>
            <a:fld id="{A7F84AF7-782E-8748-9862-C80A76F4A1D6}" type="slidenum">
              <a:rPr lang="en-US" smtClean="0"/>
              <a:t>1</a:t>
            </a:fld>
            <a:endParaRPr lang="en-US" dirty="0"/>
          </a:p>
        </p:txBody>
      </p:sp>
    </p:spTree>
    <p:extLst>
      <p:ext uri="{BB962C8B-B14F-4D97-AF65-F5344CB8AC3E}">
        <p14:creationId xmlns:p14="http://schemas.microsoft.com/office/powerpoint/2010/main" val="26390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3990905"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a:solidFill>
                  <a:srgbClr val="595959"/>
                </a:solidFill>
                <a:latin typeface="Arial"/>
              </a:rPr>
              <a:t>ALL UL WORKS THE SAME</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27" name="Group 26"/>
          <p:cNvGrpSpPr/>
          <p:nvPr/>
        </p:nvGrpSpPr>
        <p:grpSpPr>
          <a:xfrm>
            <a:off x="4420796" y="2367601"/>
            <a:ext cx="1756472" cy="1756472"/>
            <a:chOff x="4420796" y="2367601"/>
            <a:chExt cx="1756472" cy="1756472"/>
          </a:xfrm>
        </p:grpSpPr>
        <p:sp>
          <p:nvSpPr>
            <p:cNvPr id="128" name="Oval 127"/>
            <p:cNvSpPr/>
            <p:nvPr/>
          </p:nvSpPr>
          <p:spPr>
            <a:xfrm>
              <a:off x="4420796" y="2367601"/>
              <a:ext cx="1756472" cy="1756472"/>
            </a:xfrm>
            <a:prstGeom prst="ellips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Pie 128"/>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0" name="Picture 129">
              <a:extLst>
                <a:ext uri="{FF2B5EF4-FFF2-40B4-BE49-F238E27FC236}">
                  <a16:creationId xmlns:a16="http://schemas.microsoft.com/office/drawing/2014/main" xmlns="" id="{50BB1A3E-6863-FD4C-9D36-8BB05239AF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131" name="TextBox 130">
              <a:extLst>
                <a:ext uri="{FF2B5EF4-FFF2-40B4-BE49-F238E27FC236}">
                  <a16:creationId xmlns:a16="http://schemas.microsoft.com/office/drawing/2014/main" xmlns="" id="{70E85EA7-39C9-7F44-8FAF-253C440FADC2}"/>
                </a:ext>
              </a:extLst>
            </p:cNvPr>
            <p:cNvSpPr txBox="1"/>
            <p:nvPr/>
          </p:nvSpPr>
          <p:spPr>
            <a:xfrm>
              <a:off x="4628819" y="3462649"/>
              <a:ext cx="1340432" cy="592470"/>
            </a:xfrm>
            <a:prstGeom prst="rect">
              <a:avLst/>
            </a:prstGeom>
            <a:noFill/>
          </p:spPr>
          <p:txBody>
            <a:bodyPr wrap="none" rtlCol="0" anchor="t" anchorCtr="1">
              <a:spAutoFit/>
            </a:bodyPr>
            <a:lstStyle/>
            <a:p>
              <a:pPr algn="ctr"/>
              <a:r>
                <a:rPr lang="en-US" sz="1100" b="1" dirty="0" smtClean="0">
                  <a:solidFill>
                    <a:schemeClr val="bg1"/>
                  </a:solidFill>
                  <a:latin typeface="Arial"/>
                </a:rPr>
                <a:t>ACCUMULATION</a:t>
              </a:r>
              <a:br>
                <a:rPr lang="en-US" sz="1100" b="1" dirty="0" smtClean="0">
                  <a:solidFill>
                    <a:schemeClr val="bg1"/>
                  </a:solidFill>
                  <a:latin typeface="Arial"/>
                </a:rPr>
              </a:br>
              <a:r>
                <a:rPr lang="en-US" sz="1100" b="1" dirty="0" smtClean="0">
                  <a:solidFill>
                    <a:schemeClr val="bg1"/>
                  </a:solidFill>
                  <a:latin typeface="Arial"/>
                </a:rPr>
                <a:t>ACCOUNT</a:t>
              </a:r>
            </a:p>
            <a:p>
              <a:pPr algn="ctr"/>
              <a:endParaRPr lang="en-US" sz="1050" dirty="0">
                <a:solidFill>
                  <a:schemeClr val="bg1"/>
                </a:solidFill>
                <a:latin typeface="Arial"/>
              </a:endParaRPr>
            </a:p>
          </p:txBody>
        </p:sp>
        <p:grpSp>
          <p:nvGrpSpPr>
            <p:cNvPr id="132" name="Group 131"/>
            <p:cNvGrpSpPr/>
            <p:nvPr/>
          </p:nvGrpSpPr>
          <p:grpSpPr>
            <a:xfrm>
              <a:off x="4444908" y="3222474"/>
              <a:ext cx="1683904" cy="307777"/>
              <a:chOff x="2540271" y="3692506"/>
              <a:chExt cx="1683904" cy="307777"/>
            </a:xfrm>
          </p:grpSpPr>
          <p:sp>
            <p:nvSpPr>
              <p:cNvPr id="134" name="TextBox 133">
                <a:extLst>
                  <a:ext uri="{FF2B5EF4-FFF2-40B4-BE49-F238E27FC236}">
                    <a16:creationId xmlns:a16="http://schemas.microsoft.com/office/drawing/2014/main" xmlns="" id="{E2EF971E-7E0C-A242-B675-65A59345D08C}"/>
                  </a:ext>
                </a:extLst>
              </p:cNvPr>
              <p:cNvSpPr txBox="1"/>
              <p:nvPr/>
            </p:nvSpPr>
            <p:spPr>
              <a:xfrm>
                <a:off x="2540271" y="3692506"/>
                <a:ext cx="351235" cy="307777"/>
              </a:xfrm>
              <a:prstGeom prst="rect">
                <a:avLst/>
              </a:prstGeom>
              <a:noFill/>
            </p:spPr>
            <p:txBody>
              <a:bodyPr wrap="square" rtlCol="0">
                <a:spAutoFit/>
              </a:bodyPr>
              <a:lstStyle/>
              <a:p>
                <a:pPr algn="ctr"/>
                <a:r>
                  <a:rPr lang="en-US" sz="1400" b="1" dirty="0">
                    <a:solidFill>
                      <a:schemeClr val="bg1"/>
                    </a:solidFill>
                    <a:latin typeface="Arial"/>
                  </a:rPr>
                  <a:t>E</a:t>
                </a:r>
                <a:endParaRPr lang="en-US" sz="1100" b="1" dirty="0">
                  <a:solidFill>
                    <a:schemeClr val="bg1"/>
                  </a:solidFill>
                  <a:latin typeface="Arial"/>
                </a:endParaRPr>
              </a:p>
            </p:txBody>
          </p:sp>
          <p:sp>
            <p:nvSpPr>
              <p:cNvPr id="135" name="TextBox 134">
                <a:extLst>
                  <a:ext uri="{FF2B5EF4-FFF2-40B4-BE49-F238E27FC236}">
                    <a16:creationId xmlns:a16="http://schemas.microsoft.com/office/drawing/2014/main" xmlns="" id="{9ECCDCB6-D92A-5041-9DB6-1028375D0306}"/>
                  </a:ext>
                </a:extLst>
              </p:cNvPr>
              <p:cNvSpPr txBox="1"/>
              <p:nvPr/>
            </p:nvSpPr>
            <p:spPr>
              <a:xfrm>
                <a:off x="3872940" y="3692506"/>
                <a:ext cx="351235" cy="307777"/>
              </a:xfrm>
              <a:prstGeom prst="rect">
                <a:avLst/>
              </a:prstGeom>
              <a:noFill/>
            </p:spPr>
            <p:txBody>
              <a:bodyPr wrap="square" rtlCol="0">
                <a:spAutoFit/>
              </a:bodyPr>
              <a:lstStyle/>
              <a:p>
                <a:pPr algn="ctr"/>
                <a:r>
                  <a:rPr lang="en-US" sz="1400" b="1" dirty="0">
                    <a:solidFill>
                      <a:schemeClr val="bg1"/>
                    </a:solidFill>
                    <a:latin typeface="Arial"/>
                  </a:rPr>
                  <a:t>F</a:t>
                </a:r>
                <a:endParaRPr lang="en-US" sz="1100" b="1" dirty="0">
                  <a:solidFill>
                    <a:schemeClr val="bg1"/>
                  </a:solidFill>
                  <a:latin typeface="Arial"/>
                </a:endParaRPr>
              </a:p>
            </p:txBody>
          </p:sp>
        </p:grpSp>
      </p:grpSp>
      <p:grpSp>
        <p:nvGrpSpPr>
          <p:cNvPr id="11" name="Group 10"/>
          <p:cNvGrpSpPr/>
          <p:nvPr/>
        </p:nvGrpSpPr>
        <p:grpSpPr>
          <a:xfrm>
            <a:off x="1750562" y="4121060"/>
            <a:ext cx="4149797" cy="2600015"/>
            <a:chOff x="1600363" y="4004647"/>
            <a:chExt cx="4149797" cy="2600015"/>
          </a:xfrm>
        </p:grpSpPr>
        <p:pic>
          <p:nvPicPr>
            <p:cNvPr id="112" name="Picture 111">
              <a:extLst>
                <a:ext uri="{FF2B5EF4-FFF2-40B4-BE49-F238E27FC236}">
                  <a16:creationId xmlns:a16="http://schemas.microsoft.com/office/drawing/2014/main" xmlns="" id="{F741510B-A3AB-EA46-B8E5-9ABE8A9FA4B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
            <a:stretch/>
          </p:blipFill>
          <p:spPr>
            <a:xfrm>
              <a:off x="1731861" y="4004647"/>
              <a:ext cx="4018299" cy="2600015"/>
            </a:xfrm>
            <a:prstGeom prst="rect">
              <a:avLst/>
            </a:prstGeom>
          </p:spPr>
        </p:pic>
        <p:sp>
          <p:nvSpPr>
            <p:cNvPr id="113" name="TextBox 112">
              <a:extLst>
                <a:ext uri="{FF2B5EF4-FFF2-40B4-BE49-F238E27FC236}">
                  <a16:creationId xmlns:a16="http://schemas.microsoft.com/office/drawing/2014/main" xmlns="" id="{6F0EFEE9-8D6A-9447-BDA5-601145D19ABF}"/>
                </a:ext>
              </a:extLst>
            </p:cNvPr>
            <p:cNvSpPr txBox="1"/>
            <p:nvPr/>
          </p:nvSpPr>
          <p:spPr>
            <a:xfrm>
              <a:off x="1600363" y="4016347"/>
              <a:ext cx="2137991" cy="369332"/>
            </a:xfrm>
            <a:prstGeom prst="rect">
              <a:avLst/>
            </a:prstGeom>
            <a:noFill/>
          </p:spPr>
          <p:txBody>
            <a:bodyPr wrap="square" rtlCol="0">
              <a:spAutoFit/>
            </a:bodyPr>
            <a:lstStyle/>
            <a:p>
              <a:pPr algn="ctr"/>
              <a:r>
                <a:rPr lang="en-US" b="1" dirty="0">
                  <a:solidFill>
                    <a:schemeClr val="bg1"/>
                  </a:solidFill>
                  <a:latin typeface="Arial"/>
                </a:rPr>
                <a:t>PREMIUM</a:t>
              </a:r>
              <a:endParaRPr lang="en-US" sz="1400" dirty="0">
                <a:solidFill>
                  <a:schemeClr val="bg1"/>
                </a:solidFill>
                <a:latin typeface="Arial"/>
              </a:endParaRPr>
            </a:p>
          </p:txBody>
        </p:sp>
      </p:grpSp>
      <p:grpSp>
        <p:nvGrpSpPr>
          <p:cNvPr id="9" name="Group 8"/>
          <p:cNvGrpSpPr/>
          <p:nvPr/>
        </p:nvGrpSpPr>
        <p:grpSpPr>
          <a:xfrm>
            <a:off x="2162238" y="3573174"/>
            <a:ext cx="1305486" cy="910031"/>
            <a:chOff x="2012039" y="3434459"/>
            <a:chExt cx="1305486" cy="910031"/>
          </a:xfrm>
        </p:grpSpPr>
        <p:pic>
          <p:nvPicPr>
            <p:cNvPr id="115" name="Picture 114">
              <a:extLst>
                <a:ext uri="{FF2B5EF4-FFF2-40B4-BE49-F238E27FC236}">
                  <a16:creationId xmlns:a16="http://schemas.microsoft.com/office/drawing/2014/main" xmlns="" id="{F741510B-A3AB-EA46-B8E5-9ABE8A9FA4B4}"/>
                </a:ext>
              </a:extLst>
            </p:cNvPr>
            <p:cNvPicPr>
              <a:picLocks/>
            </p:cNvPicPr>
            <p:nvPr/>
          </p:nvPicPr>
          <p:blipFill rotWithShape="1">
            <a:blip r:embed="rId9" cstate="screen">
              <a:extLst>
                <a:ext uri="{28A0092B-C50C-407E-A947-70E740481C1C}">
                  <a14:useLocalDpi xmlns:a14="http://schemas.microsoft.com/office/drawing/2010/main"/>
                </a:ext>
              </a:extLst>
            </a:blip>
            <a:srcRect t="-19"/>
            <a:stretch/>
          </p:blipFill>
          <p:spPr>
            <a:xfrm>
              <a:off x="2065732" y="3434459"/>
              <a:ext cx="1188720" cy="910031"/>
            </a:xfrm>
            <a:prstGeom prst="rect">
              <a:avLst/>
            </a:prstGeom>
          </p:spPr>
        </p:pic>
        <p:sp>
          <p:nvSpPr>
            <p:cNvPr id="116" name="TextBox 115">
              <a:extLst>
                <a:ext uri="{FF2B5EF4-FFF2-40B4-BE49-F238E27FC236}">
                  <a16:creationId xmlns:a16="http://schemas.microsoft.com/office/drawing/2014/main" xmlns="" id="{6F0EFEE9-8D6A-9447-BDA5-601145D19ABF}"/>
                </a:ext>
              </a:extLst>
            </p:cNvPr>
            <p:cNvSpPr txBox="1"/>
            <p:nvPr/>
          </p:nvSpPr>
          <p:spPr>
            <a:xfrm>
              <a:off x="2012039" y="3458587"/>
              <a:ext cx="1305486" cy="861774"/>
            </a:xfrm>
            <a:prstGeom prst="rect">
              <a:avLst/>
            </a:prstGeom>
            <a:noFill/>
          </p:spPr>
          <p:txBody>
            <a:bodyPr wrap="none" rtlCol="0">
              <a:spAutoFit/>
            </a:bodyPr>
            <a:lstStyle/>
            <a:p>
              <a:pPr algn="ctr"/>
              <a:r>
                <a:rPr lang="en-US" b="1" dirty="0" smtClean="0">
                  <a:solidFill>
                    <a:schemeClr val="bg1"/>
                  </a:solidFill>
                  <a:latin typeface="Arial"/>
                </a:rPr>
                <a:t>PREMIUM</a:t>
              </a:r>
            </a:p>
            <a:p>
              <a:pPr algn="ctr"/>
              <a:r>
                <a:rPr lang="en-US" sz="1400" b="1" dirty="0" smtClean="0">
                  <a:solidFill>
                    <a:schemeClr val="bg1"/>
                  </a:solidFill>
                  <a:latin typeface="Arial"/>
                </a:rPr>
                <a:t>+</a:t>
              </a:r>
            </a:p>
            <a:p>
              <a:pPr algn="ctr"/>
              <a:r>
                <a:rPr lang="en-US" b="1" spc="-20" dirty="0" smtClean="0">
                  <a:solidFill>
                    <a:schemeClr val="bg1"/>
                  </a:solidFill>
                  <a:latin typeface="Arial"/>
                </a:rPr>
                <a:t>INTEREST</a:t>
              </a:r>
              <a:endParaRPr lang="en-US" sz="1400" spc="-20" dirty="0">
                <a:solidFill>
                  <a:schemeClr val="bg1"/>
                </a:solidFill>
                <a:latin typeface="Arial"/>
              </a:endParaRPr>
            </a:p>
          </p:txBody>
        </p:sp>
      </p:grpSp>
      <p:pic>
        <p:nvPicPr>
          <p:cNvPr id="92" name="Picture 91">
            <a:extLst>
              <a:ext uri="{FF2B5EF4-FFF2-40B4-BE49-F238E27FC236}">
                <a16:creationId xmlns:a16="http://schemas.microsoft.com/office/drawing/2014/main" xmlns="" id="{A3ED8A76-DCF8-0445-852C-079A0C7D6B3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27605"/>
          <a:stretch/>
        </p:blipFill>
        <p:spPr>
          <a:xfrm flipH="1">
            <a:off x="1098113" y="4829822"/>
            <a:ext cx="1047226" cy="1964978"/>
          </a:xfrm>
          <a:prstGeom prst="rect">
            <a:avLst/>
          </a:prstGeom>
        </p:spPr>
      </p:pic>
      <p:grpSp>
        <p:nvGrpSpPr>
          <p:cNvPr id="34" name="Group 33"/>
          <p:cNvGrpSpPr/>
          <p:nvPr/>
        </p:nvGrpSpPr>
        <p:grpSpPr>
          <a:xfrm>
            <a:off x="4575434" y="3134959"/>
            <a:ext cx="813270" cy="193213"/>
            <a:chOff x="4575434" y="3134959"/>
            <a:chExt cx="813270" cy="193213"/>
          </a:xfrm>
        </p:grpSpPr>
        <p:sp>
          <p:nvSpPr>
            <p:cNvPr id="144" name="Triangle 39">
              <a:extLst>
                <a:ext uri="{FF2B5EF4-FFF2-40B4-BE49-F238E27FC236}">
                  <a16:creationId xmlns:a16="http://schemas.microsoft.com/office/drawing/2014/main" xmlns="" id="{D0F37E9E-7956-6446-8FDB-4AF67BA92D10}"/>
                </a:ext>
              </a:extLst>
            </p:cNvPr>
            <p:cNvSpPr/>
            <p:nvPr/>
          </p:nvSpPr>
          <p:spPr>
            <a:xfrm rot="6625809">
              <a:off x="4841801" y="2902797"/>
              <a:ext cx="130013" cy="662748"/>
            </a:xfrm>
            <a:prstGeom prst="triangle">
              <a:avLst/>
            </a:prstGeom>
            <a:solidFill>
              <a:srgbClr val="333F50"/>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42" name="Oval 141"/>
            <p:cNvSpPr/>
            <p:nvPr/>
          </p:nvSpPr>
          <p:spPr>
            <a:xfrm rot="11280000">
              <a:off x="5231247" y="3172807"/>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Donut 142">
              <a:extLst>
                <a:ext uri="{FF2B5EF4-FFF2-40B4-BE49-F238E27FC236}">
                  <a16:creationId xmlns:a16="http://schemas.microsoft.com/office/drawing/2014/main" xmlns="" id="{D55F0A6F-6D4A-BB45-A652-57A6F272FDFA}"/>
                </a:ext>
              </a:extLst>
            </p:cNvPr>
            <p:cNvSpPr/>
            <p:nvPr/>
          </p:nvSpPr>
          <p:spPr>
            <a:xfrm rot="6625809">
              <a:off x="5195492" y="3134960"/>
              <a:ext cx="193213" cy="193211"/>
            </a:xfrm>
            <a:prstGeom prst="donu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nvGrpSpPr>
          <p:cNvPr id="39" name="Group 38"/>
          <p:cNvGrpSpPr/>
          <p:nvPr/>
        </p:nvGrpSpPr>
        <p:grpSpPr>
          <a:xfrm>
            <a:off x="5194615" y="3110139"/>
            <a:ext cx="809159" cy="217815"/>
            <a:chOff x="5194615" y="3110139"/>
            <a:chExt cx="809159" cy="217815"/>
          </a:xfrm>
        </p:grpSpPr>
        <p:sp>
          <p:nvSpPr>
            <p:cNvPr id="127"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rgbClr val="333F50"/>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24" name="Oval 123"/>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Donut 125">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pic>
        <p:nvPicPr>
          <p:cNvPr id="114" name="Picture 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041622" y="633323"/>
            <a:ext cx="981075" cy="43338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Rectangle 120">
            <a:extLst>
              <a:ext uri="{FF2B5EF4-FFF2-40B4-BE49-F238E27FC236}">
                <a16:creationId xmlns:a16="http://schemas.microsoft.com/office/drawing/2014/main" xmlns="" id="{A61A533B-96AC-FB48-BA19-2404AA1E3913}"/>
              </a:ext>
            </a:extLst>
          </p:cNvPr>
          <p:cNvSpPr/>
          <p:nvPr/>
        </p:nvSpPr>
        <p:spPr>
          <a:xfrm>
            <a:off x="431042" y="1652961"/>
            <a:ext cx="3319613" cy="1431161"/>
          </a:xfrm>
          <a:prstGeom prst="rect">
            <a:avLst/>
          </a:prstGeom>
        </p:spPr>
        <p:txBody>
          <a:bodyPr wrap="square">
            <a:spAutoFit/>
          </a:bodyPr>
          <a:lstStyle/>
          <a:p>
            <a:pPr lvl="0">
              <a:spcAft>
                <a:spcPts val="600"/>
              </a:spcAft>
            </a:pPr>
            <a:r>
              <a:rPr lang="en-US" dirty="0">
                <a:solidFill>
                  <a:srgbClr val="595959"/>
                </a:solidFill>
                <a:latin typeface="Arial"/>
              </a:rPr>
              <a:t>What if the interest credited </a:t>
            </a:r>
            <a:r>
              <a:rPr lang="en-US" dirty="0" smtClean="0">
                <a:solidFill>
                  <a:srgbClr val="595959"/>
                </a:solidFill>
                <a:latin typeface="Arial"/>
              </a:rPr>
              <a:t>isn’t enough to get to the top?</a:t>
            </a:r>
          </a:p>
          <a:p>
            <a:pPr lvl="0">
              <a:spcBef>
                <a:spcPts val="1200"/>
              </a:spcBef>
              <a:spcAft>
                <a:spcPts val="600"/>
              </a:spcAft>
            </a:pPr>
            <a:r>
              <a:rPr lang="en-US" dirty="0" smtClean="0">
                <a:solidFill>
                  <a:srgbClr val="595959"/>
                </a:solidFill>
                <a:latin typeface="Arial"/>
              </a:rPr>
              <a:t>What </a:t>
            </a:r>
            <a:r>
              <a:rPr lang="en-US" dirty="0">
                <a:solidFill>
                  <a:srgbClr val="595959"/>
                </a:solidFill>
                <a:latin typeface="Arial"/>
              </a:rPr>
              <a:t>if the Accumulation Account </a:t>
            </a:r>
            <a:r>
              <a:rPr lang="en-US" b="1" dirty="0">
                <a:solidFill>
                  <a:srgbClr val="EA4741"/>
                </a:solidFill>
                <a:latin typeface="Arial"/>
              </a:rPr>
              <a:t>runs out of gas</a:t>
            </a:r>
            <a:r>
              <a:rPr lang="en-US" dirty="0">
                <a:solidFill>
                  <a:srgbClr val="595959"/>
                </a:solidFill>
                <a:latin typeface="Arial"/>
              </a:rPr>
              <a:t>?</a:t>
            </a:r>
            <a:r>
              <a:rPr lang="en-US" dirty="0">
                <a:latin typeface="Arial"/>
              </a:rPr>
              <a:t>  </a:t>
            </a:r>
          </a:p>
        </p:txBody>
      </p:sp>
      <p:sp>
        <p:nvSpPr>
          <p:cNvPr id="117"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7512525" y="6684656"/>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sp>
        <p:nvSpPr>
          <p:cNvPr id="3" name="Slide Number Placeholder 2"/>
          <p:cNvSpPr>
            <a:spLocks noGrp="1"/>
          </p:cNvSpPr>
          <p:nvPr>
            <p:ph type="sldNum" sz="quarter" idx="12"/>
          </p:nvPr>
        </p:nvSpPr>
        <p:spPr/>
        <p:txBody>
          <a:bodyPr/>
          <a:lstStyle/>
          <a:p>
            <a:fld id="{A7F84AF7-782E-8748-9862-C80A76F4A1D6}" type="slidenum">
              <a:rPr lang="en-US" smtClean="0"/>
              <a:t>10</a:t>
            </a:fld>
            <a:endParaRPr lang="en-US" dirty="0"/>
          </a:p>
        </p:txBody>
      </p:sp>
    </p:spTree>
    <p:extLst>
      <p:ext uri="{BB962C8B-B14F-4D97-AF65-F5344CB8AC3E}">
        <p14:creationId xmlns:p14="http://schemas.microsoft.com/office/powerpoint/2010/main" val="2213761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anim calcmode="lin" valueType="num">
                                      <p:cBhvr>
                                        <p:cTn id="8" dur="1000" fill="hold"/>
                                        <p:tgtEl>
                                          <p:spTgt spid="121"/>
                                        </p:tgtEl>
                                        <p:attrNameLst>
                                          <p:attrName>ppt_x</p:attrName>
                                        </p:attrNameLst>
                                      </p:cBhvr>
                                      <p:tavLst>
                                        <p:tav tm="0">
                                          <p:val>
                                            <p:strVal val="#ppt_x"/>
                                          </p:val>
                                        </p:tav>
                                        <p:tav tm="100000">
                                          <p:val>
                                            <p:strVal val="#ppt_x"/>
                                          </p:val>
                                        </p:tav>
                                      </p:tavLst>
                                    </p:anim>
                                    <p:anim calcmode="lin" valueType="num">
                                      <p:cBhvr>
                                        <p:cTn id="9" dur="1000" fill="hold"/>
                                        <p:tgtEl>
                                          <p:spTgt spid="121"/>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0" presetClass="path" presetSubtype="0" accel="50000" decel="50000" fill="hold" nodeType="afterEffect">
                                  <p:stCondLst>
                                    <p:cond delay="0"/>
                                  </p:stCondLst>
                                  <p:childTnLst>
                                    <p:animMotion origin="layout" path="M -4.36084E-6 1.50821E-6 L -0.00768 0.03492 L -0.02174 0.06592 L -0.00625 0.09206 L 0.00417 0.10594 L -0.02317 0.13833 L 0.04973 0.22415 L 0.0414 0.26162 " pathEditMode="relative" ptsTypes="AAAAAAAA">
                                      <p:cBhvr>
                                        <p:cTn id="12" dur="2000" fill="hold"/>
                                        <p:tgtEl>
                                          <p:spTgt spid="114"/>
                                        </p:tgtEl>
                                        <p:attrNameLst>
                                          <p:attrName>ppt_x</p:attrName>
                                          <p:attrName>ppt_y</p:attrName>
                                        </p:attrNameLst>
                                      </p:cBhvr>
                                    </p:animMotion>
                                  </p:childTnLst>
                                </p:cTn>
                              </p:par>
                            </p:childTnLst>
                          </p:cTn>
                        </p:par>
                        <p:par>
                          <p:cTn id="13" fill="hold">
                            <p:stCondLst>
                              <p:cond delay="3250"/>
                            </p:stCondLst>
                            <p:childTnLst>
                              <p:par>
                                <p:cTn id="14" presetID="22" presetClass="exit" presetSubtype="2" fill="hold" nodeType="afterEffect">
                                  <p:stCondLst>
                                    <p:cond delay="0"/>
                                  </p:stCondLst>
                                  <p:childTnLst>
                                    <p:animEffect transition="out" filter="wipe(right)">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childTnLst>
                          </p:cTn>
                        </p:par>
                        <p:par>
                          <p:cTn id="17" fill="hold">
                            <p:stCondLst>
                              <p:cond delay="3750"/>
                            </p:stCondLst>
                            <p:childTnLst>
                              <p:par>
                                <p:cTn id="18" presetID="22" presetClass="entr" presetSubtype="2"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righ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3990905"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a:solidFill>
                  <a:srgbClr val="595959"/>
                </a:solidFill>
                <a:latin typeface="Arial"/>
              </a:rPr>
              <a:t>ALL UL WORKS THE SAME</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sp>
        <p:nvSpPr>
          <p:cNvPr id="147" name="Rectangle 146">
            <a:extLst>
              <a:ext uri="{FF2B5EF4-FFF2-40B4-BE49-F238E27FC236}">
                <a16:creationId xmlns:a16="http://schemas.microsoft.com/office/drawing/2014/main" xmlns="" id="{A61A533B-96AC-FB48-BA19-2404AA1E3913}"/>
              </a:ext>
            </a:extLst>
          </p:cNvPr>
          <p:cNvSpPr/>
          <p:nvPr/>
        </p:nvSpPr>
        <p:spPr>
          <a:xfrm>
            <a:off x="514724" y="4439994"/>
            <a:ext cx="4843744" cy="1631216"/>
          </a:xfrm>
          <a:prstGeom prst="rect">
            <a:avLst/>
          </a:prstGeom>
        </p:spPr>
        <p:txBody>
          <a:bodyPr wrap="square">
            <a:spAutoFit/>
          </a:bodyPr>
          <a:lstStyle/>
          <a:p>
            <a:pPr lvl="0">
              <a:spcAft>
                <a:spcPts val="1200"/>
              </a:spcAft>
            </a:pPr>
            <a:r>
              <a:rPr lang="en-US" dirty="0">
                <a:solidFill>
                  <a:srgbClr val="595959"/>
                </a:solidFill>
                <a:latin typeface="Arial"/>
              </a:rPr>
              <a:t>Certain UL products have a</a:t>
            </a:r>
            <a:br>
              <a:rPr lang="en-US" dirty="0">
                <a:solidFill>
                  <a:srgbClr val="595959"/>
                </a:solidFill>
                <a:latin typeface="Arial"/>
              </a:rPr>
            </a:br>
            <a:r>
              <a:rPr lang="en-US" b="1" dirty="0" smtClean="0">
                <a:solidFill>
                  <a:srgbClr val="EA4741"/>
                </a:solidFill>
                <a:latin typeface="Arial"/>
              </a:rPr>
              <a:t>Continuation </a:t>
            </a:r>
            <a:r>
              <a:rPr lang="en-US" b="1" dirty="0">
                <a:solidFill>
                  <a:srgbClr val="EA4741"/>
                </a:solidFill>
                <a:latin typeface="Arial"/>
              </a:rPr>
              <a:t>Guarantee </a:t>
            </a:r>
            <a:r>
              <a:rPr lang="en-US" b="1" dirty="0" smtClean="0">
                <a:solidFill>
                  <a:srgbClr val="EA4741"/>
                </a:solidFill>
                <a:latin typeface="Arial"/>
              </a:rPr>
              <a:t>Account </a:t>
            </a:r>
            <a:r>
              <a:rPr lang="en-US" dirty="0">
                <a:solidFill>
                  <a:srgbClr val="595959"/>
                </a:solidFill>
                <a:latin typeface="Arial"/>
              </a:rPr>
              <a:t>(CGA</a:t>
            </a:r>
            <a:r>
              <a:rPr lang="en-US" dirty="0" smtClean="0">
                <a:solidFill>
                  <a:srgbClr val="595959"/>
                </a:solidFill>
                <a:latin typeface="Arial"/>
              </a:rPr>
              <a:t>)</a:t>
            </a:r>
          </a:p>
          <a:p>
            <a:pPr lvl="0">
              <a:spcAft>
                <a:spcPts val="1200"/>
              </a:spcAft>
            </a:pPr>
            <a:r>
              <a:rPr lang="en-US" dirty="0" smtClean="0">
                <a:solidFill>
                  <a:srgbClr val="595959"/>
                </a:solidFill>
                <a:latin typeface="Arial"/>
              </a:rPr>
              <a:t>The CGA </a:t>
            </a:r>
            <a:r>
              <a:rPr lang="en-US" dirty="0">
                <a:solidFill>
                  <a:srgbClr val="595959"/>
                </a:solidFill>
                <a:latin typeface="Arial"/>
              </a:rPr>
              <a:t>will ensure the policy doesn’t run out of gas before reaching a </a:t>
            </a:r>
            <a:r>
              <a:rPr lang="en-US" dirty="0" smtClean="0">
                <a:solidFill>
                  <a:srgbClr val="595959"/>
                </a:solidFill>
                <a:latin typeface="Arial"/>
              </a:rPr>
              <a:t>desired </a:t>
            </a:r>
            <a:r>
              <a:rPr lang="en-US" b="1" dirty="0" smtClean="0">
                <a:solidFill>
                  <a:srgbClr val="EA4741"/>
                </a:solidFill>
                <a:latin typeface="Arial"/>
              </a:rPr>
              <a:t>Guarantee </a:t>
            </a:r>
            <a:r>
              <a:rPr lang="en-US" b="1" dirty="0">
                <a:solidFill>
                  <a:srgbClr val="EA4741"/>
                </a:solidFill>
                <a:latin typeface="Arial"/>
              </a:rPr>
              <a:t>Age </a:t>
            </a:r>
            <a:r>
              <a:rPr lang="en-US" dirty="0">
                <a:solidFill>
                  <a:srgbClr val="595959"/>
                </a:solidFill>
                <a:latin typeface="Arial"/>
              </a:rPr>
              <a:t>(e.g</a:t>
            </a:r>
            <a:r>
              <a:rPr lang="en-US" dirty="0" smtClean="0">
                <a:solidFill>
                  <a:srgbClr val="595959"/>
                </a:solidFill>
                <a:latin typeface="Arial"/>
              </a:rPr>
              <a:t>. 100)</a:t>
            </a:r>
            <a:r>
              <a:rPr lang="en-US" sz="1400" baseline="60000" dirty="0" smtClean="0">
                <a:solidFill>
                  <a:srgbClr val="595959"/>
                </a:solidFill>
                <a:latin typeface="Arial"/>
              </a:rPr>
              <a:t>1</a:t>
            </a:r>
            <a:endParaRPr lang="en-US" baseline="60000" dirty="0">
              <a:solidFill>
                <a:srgbClr val="595959"/>
              </a:solidFill>
              <a:latin typeface="Arial"/>
            </a:endParaRPr>
          </a:p>
        </p:txBody>
      </p:sp>
      <p:grpSp>
        <p:nvGrpSpPr>
          <p:cNvPr id="33" name="Group 32"/>
          <p:cNvGrpSpPr/>
          <p:nvPr/>
        </p:nvGrpSpPr>
        <p:grpSpPr>
          <a:xfrm>
            <a:off x="-234703" y="1870967"/>
            <a:ext cx="6053072" cy="2253106"/>
            <a:chOff x="-234703" y="1870967"/>
            <a:chExt cx="6053072" cy="2253106"/>
          </a:xfrm>
        </p:grpSpPr>
        <p:grpSp>
          <p:nvGrpSpPr>
            <p:cNvPr id="17" name="Group 16"/>
            <p:cNvGrpSpPr/>
            <p:nvPr/>
          </p:nvGrpSpPr>
          <p:grpSpPr>
            <a:xfrm>
              <a:off x="-234703" y="2191997"/>
              <a:ext cx="6053072" cy="1782842"/>
              <a:chOff x="-234703" y="2191997"/>
              <a:chExt cx="6053072" cy="1782842"/>
            </a:xfrm>
          </p:grpSpPr>
          <p:grpSp>
            <p:nvGrpSpPr>
              <p:cNvPr id="148" name="Group 147">
                <a:extLst>
                  <a:ext uri="{FF2B5EF4-FFF2-40B4-BE49-F238E27FC236}">
                    <a16:creationId xmlns:a16="http://schemas.microsoft.com/office/drawing/2014/main" xmlns="" id="{79E4B9A4-1437-6642-9B55-EAB12822B996}"/>
                  </a:ext>
                </a:extLst>
              </p:cNvPr>
              <p:cNvGrpSpPr/>
              <p:nvPr/>
            </p:nvGrpSpPr>
            <p:grpSpPr>
              <a:xfrm rot="16507895">
                <a:off x="-23511" y="1980805"/>
                <a:ext cx="1782841" cy="2205225"/>
                <a:chOff x="3516486" y="4177901"/>
                <a:chExt cx="283215" cy="163261"/>
              </a:xfrm>
              <a:solidFill>
                <a:srgbClr val="FCC144"/>
              </a:solidFill>
            </p:grpSpPr>
            <p:sp>
              <p:nvSpPr>
                <p:cNvPr id="149" name="Trapezoid 217">
                  <a:extLst>
                    <a:ext uri="{FF2B5EF4-FFF2-40B4-BE49-F238E27FC236}">
                      <a16:creationId xmlns:a16="http://schemas.microsoft.com/office/drawing/2014/main" xmlns="" id="{76203E6A-DBCB-784C-99C9-E5C17949886B}"/>
                    </a:ext>
                  </a:extLst>
                </p:cNvPr>
                <p:cNvSpPr/>
                <p:nvPr/>
              </p:nvSpPr>
              <p:spPr>
                <a:xfrm rot="9735284">
                  <a:off x="3516486" y="4194422"/>
                  <a:ext cx="66260" cy="146740"/>
                </a:xfrm>
                <a:custGeom>
                  <a:avLst/>
                  <a:gdLst>
                    <a:gd name="connsiteX0" fmla="*/ 0 w 421936"/>
                    <a:gd name="connsiteY0" fmla="*/ 1878588 h 1878588"/>
                    <a:gd name="connsiteX1" fmla="*/ 105484 w 421936"/>
                    <a:gd name="connsiteY1" fmla="*/ 0 h 1878588"/>
                    <a:gd name="connsiteX2" fmla="*/ 316452 w 421936"/>
                    <a:gd name="connsiteY2" fmla="*/ 0 h 1878588"/>
                    <a:gd name="connsiteX3" fmla="*/ 421936 w 421936"/>
                    <a:gd name="connsiteY3" fmla="*/ 1878588 h 1878588"/>
                    <a:gd name="connsiteX4" fmla="*/ 0 w 421936"/>
                    <a:gd name="connsiteY4" fmla="*/ 1878588 h 1878588"/>
                    <a:gd name="connsiteX0" fmla="*/ 0 w 407157"/>
                    <a:gd name="connsiteY0" fmla="*/ 1768467 h 1878588"/>
                    <a:gd name="connsiteX1" fmla="*/ 90705 w 407157"/>
                    <a:gd name="connsiteY1" fmla="*/ 0 h 1878588"/>
                    <a:gd name="connsiteX2" fmla="*/ 301673 w 407157"/>
                    <a:gd name="connsiteY2" fmla="*/ 0 h 1878588"/>
                    <a:gd name="connsiteX3" fmla="*/ 407157 w 407157"/>
                    <a:gd name="connsiteY3" fmla="*/ 1878588 h 1878588"/>
                    <a:gd name="connsiteX4" fmla="*/ 0 w 407157"/>
                    <a:gd name="connsiteY4" fmla="*/ 1768467 h 1878588"/>
                    <a:gd name="connsiteX0" fmla="*/ 0 w 417108"/>
                    <a:gd name="connsiteY0" fmla="*/ 1768467 h 1856157"/>
                    <a:gd name="connsiteX1" fmla="*/ 90705 w 417108"/>
                    <a:gd name="connsiteY1" fmla="*/ 0 h 1856157"/>
                    <a:gd name="connsiteX2" fmla="*/ 301673 w 417108"/>
                    <a:gd name="connsiteY2" fmla="*/ 0 h 1856157"/>
                    <a:gd name="connsiteX3" fmla="*/ 417108 w 417108"/>
                    <a:gd name="connsiteY3" fmla="*/ 1856157 h 1856157"/>
                    <a:gd name="connsiteX4" fmla="*/ 0 w 417108"/>
                    <a:gd name="connsiteY4" fmla="*/ 1768467 h 1856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08" h="1856157">
                      <a:moveTo>
                        <a:pt x="0" y="1768467"/>
                      </a:moveTo>
                      <a:lnTo>
                        <a:pt x="90705" y="0"/>
                      </a:lnTo>
                      <a:lnTo>
                        <a:pt x="301673" y="0"/>
                      </a:lnTo>
                      <a:lnTo>
                        <a:pt x="417108" y="1856157"/>
                      </a:lnTo>
                      <a:lnTo>
                        <a:pt x="0" y="17684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rapezoid 215">
                  <a:extLst>
                    <a:ext uri="{FF2B5EF4-FFF2-40B4-BE49-F238E27FC236}">
                      <a16:creationId xmlns:a16="http://schemas.microsoft.com/office/drawing/2014/main" xmlns="" id="{020E8F34-D1AD-104A-B138-3A649CD3A17A}"/>
                    </a:ext>
                  </a:extLst>
                </p:cNvPr>
                <p:cNvSpPr/>
                <p:nvPr/>
              </p:nvSpPr>
              <p:spPr>
                <a:xfrm rot="10800000">
                  <a:off x="3631866" y="4193134"/>
                  <a:ext cx="68003" cy="140244"/>
                </a:xfrm>
                <a:custGeom>
                  <a:avLst/>
                  <a:gdLst>
                    <a:gd name="connsiteX0" fmla="*/ 0 w 421936"/>
                    <a:gd name="connsiteY0" fmla="*/ 1813204 h 1813204"/>
                    <a:gd name="connsiteX1" fmla="*/ 105484 w 421936"/>
                    <a:gd name="connsiteY1" fmla="*/ 0 h 1813204"/>
                    <a:gd name="connsiteX2" fmla="*/ 316452 w 421936"/>
                    <a:gd name="connsiteY2" fmla="*/ 0 h 1813204"/>
                    <a:gd name="connsiteX3" fmla="*/ 421936 w 421936"/>
                    <a:gd name="connsiteY3" fmla="*/ 1813204 h 1813204"/>
                    <a:gd name="connsiteX4" fmla="*/ 0 w 421936"/>
                    <a:gd name="connsiteY4" fmla="*/ 1813204 h 1813204"/>
                    <a:gd name="connsiteX0" fmla="*/ 0 w 415793"/>
                    <a:gd name="connsiteY0" fmla="*/ 1773997 h 1813204"/>
                    <a:gd name="connsiteX1" fmla="*/ 99341 w 415793"/>
                    <a:gd name="connsiteY1" fmla="*/ 0 h 1813204"/>
                    <a:gd name="connsiteX2" fmla="*/ 310309 w 415793"/>
                    <a:gd name="connsiteY2" fmla="*/ 0 h 1813204"/>
                    <a:gd name="connsiteX3" fmla="*/ 415793 w 415793"/>
                    <a:gd name="connsiteY3" fmla="*/ 1813204 h 1813204"/>
                    <a:gd name="connsiteX4" fmla="*/ 0 w 415793"/>
                    <a:gd name="connsiteY4" fmla="*/ 1773997 h 1813204"/>
                    <a:gd name="connsiteX0" fmla="*/ 0 w 428079"/>
                    <a:gd name="connsiteY0" fmla="*/ 1773997 h 1773997"/>
                    <a:gd name="connsiteX1" fmla="*/ 99341 w 428079"/>
                    <a:gd name="connsiteY1" fmla="*/ 0 h 1773997"/>
                    <a:gd name="connsiteX2" fmla="*/ 310309 w 428079"/>
                    <a:gd name="connsiteY2" fmla="*/ 0 h 1773997"/>
                    <a:gd name="connsiteX3" fmla="*/ 428079 w 428079"/>
                    <a:gd name="connsiteY3" fmla="*/ 1734789 h 1773997"/>
                    <a:gd name="connsiteX4" fmla="*/ 0 w 428079"/>
                    <a:gd name="connsiteY4" fmla="*/ 1773997 h 1773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79" h="1773997">
                      <a:moveTo>
                        <a:pt x="0" y="1773997"/>
                      </a:moveTo>
                      <a:lnTo>
                        <a:pt x="99341" y="0"/>
                      </a:lnTo>
                      <a:lnTo>
                        <a:pt x="310309" y="0"/>
                      </a:lnTo>
                      <a:lnTo>
                        <a:pt x="428079" y="1734789"/>
                      </a:lnTo>
                      <a:lnTo>
                        <a:pt x="0" y="177399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rapezoid 216">
                  <a:extLst>
                    <a:ext uri="{FF2B5EF4-FFF2-40B4-BE49-F238E27FC236}">
                      <a16:creationId xmlns:a16="http://schemas.microsoft.com/office/drawing/2014/main" xmlns="" id="{B93CA46A-6429-3D4A-A450-EDD314B6A76F}"/>
                    </a:ext>
                  </a:extLst>
                </p:cNvPr>
                <p:cNvSpPr/>
                <p:nvPr/>
              </p:nvSpPr>
              <p:spPr>
                <a:xfrm rot="11839918">
                  <a:off x="3733958" y="4177901"/>
                  <a:ext cx="65743" cy="162220"/>
                </a:xfrm>
                <a:custGeom>
                  <a:avLst/>
                  <a:gdLst>
                    <a:gd name="connsiteX0" fmla="*/ 0 w 421936"/>
                    <a:gd name="connsiteY0" fmla="*/ 2051973 h 2051973"/>
                    <a:gd name="connsiteX1" fmla="*/ 105484 w 421936"/>
                    <a:gd name="connsiteY1" fmla="*/ 0 h 2051973"/>
                    <a:gd name="connsiteX2" fmla="*/ 316452 w 421936"/>
                    <a:gd name="connsiteY2" fmla="*/ 0 h 2051973"/>
                    <a:gd name="connsiteX3" fmla="*/ 421936 w 421936"/>
                    <a:gd name="connsiteY3" fmla="*/ 2051973 h 2051973"/>
                    <a:gd name="connsiteX4" fmla="*/ 0 w 421936"/>
                    <a:gd name="connsiteY4" fmla="*/ 2051973 h 2051973"/>
                    <a:gd name="connsiteX0" fmla="*/ 0 w 413853"/>
                    <a:gd name="connsiteY0" fmla="*/ 2051973 h 2051973"/>
                    <a:gd name="connsiteX1" fmla="*/ 105484 w 413853"/>
                    <a:gd name="connsiteY1" fmla="*/ 0 h 2051973"/>
                    <a:gd name="connsiteX2" fmla="*/ 316452 w 413853"/>
                    <a:gd name="connsiteY2" fmla="*/ 0 h 2051973"/>
                    <a:gd name="connsiteX3" fmla="*/ 413853 w 413853"/>
                    <a:gd name="connsiteY3" fmla="*/ 1893874 h 2051973"/>
                    <a:gd name="connsiteX4" fmla="*/ 0 w 413853"/>
                    <a:gd name="connsiteY4" fmla="*/ 2051973 h 20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53" h="2051973">
                      <a:moveTo>
                        <a:pt x="0" y="2051973"/>
                      </a:moveTo>
                      <a:lnTo>
                        <a:pt x="105484" y="0"/>
                      </a:lnTo>
                      <a:lnTo>
                        <a:pt x="316452" y="0"/>
                      </a:lnTo>
                      <a:lnTo>
                        <a:pt x="413853" y="1893874"/>
                      </a:lnTo>
                      <a:lnTo>
                        <a:pt x="0" y="205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2" name="Group 151">
                <a:extLst>
                  <a:ext uri="{FF2B5EF4-FFF2-40B4-BE49-F238E27FC236}">
                    <a16:creationId xmlns:a16="http://schemas.microsoft.com/office/drawing/2014/main" xmlns="" id="{79E4B9A4-1437-6642-9B55-EAB12822B996}"/>
                  </a:ext>
                </a:extLst>
              </p:cNvPr>
              <p:cNvGrpSpPr/>
              <p:nvPr/>
            </p:nvGrpSpPr>
            <p:grpSpPr>
              <a:xfrm rot="5092105" flipH="1">
                <a:off x="3824336" y="1980806"/>
                <a:ext cx="1782841" cy="2205225"/>
                <a:chOff x="3516486" y="4177901"/>
                <a:chExt cx="283215" cy="163261"/>
              </a:xfrm>
              <a:solidFill>
                <a:srgbClr val="FCC144"/>
              </a:solidFill>
            </p:grpSpPr>
            <p:sp>
              <p:nvSpPr>
                <p:cNvPr id="153" name="Trapezoid 217">
                  <a:extLst>
                    <a:ext uri="{FF2B5EF4-FFF2-40B4-BE49-F238E27FC236}">
                      <a16:creationId xmlns:a16="http://schemas.microsoft.com/office/drawing/2014/main" xmlns="" id="{76203E6A-DBCB-784C-99C9-E5C17949886B}"/>
                    </a:ext>
                  </a:extLst>
                </p:cNvPr>
                <p:cNvSpPr/>
                <p:nvPr/>
              </p:nvSpPr>
              <p:spPr>
                <a:xfrm rot="9735284">
                  <a:off x="3516486" y="4194422"/>
                  <a:ext cx="66260" cy="146740"/>
                </a:xfrm>
                <a:custGeom>
                  <a:avLst/>
                  <a:gdLst>
                    <a:gd name="connsiteX0" fmla="*/ 0 w 421936"/>
                    <a:gd name="connsiteY0" fmla="*/ 1878588 h 1878588"/>
                    <a:gd name="connsiteX1" fmla="*/ 105484 w 421936"/>
                    <a:gd name="connsiteY1" fmla="*/ 0 h 1878588"/>
                    <a:gd name="connsiteX2" fmla="*/ 316452 w 421936"/>
                    <a:gd name="connsiteY2" fmla="*/ 0 h 1878588"/>
                    <a:gd name="connsiteX3" fmla="*/ 421936 w 421936"/>
                    <a:gd name="connsiteY3" fmla="*/ 1878588 h 1878588"/>
                    <a:gd name="connsiteX4" fmla="*/ 0 w 421936"/>
                    <a:gd name="connsiteY4" fmla="*/ 1878588 h 1878588"/>
                    <a:gd name="connsiteX0" fmla="*/ 0 w 407157"/>
                    <a:gd name="connsiteY0" fmla="*/ 1768467 h 1878588"/>
                    <a:gd name="connsiteX1" fmla="*/ 90705 w 407157"/>
                    <a:gd name="connsiteY1" fmla="*/ 0 h 1878588"/>
                    <a:gd name="connsiteX2" fmla="*/ 301673 w 407157"/>
                    <a:gd name="connsiteY2" fmla="*/ 0 h 1878588"/>
                    <a:gd name="connsiteX3" fmla="*/ 407157 w 407157"/>
                    <a:gd name="connsiteY3" fmla="*/ 1878588 h 1878588"/>
                    <a:gd name="connsiteX4" fmla="*/ 0 w 407157"/>
                    <a:gd name="connsiteY4" fmla="*/ 1768467 h 1878588"/>
                    <a:gd name="connsiteX0" fmla="*/ 0 w 417108"/>
                    <a:gd name="connsiteY0" fmla="*/ 1768467 h 1856157"/>
                    <a:gd name="connsiteX1" fmla="*/ 90705 w 417108"/>
                    <a:gd name="connsiteY1" fmla="*/ 0 h 1856157"/>
                    <a:gd name="connsiteX2" fmla="*/ 301673 w 417108"/>
                    <a:gd name="connsiteY2" fmla="*/ 0 h 1856157"/>
                    <a:gd name="connsiteX3" fmla="*/ 417108 w 417108"/>
                    <a:gd name="connsiteY3" fmla="*/ 1856157 h 1856157"/>
                    <a:gd name="connsiteX4" fmla="*/ 0 w 417108"/>
                    <a:gd name="connsiteY4" fmla="*/ 1768467 h 1856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08" h="1856157">
                      <a:moveTo>
                        <a:pt x="0" y="1768467"/>
                      </a:moveTo>
                      <a:lnTo>
                        <a:pt x="90705" y="0"/>
                      </a:lnTo>
                      <a:lnTo>
                        <a:pt x="301673" y="0"/>
                      </a:lnTo>
                      <a:lnTo>
                        <a:pt x="417108" y="1856157"/>
                      </a:lnTo>
                      <a:lnTo>
                        <a:pt x="0" y="17684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rapezoid 215">
                  <a:extLst>
                    <a:ext uri="{FF2B5EF4-FFF2-40B4-BE49-F238E27FC236}">
                      <a16:creationId xmlns:a16="http://schemas.microsoft.com/office/drawing/2014/main" xmlns="" id="{020E8F34-D1AD-104A-B138-3A649CD3A17A}"/>
                    </a:ext>
                  </a:extLst>
                </p:cNvPr>
                <p:cNvSpPr/>
                <p:nvPr/>
              </p:nvSpPr>
              <p:spPr>
                <a:xfrm rot="10800000">
                  <a:off x="3631866" y="4193134"/>
                  <a:ext cx="68003" cy="140244"/>
                </a:xfrm>
                <a:custGeom>
                  <a:avLst/>
                  <a:gdLst>
                    <a:gd name="connsiteX0" fmla="*/ 0 w 421936"/>
                    <a:gd name="connsiteY0" fmla="*/ 1813204 h 1813204"/>
                    <a:gd name="connsiteX1" fmla="*/ 105484 w 421936"/>
                    <a:gd name="connsiteY1" fmla="*/ 0 h 1813204"/>
                    <a:gd name="connsiteX2" fmla="*/ 316452 w 421936"/>
                    <a:gd name="connsiteY2" fmla="*/ 0 h 1813204"/>
                    <a:gd name="connsiteX3" fmla="*/ 421936 w 421936"/>
                    <a:gd name="connsiteY3" fmla="*/ 1813204 h 1813204"/>
                    <a:gd name="connsiteX4" fmla="*/ 0 w 421936"/>
                    <a:gd name="connsiteY4" fmla="*/ 1813204 h 1813204"/>
                    <a:gd name="connsiteX0" fmla="*/ 0 w 415793"/>
                    <a:gd name="connsiteY0" fmla="*/ 1773997 h 1813204"/>
                    <a:gd name="connsiteX1" fmla="*/ 99341 w 415793"/>
                    <a:gd name="connsiteY1" fmla="*/ 0 h 1813204"/>
                    <a:gd name="connsiteX2" fmla="*/ 310309 w 415793"/>
                    <a:gd name="connsiteY2" fmla="*/ 0 h 1813204"/>
                    <a:gd name="connsiteX3" fmla="*/ 415793 w 415793"/>
                    <a:gd name="connsiteY3" fmla="*/ 1813204 h 1813204"/>
                    <a:gd name="connsiteX4" fmla="*/ 0 w 415793"/>
                    <a:gd name="connsiteY4" fmla="*/ 1773997 h 1813204"/>
                    <a:gd name="connsiteX0" fmla="*/ 0 w 428079"/>
                    <a:gd name="connsiteY0" fmla="*/ 1773997 h 1773997"/>
                    <a:gd name="connsiteX1" fmla="*/ 99341 w 428079"/>
                    <a:gd name="connsiteY1" fmla="*/ 0 h 1773997"/>
                    <a:gd name="connsiteX2" fmla="*/ 310309 w 428079"/>
                    <a:gd name="connsiteY2" fmla="*/ 0 h 1773997"/>
                    <a:gd name="connsiteX3" fmla="*/ 428079 w 428079"/>
                    <a:gd name="connsiteY3" fmla="*/ 1734789 h 1773997"/>
                    <a:gd name="connsiteX4" fmla="*/ 0 w 428079"/>
                    <a:gd name="connsiteY4" fmla="*/ 1773997 h 1773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79" h="1773997">
                      <a:moveTo>
                        <a:pt x="0" y="1773997"/>
                      </a:moveTo>
                      <a:lnTo>
                        <a:pt x="99341" y="0"/>
                      </a:lnTo>
                      <a:lnTo>
                        <a:pt x="310309" y="0"/>
                      </a:lnTo>
                      <a:lnTo>
                        <a:pt x="428079" y="1734789"/>
                      </a:lnTo>
                      <a:lnTo>
                        <a:pt x="0" y="177399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rapezoid 216">
                  <a:extLst>
                    <a:ext uri="{FF2B5EF4-FFF2-40B4-BE49-F238E27FC236}">
                      <a16:creationId xmlns:a16="http://schemas.microsoft.com/office/drawing/2014/main" xmlns="" id="{B93CA46A-6429-3D4A-A450-EDD314B6A76F}"/>
                    </a:ext>
                  </a:extLst>
                </p:cNvPr>
                <p:cNvSpPr/>
                <p:nvPr/>
              </p:nvSpPr>
              <p:spPr>
                <a:xfrm rot="11839918">
                  <a:off x="3733958" y="4177901"/>
                  <a:ext cx="65743" cy="162220"/>
                </a:xfrm>
                <a:custGeom>
                  <a:avLst/>
                  <a:gdLst>
                    <a:gd name="connsiteX0" fmla="*/ 0 w 421936"/>
                    <a:gd name="connsiteY0" fmla="*/ 2051973 h 2051973"/>
                    <a:gd name="connsiteX1" fmla="*/ 105484 w 421936"/>
                    <a:gd name="connsiteY1" fmla="*/ 0 h 2051973"/>
                    <a:gd name="connsiteX2" fmla="*/ 316452 w 421936"/>
                    <a:gd name="connsiteY2" fmla="*/ 0 h 2051973"/>
                    <a:gd name="connsiteX3" fmla="*/ 421936 w 421936"/>
                    <a:gd name="connsiteY3" fmla="*/ 2051973 h 2051973"/>
                    <a:gd name="connsiteX4" fmla="*/ 0 w 421936"/>
                    <a:gd name="connsiteY4" fmla="*/ 2051973 h 2051973"/>
                    <a:gd name="connsiteX0" fmla="*/ 0 w 413853"/>
                    <a:gd name="connsiteY0" fmla="*/ 2051973 h 2051973"/>
                    <a:gd name="connsiteX1" fmla="*/ 105484 w 413853"/>
                    <a:gd name="connsiteY1" fmla="*/ 0 h 2051973"/>
                    <a:gd name="connsiteX2" fmla="*/ 316452 w 413853"/>
                    <a:gd name="connsiteY2" fmla="*/ 0 h 2051973"/>
                    <a:gd name="connsiteX3" fmla="*/ 413853 w 413853"/>
                    <a:gd name="connsiteY3" fmla="*/ 1893874 h 2051973"/>
                    <a:gd name="connsiteX4" fmla="*/ 0 w 413853"/>
                    <a:gd name="connsiteY4" fmla="*/ 2051973 h 20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53" h="2051973">
                      <a:moveTo>
                        <a:pt x="0" y="2051973"/>
                      </a:moveTo>
                      <a:lnTo>
                        <a:pt x="105484" y="0"/>
                      </a:lnTo>
                      <a:lnTo>
                        <a:pt x="316452" y="0"/>
                      </a:lnTo>
                      <a:lnTo>
                        <a:pt x="413853" y="1893874"/>
                      </a:lnTo>
                      <a:lnTo>
                        <a:pt x="0" y="205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 name="Group 31"/>
            <p:cNvGrpSpPr/>
            <p:nvPr/>
          </p:nvGrpSpPr>
          <p:grpSpPr>
            <a:xfrm>
              <a:off x="1538867" y="1870967"/>
              <a:ext cx="2540119" cy="2253106"/>
              <a:chOff x="1538867" y="1870967"/>
              <a:chExt cx="2540119" cy="2253106"/>
            </a:xfrm>
          </p:grpSpPr>
          <p:sp>
            <p:nvSpPr>
              <p:cNvPr id="18" name="TextBox 17"/>
              <p:cNvSpPr txBox="1"/>
              <p:nvPr/>
            </p:nvSpPr>
            <p:spPr>
              <a:xfrm>
                <a:off x="1538867" y="1870967"/>
                <a:ext cx="2540119" cy="461665"/>
              </a:xfrm>
              <a:prstGeom prst="rect">
                <a:avLst/>
              </a:prstGeom>
              <a:noFill/>
            </p:spPr>
            <p:txBody>
              <a:bodyPr wrap="none" rtlCol="0">
                <a:spAutoFit/>
              </a:bodyPr>
              <a:lstStyle/>
              <a:p>
                <a:pPr algn="ctr"/>
                <a:r>
                  <a:rPr lang="en-US" sz="2400" b="1" dirty="0" smtClean="0">
                    <a:solidFill>
                      <a:srgbClr val="E7833F"/>
                    </a:solidFill>
                    <a:latin typeface="Arial" panose="020B0604020202020204" pitchFamily="34" charset="0"/>
                    <a:cs typeface="Arial" panose="020B0604020202020204" pitchFamily="34" charset="0"/>
                  </a:rPr>
                  <a:t>A SPARE TANK!</a:t>
                </a:r>
                <a:endParaRPr lang="en-US" sz="2400" b="1" dirty="0">
                  <a:solidFill>
                    <a:srgbClr val="E7833F"/>
                  </a:solidFill>
                  <a:latin typeface="Arial" panose="020B0604020202020204" pitchFamily="34" charset="0"/>
                  <a:cs typeface="Arial" panose="020B0604020202020204" pitchFamily="34" charset="0"/>
                </a:endParaRPr>
              </a:p>
            </p:txBody>
          </p:sp>
          <p:grpSp>
            <p:nvGrpSpPr>
              <p:cNvPr id="174" name="Group 173"/>
              <p:cNvGrpSpPr/>
              <p:nvPr/>
            </p:nvGrpSpPr>
            <p:grpSpPr>
              <a:xfrm>
                <a:off x="1917369" y="2367601"/>
                <a:ext cx="1756472" cy="1756472"/>
                <a:chOff x="4420796" y="2367601"/>
                <a:chExt cx="1756472" cy="1756472"/>
              </a:xfrm>
            </p:grpSpPr>
            <p:grpSp>
              <p:nvGrpSpPr>
                <p:cNvPr id="175" name="Group 174"/>
                <p:cNvGrpSpPr/>
                <p:nvPr/>
              </p:nvGrpSpPr>
              <p:grpSpPr>
                <a:xfrm>
                  <a:off x="4420796" y="2367601"/>
                  <a:ext cx="1756472" cy="1756472"/>
                  <a:chOff x="4420796" y="2367601"/>
                  <a:chExt cx="1756472" cy="1756472"/>
                </a:xfrm>
              </p:grpSpPr>
              <p:sp>
                <p:nvSpPr>
                  <p:cNvPr id="184" name="Oval 183"/>
                  <p:cNvSpPr/>
                  <p:nvPr/>
                </p:nvSpPr>
                <p:spPr>
                  <a:xfrm>
                    <a:off x="4420796" y="2367601"/>
                    <a:ext cx="1756472" cy="1756472"/>
                  </a:xfrm>
                  <a:prstGeom prst="ellipse">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Pie 185"/>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7" name="Picture 186">
                    <a:extLst>
                      <a:ext uri="{FF2B5EF4-FFF2-40B4-BE49-F238E27FC236}">
                        <a16:creationId xmlns:a16="http://schemas.microsoft.com/office/drawing/2014/main" xmlns="" id="{50BB1A3E-6863-FD4C-9D36-8BB05239AF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188" name="TextBox 187">
                    <a:extLst>
                      <a:ext uri="{FF2B5EF4-FFF2-40B4-BE49-F238E27FC236}">
                        <a16:creationId xmlns:a16="http://schemas.microsoft.com/office/drawing/2014/main" xmlns="" id="{70E85EA7-39C9-7F44-8FAF-253C440FADC2}"/>
                      </a:ext>
                    </a:extLst>
                  </p:cNvPr>
                  <p:cNvSpPr txBox="1"/>
                  <p:nvPr/>
                </p:nvSpPr>
                <p:spPr>
                  <a:xfrm>
                    <a:off x="4664888" y="3462649"/>
                    <a:ext cx="1268296" cy="592470"/>
                  </a:xfrm>
                  <a:prstGeom prst="rect">
                    <a:avLst/>
                  </a:prstGeom>
                  <a:noFill/>
                </p:spPr>
                <p:txBody>
                  <a:bodyPr wrap="none" rtlCol="0" anchor="t" anchorCtr="1">
                    <a:spAutoFit/>
                  </a:bodyPr>
                  <a:lstStyle/>
                  <a:p>
                    <a:pPr algn="ctr"/>
                    <a:r>
                      <a:rPr lang="en-US" sz="1100" b="1" dirty="0" smtClean="0">
                        <a:solidFill>
                          <a:schemeClr val="bg1"/>
                        </a:solidFill>
                        <a:latin typeface="Arial"/>
                      </a:rPr>
                      <a:t>CONTINUATION</a:t>
                    </a:r>
                    <a:br>
                      <a:rPr lang="en-US" sz="1100" b="1" dirty="0" smtClean="0">
                        <a:solidFill>
                          <a:schemeClr val="bg1"/>
                        </a:solidFill>
                        <a:latin typeface="Arial"/>
                      </a:rPr>
                    </a:br>
                    <a:r>
                      <a:rPr lang="en-US" sz="1100" b="1" dirty="0" smtClean="0">
                        <a:solidFill>
                          <a:schemeClr val="bg1"/>
                        </a:solidFill>
                        <a:latin typeface="Arial"/>
                      </a:rPr>
                      <a:t>GUARANTEE</a:t>
                    </a:r>
                  </a:p>
                  <a:p>
                    <a:pPr algn="ctr"/>
                    <a:endParaRPr lang="en-US" sz="1050" dirty="0">
                      <a:solidFill>
                        <a:schemeClr val="bg1"/>
                      </a:solidFill>
                      <a:latin typeface="Arial"/>
                    </a:endParaRPr>
                  </a:p>
                </p:txBody>
              </p:sp>
              <p:grpSp>
                <p:nvGrpSpPr>
                  <p:cNvPr id="189" name="Group 188"/>
                  <p:cNvGrpSpPr/>
                  <p:nvPr/>
                </p:nvGrpSpPr>
                <p:grpSpPr>
                  <a:xfrm>
                    <a:off x="4444908" y="3222474"/>
                    <a:ext cx="1683904" cy="307777"/>
                    <a:chOff x="2540271" y="3692506"/>
                    <a:chExt cx="1683904" cy="307777"/>
                  </a:xfrm>
                </p:grpSpPr>
                <p:sp>
                  <p:nvSpPr>
                    <p:cNvPr id="190" name="TextBox 189">
                      <a:extLst>
                        <a:ext uri="{FF2B5EF4-FFF2-40B4-BE49-F238E27FC236}">
                          <a16:creationId xmlns:a16="http://schemas.microsoft.com/office/drawing/2014/main" xmlns="" id="{E2EF971E-7E0C-A242-B675-65A59345D08C}"/>
                        </a:ext>
                      </a:extLst>
                    </p:cNvPr>
                    <p:cNvSpPr txBox="1"/>
                    <p:nvPr/>
                  </p:nvSpPr>
                  <p:spPr>
                    <a:xfrm>
                      <a:off x="2540271" y="3692506"/>
                      <a:ext cx="351235" cy="307777"/>
                    </a:xfrm>
                    <a:prstGeom prst="rect">
                      <a:avLst/>
                    </a:prstGeom>
                    <a:noFill/>
                  </p:spPr>
                  <p:txBody>
                    <a:bodyPr wrap="square" rtlCol="0">
                      <a:spAutoFit/>
                    </a:bodyPr>
                    <a:lstStyle/>
                    <a:p>
                      <a:pPr algn="ctr"/>
                      <a:r>
                        <a:rPr lang="en-US" sz="1400" b="1" dirty="0">
                          <a:solidFill>
                            <a:schemeClr val="bg1"/>
                          </a:solidFill>
                          <a:latin typeface="Arial"/>
                        </a:rPr>
                        <a:t>E</a:t>
                      </a:r>
                      <a:endParaRPr lang="en-US" sz="1100" b="1" dirty="0">
                        <a:solidFill>
                          <a:schemeClr val="bg1"/>
                        </a:solidFill>
                        <a:latin typeface="Arial"/>
                      </a:endParaRPr>
                    </a:p>
                  </p:txBody>
                </p:sp>
                <p:sp>
                  <p:nvSpPr>
                    <p:cNvPr id="191" name="TextBox 190">
                      <a:extLst>
                        <a:ext uri="{FF2B5EF4-FFF2-40B4-BE49-F238E27FC236}">
                          <a16:creationId xmlns:a16="http://schemas.microsoft.com/office/drawing/2014/main" xmlns="" id="{9ECCDCB6-D92A-5041-9DB6-1028375D0306}"/>
                        </a:ext>
                      </a:extLst>
                    </p:cNvPr>
                    <p:cNvSpPr txBox="1"/>
                    <p:nvPr/>
                  </p:nvSpPr>
                  <p:spPr>
                    <a:xfrm>
                      <a:off x="3872940" y="3692506"/>
                      <a:ext cx="351235" cy="307777"/>
                    </a:xfrm>
                    <a:prstGeom prst="rect">
                      <a:avLst/>
                    </a:prstGeom>
                    <a:noFill/>
                  </p:spPr>
                  <p:txBody>
                    <a:bodyPr wrap="square" rtlCol="0">
                      <a:spAutoFit/>
                    </a:bodyPr>
                    <a:lstStyle/>
                    <a:p>
                      <a:pPr algn="ctr"/>
                      <a:r>
                        <a:rPr lang="en-US" sz="1400" b="1" dirty="0">
                          <a:solidFill>
                            <a:schemeClr val="bg1"/>
                          </a:solidFill>
                          <a:latin typeface="Arial"/>
                        </a:rPr>
                        <a:t>F</a:t>
                      </a:r>
                      <a:endParaRPr lang="en-US" sz="1100" b="1" dirty="0">
                        <a:solidFill>
                          <a:schemeClr val="bg1"/>
                        </a:solidFill>
                        <a:latin typeface="Arial"/>
                      </a:endParaRPr>
                    </a:p>
                  </p:txBody>
                </p:sp>
              </p:grpSp>
            </p:grpSp>
            <p:grpSp>
              <p:nvGrpSpPr>
                <p:cNvPr id="176" name="Group 175"/>
                <p:cNvGrpSpPr/>
                <p:nvPr/>
              </p:nvGrpSpPr>
              <p:grpSpPr>
                <a:xfrm>
                  <a:off x="5194615" y="3110139"/>
                  <a:ext cx="809159" cy="217815"/>
                  <a:chOff x="5194615" y="3110139"/>
                  <a:chExt cx="809159" cy="217815"/>
                </a:xfrm>
              </p:grpSpPr>
              <p:sp>
                <p:nvSpPr>
                  <p:cNvPr id="181" name="Oval 180"/>
                  <p:cNvSpPr/>
                  <p:nvPr/>
                </p:nvSpPr>
                <p:spPr>
                  <a:xfrm>
                    <a:off x="5227927" y="3166554"/>
                    <a:ext cx="123723" cy="123723"/>
                  </a:xfrm>
                  <a:prstGeom prst="ellipse">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Donut 181">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83"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chemeClr val="tx2">
                      <a:lumMod val="75000"/>
                    </a:schemeClr>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nvGrpSpPr>
                <p:cNvPr id="177" name="Group 176"/>
                <p:cNvGrpSpPr/>
                <p:nvPr/>
              </p:nvGrpSpPr>
              <p:grpSpPr>
                <a:xfrm rot="11280000">
                  <a:off x="5195493" y="3134959"/>
                  <a:ext cx="193211" cy="193213"/>
                  <a:chOff x="5194615" y="3134741"/>
                  <a:chExt cx="193211" cy="193213"/>
                </a:xfrm>
              </p:grpSpPr>
              <p:sp>
                <p:nvSpPr>
                  <p:cNvPr id="178" name="Oval 177"/>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Donut 178">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grpSp>
      </p:grpSp>
      <p:sp>
        <p:nvSpPr>
          <p:cNvPr id="192" name="TextBox 191"/>
          <p:cNvSpPr txBox="1"/>
          <p:nvPr/>
        </p:nvSpPr>
        <p:spPr>
          <a:xfrm>
            <a:off x="165305" y="6285031"/>
            <a:ext cx="5289278" cy="350096"/>
          </a:xfrm>
          <a:prstGeom prst="rect">
            <a:avLst/>
          </a:prstGeom>
          <a:noFill/>
        </p:spPr>
        <p:txBody>
          <a:bodyPr wrap="square" lIns="0" tIns="0" rIns="0" bIns="0" rtlCol="0">
            <a:spAutoFit/>
          </a:bodyPr>
          <a:lstStyle/>
          <a:p>
            <a:pPr marL="55563" indent="-55563">
              <a:lnSpc>
                <a:spcPts val="900"/>
              </a:lnSpc>
            </a:pPr>
            <a:r>
              <a:rPr lang="en-US" sz="900" spc="-10" baseline="30000" dirty="0" smtClean="0">
                <a:solidFill>
                  <a:schemeClr val="tx1">
                    <a:lumMod val="65000"/>
                    <a:lumOff val="35000"/>
                  </a:schemeClr>
                </a:solidFill>
                <a:latin typeface="Arial"/>
                <a:cs typeface="Arial"/>
              </a:rPr>
              <a:t>1	</a:t>
            </a:r>
            <a:r>
              <a:rPr lang="en-US" sz="900" spc="-10" dirty="0" smtClean="0">
                <a:solidFill>
                  <a:schemeClr val="tx1">
                    <a:lumMod val="65000"/>
                    <a:lumOff val="35000"/>
                  </a:schemeClr>
                </a:solidFill>
                <a:latin typeface="Arial"/>
                <a:cs typeface="Arial"/>
              </a:rPr>
              <a:t>Assuming </a:t>
            </a:r>
            <a:r>
              <a:rPr lang="en-US" sz="900" spc="-10" dirty="0">
                <a:solidFill>
                  <a:schemeClr val="tx1">
                    <a:lumMod val="65000"/>
                    <a:lumOff val="35000"/>
                  </a:schemeClr>
                </a:solidFill>
                <a:latin typeface="Arial"/>
                <a:cs typeface="Arial"/>
              </a:rPr>
              <a:t>certain </a:t>
            </a:r>
            <a:r>
              <a:rPr lang="en-US" sz="800" spc="-10" dirty="0">
                <a:solidFill>
                  <a:schemeClr val="tx1">
                    <a:lumMod val="65000"/>
                    <a:lumOff val="35000"/>
                  </a:schemeClr>
                </a:solidFill>
                <a:latin typeface="Arial"/>
                <a:cs typeface="Arial"/>
              </a:rPr>
              <a:t>conditions</a:t>
            </a:r>
            <a:r>
              <a:rPr lang="en-US" sz="900" spc="-10" dirty="0">
                <a:solidFill>
                  <a:schemeClr val="tx1">
                    <a:lumMod val="65000"/>
                    <a:lumOff val="35000"/>
                  </a:schemeClr>
                </a:solidFill>
                <a:latin typeface="Arial"/>
                <a:cs typeface="Arial"/>
              </a:rPr>
              <a:t> are met, such as paying the full amount of all </a:t>
            </a:r>
            <a:r>
              <a:rPr lang="en-US" sz="900" spc="-10" dirty="0" smtClean="0">
                <a:solidFill>
                  <a:schemeClr val="tx1">
                    <a:lumMod val="65000"/>
                    <a:lumOff val="35000"/>
                  </a:schemeClr>
                </a:solidFill>
                <a:latin typeface="Arial"/>
                <a:cs typeface="Arial"/>
              </a:rPr>
              <a:t>premiums and paying </a:t>
            </a:r>
            <a:r>
              <a:rPr lang="en-US" sz="900" spc="-10" dirty="0">
                <a:solidFill>
                  <a:schemeClr val="tx1">
                    <a:lumMod val="65000"/>
                    <a:lumOff val="35000"/>
                  </a:schemeClr>
                </a:solidFill>
                <a:latin typeface="Arial"/>
                <a:cs typeface="Arial"/>
              </a:rPr>
              <a:t>them on </a:t>
            </a:r>
            <a:r>
              <a:rPr lang="en-US" sz="900" spc="-10" dirty="0" smtClean="0">
                <a:solidFill>
                  <a:schemeClr val="tx1">
                    <a:lumMod val="65000"/>
                    <a:lumOff val="35000"/>
                  </a:schemeClr>
                </a:solidFill>
                <a:latin typeface="Arial"/>
                <a:cs typeface="Arial"/>
              </a:rPr>
              <a:t>time.  Withdrawals, surrenders or loans will reduce cash value and may impact the guarantees.  Read the policy for details.</a:t>
            </a:r>
            <a:endParaRPr lang="en-US" sz="900" spc="-10" dirty="0">
              <a:solidFill>
                <a:schemeClr val="tx1">
                  <a:lumMod val="65000"/>
                  <a:lumOff val="35000"/>
                </a:schemeClr>
              </a:solidFill>
              <a:latin typeface="Arial"/>
              <a:cs typeface="Arial"/>
            </a:endParaRPr>
          </a:p>
        </p:txBody>
      </p:sp>
      <p:sp>
        <p:nvSpPr>
          <p:cNvPr id="19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194123" y="6695242"/>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pic>
        <p:nvPicPr>
          <p:cNvPr id="194"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46708" y="2429000"/>
            <a:ext cx="981075" cy="43338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6" name="Group 155"/>
          <p:cNvGrpSpPr/>
          <p:nvPr/>
        </p:nvGrpSpPr>
        <p:grpSpPr>
          <a:xfrm>
            <a:off x="4420796" y="2367601"/>
            <a:ext cx="1756472" cy="1756472"/>
            <a:chOff x="4420796" y="2367601"/>
            <a:chExt cx="1756472" cy="1756472"/>
          </a:xfrm>
        </p:grpSpPr>
        <p:grpSp>
          <p:nvGrpSpPr>
            <p:cNvPr id="157" name="Group 156"/>
            <p:cNvGrpSpPr/>
            <p:nvPr/>
          </p:nvGrpSpPr>
          <p:grpSpPr>
            <a:xfrm>
              <a:off x="4420796" y="2367601"/>
              <a:ext cx="1756472" cy="1756472"/>
              <a:chOff x="4420796" y="2367601"/>
              <a:chExt cx="1756472" cy="1756472"/>
            </a:xfrm>
          </p:grpSpPr>
          <p:sp>
            <p:nvSpPr>
              <p:cNvPr id="166" name="Oval 165"/>
              <p:cNvSpPr/>
              <p:nvPr/>
            </p:nvSpPr>
            <p:spPr>
              <a:xfrm>
                <a:off x="4420796" y="2367601"/>
                <a:ext cx="1756472" cy="1756472"/>
              </a:xfrm>
              <a:prstGeom prst="ellips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Pie 167"/>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9" name="Picture 168">
                <a:extLst>
                  <a:ext uri="{FF2B5EF4-FFF2-40B4-BE49-F238E27FC236}">
                    <a16:creationId xmlns:a16="http://schemas.microsoft.com/office/drawing/2014/main" xmlns="" id="{50BB1A3E-6863-FD4C-9D36-8BB05239AF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170" name="TextBox 169">
                <a:extLst>
                  <a:ext uri="{FF2B5EF4-FFF2-40B4-BE49-F238E27FC236}">
                    <a16:creationId xmlns:a16="http://schemas.microsoft.com/office/drawing/2014/main" xmlns="" id="{70E85EA7-39C9-7F44-8FAF-253C440FADC2}"/>
                  </a:ext>
                </a:extLst>
              </p:cNvPr>
              <p:cNvSpPr txBox="1"/>
              <p:nvPr/>
            </p:nvSpPr>
            <p:spPr>
              <a:xfrm>
                <a:off x="4628819" y="3462649"/>
                <a:ext cx="1340432" cy="592470"/>
              </a:xfrm>
              <a:prstGeom prst="rect">
                <a:avLst/>
              </a:prstGeom>
              <a:noFill/>
            </p:spPr>
            <p:txBody>
              <a:bodyPr wrap="none" rtlCol="0" anchor="t" anchorCtr="1">
                <a:spAutoFit/>
              </a:bodyPr>
              <a:lstStyle/>
              <a:p>
                <a:pPr algn="ctr"/>
                <a:r>
                  <a:rPr lang="en-US" sz="1100" b="1" dirty="0" smtClean="0">
                    <a:solidFill>
                      <a:schemeClr val="bg1"/>
                    </a:solidFill>
                    <a:latin typeface="Arial"/>
                  </a:rPr>
                  <a:t>ACCUMULATION</a:t>
                </a:r>
                <a:br>
                  <a:rPr lang="en-US" sz="1100" b="1" dirty="0" smtClean="0">
                    <a:solidFill>
                      <a:schemeClr val="bg1"/>
                    </a:solidFill>
                    <a:latin typeface="Arial"/>
                  </a:rPr>
                </a:br>
                <a:r>
                  <a:rPr lang="en-US" sz="1100" b="1" dirty="0" smtClean="0">
                    <a:solidFill>
                      <a:schemeClr val="bg1"/>
                    </a:solidFill>
                    <a:latin typeface="Arial"/>
                  </a:rPr>
                  <a:t>ACCOUNT</a:t>
                </a:r>
              </a:p>
              <a:p>
                <a:pPr algn="ctr"/>
                <a:endParaRPr lang="en-US" sz="1050" dirty="0">
                  <a:solidFill>
                    <a:schemeClr val="bg1"/>
                  </a:solidFill>
                  <a:latin typeface="Arial"/>
                </a:endParaRPr>
              </a:p>
            </p:txBody>
          </p:sp>
          <p:grpSp>
            <p:nvGrpSpPr>
              <p:cNvPr id="171" name="Group 170"/>
              <p:cNvGrpSpPr/>
              <p:nvPr/>
            </p:nvGrpSpPr>
            <p:grpSpPr>
              <a:xfrm>
                <a:off x="4444908" y="3222474"/>
                <a:ext cx="1683904" cy="307777"/>
                <a:chOff x="2540271" y="3692506"/>
                <a:chExt cx="1683904" cy="307777"/>
              </a:xfrm>
            </p:grpSpPr>
            <p:sp>
              <p:nvSpPr>
                <p:cNvPr id="172" name="TextBox 171">
                  <a:extLst>
                    <a:ext uri="{FF2B5EF4-FFF2-40B4-BE49-F238E27FC236}">
                      <a16:creationId xmlns:a16="http://schemas.microsoft.com/office/drawing/2014/main" xmlns="" id="{E2EF971E-7E0C-A242-B675-65A59345D08C}"/>
                    </a:ext>
                  </a:extLst>
                </p:cNvPr>
                <p:cNvSpPr txBox="1"/>
                <p:nvPr/>
              </p:nvSpPr>
              <p:spPr>
                <a:xfrm>
                  <a:off x="2540271" y="3692506"/>
                  <a:ext cx="351235" cy="307777"/>
                </a:xfrm>
                <a:prstGeom prst="rect">
                  <a:avLst/>
                </a:prstGeom>
                <a:noFill/>
              </p:spPr>
              <p:txBody>
                <a:bodyPr wrap="square" rtlCol="0">
                  <a:spAutoFit/>
                </a:bodyPr>
                <a:lstStyle/>
                <a:p>
                  <a:pPr algn="ctr"/>
                  <a:r>
                    <a:rPr lang="en-US" sz="1400" b="1" dirty="0">
                      <a:solidFill>
                        <a:schemeClr val="bg1"/>
                      </a:solidFill>
                      <a:latin typeface="Arial"/>
                    </a:rPr>
                    <a:t>E</a:t>
                  </a:r>
                  <a:endParaRPr lang="en-US" sz="1100" b="1" dirty="0">
                    <a:solidFill>
                      <a:schemeClr val="bg1"/>
                    </a:solidFill>
                    <a:latin typeface="Arial"/>
                  </a:endParaRPr>
                </a:p>
              </p:txBody>
            </p:sp>
            <p:sp>
              <p:nvSpPr>
                <p:cNvPr id="173" name="TextBox 172">
                  <a:extLst>
                    <a:ext uri="{FF2B5EF4-FFF2-40B4-BE49-F238E27FC236}">
                      <a16:creationId xmlns:a16="http://schemas.microsoft.com/office/drawing/2014/main" xmlns="" id="{9ECCDCB6-D92A-5041-9DB6-1028375D0306}"/>
                    </a:ext>
                  </a:extLst>
                </p:cNvPr>
                <p:cNvSpPr txBox="1"/>
                <p:nvPr/>
              </p:nvSpPr>
              <p:spPr>
                <a:xfrm>
                  <a:off x="3872940" y="3692506"/>
                  <a:ext cx="351235" cy="307777"/>
                </a:xfrm>
                <a:prstGeom prst="rect">
                  <a:avLst/>
                </a:prstGeom>
                <a:noFill/>
              </p:spPr>
              <p:txBody>
                <a:bodyPr wrap="square" rtlCol="0">
                  <a:spAutoFit/>
                </a:bodyPr>
                <a:lstStyle/>
                <a:p>
                  <a:pPr algn="ctr"/>
                  <a:r>
                    <a:rPr lang="en-US" sz="1400" b="1" dirty="0">
                      <a:solidFill>
                        <a:schemeClr val="bg1"/>
                      </a:solidFill>
                      <a:latin typeface="Arial"/>
                    </a:rPr>
                    <a:t>F</a:t>
                  </a:r>
                  <a:endParaRPr lang="en-US" sz="1100" b="1" dirty="0">
                    <a:solidFill>
                      <a:schemeClr val="bg1"/>
                    </a:solidFill>
                    <a:latin typeface="Arial"/>
                  </a:endParaRPr>
                </a:p>
              </p:txBody>
            </p:sp>
          </p:grpSp>
        </p:grpSp>
        <p:grpSp>
          <p:nvGrpSpPr>
            <p:cNvPr id="158" name="Group 157"/>
            <p:cNvGrpSpPr/>
            <p:nvPr/>
          </p:nvGrpSpPr>
          <p:grpSpPr>
            <a:xfrm>
              <a:off x="5194615" y="3134741"/>
              <a:ext cx="193211" cy="193213"/>
              <a:chOff x="5194615" y="3134741"/>
              <a:chExt cx="193211" cy="193213"/>
            </a:xfrm>
          </p:grpSpPr>
          <p:sp>
            <p:nvSpPr>
              <p:cNvPr id="163" name="Oval 162"/>
              <p:cNvSpPr/>
              <p:nvPr/>
            </p:nvSpPr>
            <p:spPr>
              <a:xfrm>
                <a:off x="5227927" y="3166554"/>
                <a:ext cx="123723" cy="123723"/>
              </a:xfrm>
              <a:prstGeom prst="ellipse">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Donut 163">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nvGrpSpPr>
            <p:cNvPr id="159" name="Group 158"/>
            <p:cNvGrpSpPr/>
            <p:nvPr/>
          </p:nvGrpSpPr>
          <p:grpSpPr>
            <a:xfrm rot="11280000">
              <a:off x="4580830" y="3091978"/>
              <a:ext cx="809159" cy="217815"/>
              <a:chOff x="5194615" y="3110139"/>
              <a:chExt cx="809159" cy="217815"/>
            </a:xfrm>
          </p:grpSpPr>
          <p:sp>
            <p:nvSpPr>
              <p:cNvPr id="160" name="Oval 159"/>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Donut 160">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62"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chemeClr val="tx2">
                  <a:lumMod val="75000"/>
                </a:schemeClr>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grpSp>
        <p:nvGrpSpPr>
          <p:cNvPr id="55" name="Group 54"/>
          <p:cNvGrpSpPr/>
          <p:nvPr/>
        </p:nvGrpSpPr>
        <p:grpSpPr>
          <a:xfrm>
            <a:off x="9163296" y="244972"/>
            <a:ext cx="989134" cy="808500"/>
            <a:chOff x="9163296" y="244972"/>
            <a:chExt cx="989134" cy="808500"/>
          </a:xfrm>
        </p:grpSpPr>
        <p:sp>
          <p:nvSpPr>
            <p:cNvPr id="195" name="TextBox 194"/>
            <p:cNvSpPr txBox="1"/>
            <p:nvPr/>
          </p:nvSpPr>
          <p:spPr>
            <a:xfrm>
              <a:off x="9163296" y="244972"/>
              <a:ext cx="989134" cy="646331"/>
            </a:xfrm>
            <a:prstGeom prst="rect">
              <a:avLst/>
            </a:prstGeom>
            <a:noFill/>
            <a:ln w="50800">
              <a:noFill/>
            </a:ln>
          </p:spPr>
          <p:txBody>
            <a:bodyPr wrap="square" rtlCol="0">
              <a:spAutoFit/>
            </a:bodyPr>
            <a:lstStyle/>
            <a:p>
              <a:pPr algn="ctr"/>
              <a:r>
                <a:rPr lang="en-US" sz="1200" b="1" dirty="0" smtClean="0">
                  <a:solidFill>
                    <a:srgbClr val="EA4741"/>
                  </a:solidFill>
                  <a:latin typeface="Arial" panose="020B0604020202020204" pitchFamily="34" charset="0"/>
                  <a:cs typeface="Arial" panose="020B0604020202020204" pitchFamily="34" charset="0"/>
                </a:rPr>
                <a:t>Desired Guarantee Age</a:t>
              </a:r>
              <a:endParaRPr lang="en-US" sz="1200" b="1" dirty="0">
                <a:solidFill>
                  <a:srgbClr val="EA4741"/>
                </a:solidFill>
                <a:latin typeface="Arial" panose="020B0604020202020204" pitchFamily="34" charset="0"/>
                <a:cs typeface="Arial" panose="020B0604020202020204" pitchFamily="34" charset="0"/>
              </a:endParaRPr>
            </a:p>
          </p:txBody>
        </p:sp>
        <p:cxnSp>
          <p:nvCxnSpPr>
            <p:cNvPr id="46" name="Straight Connector 45"/>
            <p:cNvCxnSpPr/>
            <p:nvPr/>
          </p:nvCxnSpPr>
          <p:spPr>
            <a:xfrm>
              <a:off x="9858668" y="793177"/>
              <a:ext cx="199304" cy="260295"/>
            </a:xfrm>
            <a:prstGeom prst="line">
              <a:avLst/>
            </a:prstGeom>
            <a:ln w="44450">
              <a:solidFill>
                <a:srgbClr val="EA4741"/>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sp>
        <p:nvSpPr>
          <p:cNvPr id="3" name="Slide Number Placeholder 2"/>
          <p:cNvSpPr>
            <a:spLocks noGrp="1"/>
          </p:cNvSpPr>
          <p:nvPr>
            <p:ph type="sldNum" sz="quarter" idx="12"/>
          </p:nvPr>
        </p:nvSpPr>
        <p:spPr/>
        <p:txBody>
          <a:bodyPr/>
          <a:lstStyle/>
          <a:p>
            <a:fld id="{A7F84AF7-782E-8748-9862-C80A76F4A1D6}" type="slidenum">
              <a:rPr lang="en-US" smtClean="0"/>
              <a:t>11</a:t>
            </a:fld>
            <a:endParaRPr lang="en-US" dirty="0"/>
          </a:p>
        </p:txBody>
      </p:sp>
    </p:spTree>
    <p:extLst>
      <p:ext uri="{BB962C8B-B14F-4D97-AF65-F5344CB8AC3E}">
        <p14:creationId xmlns:p14="http://schemas.microsoft.com/office/powerpoint/2010/main" val="1501490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147">
                                            <p:txEl>
                                              <p:pRg st="0" end="0"/>
                                            </p:txEl>
                                          </p:spTgt>
                                        </p:tgtEl>
                                        <p:attrNameLst>
                                          <p:attrName>style.visibility</p:attrName>
                                        </p:attrNameLst>
                                      </p:cBhvr>
                                      <p:to>
                                        <p:strVal val="visible"/>
                                      </p:to>
                                    </p:set>
                                    <p:animEffect transition="in" filter="fade">
                                      <p:cBhvr>
                                        <p:cTn id="13" dur="1000"/>
                                        <p:tgtEl>
                                          <p:spTgt spid="147">
                                            <p:txEl>
                                              <p:pRg st="0" end="0"/>
                                            </p:txEl>
                                          </p:spTgt>
                                        </p:tgtEl>
                                      </p:cBhvr>
                                    </p:animEffect>
                                    <p:anim calcmode="lin" valueType="num">
                                      <p:cBhvr>
                                        <p:cTn id="14" dur="1000" fill="hold"/>
                                        <p:tgtEl>
                                          <p:spTgt spid="1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7">
                                            <p:txEl>
                                              <p:pRg st="1" end="1"/>
                                            </p:txEl>
                                          </p:spTgt>
                                        </p:tgtEl>
                                        <p:attrNameLst>
                                          <p:attrName>style.visibility</p:attrName>
                                        </p:attrNameLst>
                                      </p:cBhvr>
                                      <p:to>
                                        <p:strVal val="visible"/>
                                      </p:to>
                                    </p:set>
                                    <p:animEffect transition="in" filter="fade">
                                      <p:cBhvr>
                                        <p:cTn id="20" dur="1000"/>
                                        <p:tgtEl>
                                          <p:spTgt spid="147">
                                            <p:txEl>
                                              <p:pRg st="1" end="1"/>
                                            </p:txEl>
                                          </p:spTgt>
                                        </p:tgtEl>
                                      </p:cBhvr>
                                    </p:animEffect>
                                    <p:anim calcmode="lin" valueType="num">
                                      <p:cBhvr>
                                        <p:cTn id="21" dur="1000" fill="hold"/>
                                        <p:tgtEl>
                                          <p:spTgt spid="14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7">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0" presetClass="path" presetSubtype="0" accel="50000" decel="50000" fill="hold" nodeType="afterEffect">
                                  <p:stCondLst>
                                    <p:cond delay="0"/>
                                  </p:stCondLst>
                                  <p:childTnLst>
                                    <p:animMotion origin="layout" path="M 2.3171E-7 4.904E-6 L 0.00833 -0.04118 L -0.06808 -0.12584 " pathEditMode="relative" ptsTypes="AAA">
                                      <p:cBhvr>
                                        <p:cTn id="30" dur="2000" fill="hold"/>
                                        <p:tgtEl>
                                          <p:spTgt spid="194"/>
                                        </p:tgtEl>
                                        <p:attrNameLst>
                                          <p:attrName>ppt_x</p:attrName>
                                          <p:attrName>ppt_y</p:attrName>
                                        </p:attrNameLst>
                                      </p:cBhvr>
                                    </p:animMotion>
                                  </p:childTnLst>
                                </p:cTn>
                              </p:par>
                            </p:childTnLst>
                          </p:cTn>
                        </p:par>
                        <p:par>
                          <p:cTn id="31" fill="hold">
                            <p:stCondLst>
                              <p:cond delay="3500"/>
                            </p:stCondLst>
                            <p:childTnLst>
                              <p:par>
                                <p:cTn id="32" presetID="32" presetClass="emph" presetSubtype="0" fill="hold" nodeType="afterEffect">
                                  <p:stCondLst>
                                    <p:cond delay="0"/>
                                  </p:stCondLst>
                                  <p:childTnLst>
                                    <p:animRot by="120000">
                                      <p:cBhvr>
                                        <p:cTn id="33" dur="100" fill="hold">
                                          <p:stCondLst>
                                            <p:cond delay="0"/>
                                          </p:stCondLst>
                                        </p:cTn>
                                        <p:tgtEl>
                                          <p:spTgt spid="194"/>
                                        </p:tgtEl>
                                        <p:attrNameLst>
                                          <p:attrName>r</p:attrName>
                                        </p:attrNameLst>
                                      </p:cBhvr>
                                    </p:animRot>
                                    <p:animRot by="-240000">
                                      <p:cBhvr>
                                        <p:cTn id="34" dur="200" fill="hold">
                                          <p:stCondLst>
                                            <p:cond delay="200"/>
                                          </p:stCondLst>
                                        </p:cTn>
                                        <p:tgtEl>
                                          <p:spTgt spid="194"/>
                                        </p:tgtEl>
                                        <p:attrNameLst>
                                          <p:attrName>r</p:attrName>
                                        </p:attrNameLst>
                                      </p:cBhvr>
                                    </p:animRot>
                                    <p:animRot by="240000">
                                      <p:cBhvr>
                                        <p:cTn id="35" dur="200" fill="hold">
                                          <p:stCondLst>
                                            <p:cond delay="400"/>
                                          </p:stCondLst>
                                        </p:cTn>
                                        <p:tgtEl>
                                          <p:spTgt spid="194"/>
                                        </p:tgtEl>
                                        <p:attrNameLst>
                                          <p:attrName>r</p:attrName>
                                        </p:attrNameLst>
                                      </p:cBhvr>
                                    </p:animRot>
                                    <p:animRot by="-240000">
                                      <p:cBhvr>
                                        <p:cTn id="36" dur="200" fill="hold">
                                          <p:stCondLst>
                                            <p:cond delay="600"/>
                                          </p:stCondLst>
                                        </p:cTn>
                                        <p:tgtEl>
                                          <p:spTgt spid="194"/>
                                        </p:tgtEl>
                                        <p:attrNameLst>
                                          <p:attrName>r</p:attrName>
                                        </p:attrNameLst>
                                      </p:cBhvr>
                                    </p:animRot>
                                    <p:animRot by="120000">
                                      <p:cBhvr>
                                        <p:cTn id="37" dur="200" fill="hold">
                                          <p:stCondLst>
                                            <p:cond delay="800"/>
                                          </p:stCondLst>
                                        </p:cTn>
                                        <p:tgtEl>
                                          <p:spTgt spid="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1DDAE08-294D-7844-902B-CD1894BEE844}"/>
              </a:ext>
            </a:extLst>
          </p:cNvPr>
          <p:cNvSpPr/>
          <p:nvPr/>
        </p:nvSpPr>
        <p:spPr>
          <a:xfrm>
            <a:off x="1" y="5088431"/>
            <a:ext cx="12192000" cy="1769570"/>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 name="Rectangle 11">
            <a:extLst>
              <a:ext uri="{FF2B5EF4-FFF2-40B4-BE49-F238E27FC236}">
                <a16:creationId xmlns:a16="http://schemas.microsoft.com/office/drawing/2014/main" xmlns="" id="{717F804A-A796-A340-9EEE-0AA3DD0989D1}"/>
              </a:ext>
            </a:extLst>
          </p:cNvPr>
          <p:cNvSpPr/>
          <p:nvPr/>
        </p:nvSpPr>
        <p:spPr>
          <a:xfrm>
            <a:off x="40933" y="5110347"/>
            <a:ext cx="12151067" cy="1753824"/>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 name="Title 1">
            <a:extLst>
              <a:ext uri="{FF2B5EF4-FFF2-40B4-BE49-F238E27FC236}">
                <a16:creationId xmlns:a16="http://schemas.microsoft.com/office/drawing/2014/main" xmlns="" id="{724E9411-30CD-5B46-A053-50F07AA06943}"/>
              </a:ext>
            </a:extLst>
          </p:cNvPr>
          <p:cNvSpPr txBox="1">
            <a:spLocks/>
          </p:cNvSpPr>
          <p:nvPr/>
        </p:nvSpPr>
        <p:spPr>
          <a:xfrm>
            <a:off x="3441522" y="865692"/>
            <a:ext cx="5308958"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smtClean="0">
                <a:solidFill>
                  <a:schemeClr val="tx1">
                    <a:lumMod val="65000"/>
                    <a:lumOff val="35000"/>
                  </a:schemeClr>
                </a:solidFill>
                <a:latin typeface="Arial"/>
              </a:rPr>
              <a:t>WHAT</a:t>
            </a:r>
            <a:br>
              <a:rPr lang="en-US" sz="3600" spc="100" dirty="0" smtClean="0">
                <a:solidFill>
                  <a:schemeClr val="tx1">
                    <a:lumMod val="65000"/>
                    <a:lumOff val="35000"/>
                  </a:schemeClr>
                </a:solidFill>
                <a:latin typeface="Arial"/>
              </a:rPr>
            </a:br>
            <a:r>
              <a:rPr lang="en-US" sz="3600" spc="100" dirty="0" smtClean="0">
                <a:solidFill>
                  <a:schemeClr val="tx1">
                    <a:lumMod val="65000"/>
                    <a:lumOff val="35000"/>
                  </a:schemeClr>
                </a:solidFill>
                <a:latin typeface="Arial"/>
              </a:rPr>
              <a:t>AIG PRODUCTS</a:t>
            </a:r>
            <a:br>
              <a:rPr lang="en-US" sz="3600" spc="100" dirty="0" smtClean="0">
                <a:solidFill>
                  <a:schemeClr val="tx1">
                    <a:lumMod val="65000"/>
                    <a:lumOff val="35000"/>
                  </a:schemeClr>
                </a:solidFill>
                <a:latin typeface="Arial"/>
              </a:rPr>
            </a:br>
            <a:r>
              <a:rPr lang="en-US" sz="3600" spc="100" dirty="0" smtClean="0">
                <a:solidFill>
                  <a:schemeClr val="tx1">
                    <a:lumMod val="65000"/>
                    <a:lumOff val="35000"/>
                  </a:schemeClr>
                </a:solidFill>
                <a:latin typeface="Arial"/>
              </a:rPr>
              <a:t>HAVE </a:t>
            </a:r>
            <a:r>
              <a:rPr lang="en-US" sz="3600" spc="100" dirty="0">
                <a:solidFill>
                  <a:schemeClr val="tx1">
                    <a:lumMod val="65000"/>
                    <a:lumOff val="35000"/>
                  </a:schemeClr>
                </a:solidFill>
                <a:latin typeface="Arial"/>
              </a:rPr>
              <a:t>A </a:t>
            </a:r>
            <a:r>
              <a:rPr lang="en-US" sz="3600" b="1" spc="100" dirty="0">
                <a:solidFill>
                  <a:srgbClr val="EA4741"/>
                </a:solidFill>
                <a:latin typeface="Arial"/>
              </a:rPr>
              <a:t>CGA</a:t>
            </a:r>
            <a:r>
              <a:rPr lang="en-US" sz="3600" spc="100" dirty="0">
                <a:solidFill>
                  <a:schemeClr val="tx1">
                    <a:lumMod val="65000"/>
                    <a:lumOff val="35000"/>
                  </a:schemeClr>
                </a:solidFill>
                <a:latin typeface="Arial"/>
              </a:rPr>
              <a:t>?</a:t>
            </a:r>
            <a:endParaRPr lang="en-US" sz="3600" spc="100" dirty="0">
              <a:solidFill>
                <a:schemeClr val="tx1">
                  <a:lumMod val="65000"/>
                  <a:lumOff val="35000"/>
                </a:schemeClr>
              </a:solidFill>
              <a:highlight>
                <a:srgbClr val="28B25A"/>
              </a:highlight>
              <a:latin typeface="Arial"/>
            </a:endParaRPr>
          </a:p>
        </p:txBody>
      </p:sp>
      <p:pic>
        <p:nvPicPr>
          <p:cNvPr id="25" name="Picture 24" descr="AIG_r_w.png">
            <a:extLst>
              <a:ext uri="{FF2B5EF4-FFF2-40B4-BE49-F238E27FC236}">
                <a16:creationId xmlns:a16="http://schemas.microsoft.com/office/drawing/2014/main" xmlns="" id="{6D3BE580-0A46-3A44-929C-95DB1E3849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8" name="Oval 17">
            <a:extLst>
              <a:ext uri="{FF2B5EF4-FFF2-40B4-BE49-F238E27FC236}">
                <a16:creationId xmlns:a16="http://schemas.microsoft.com/office/drawing/2014/main" xmlns="" id="{022D901C-CE34-104E-A845-0A7B1258A911}"/>
              </a:ext>
            </a:extLst>
          </p:cNvPr>
          <p:cNvSpPr/>
          <p:nvPr/>
        </p:nvSpPr>
        <p:spPr>
          <a:xfrm>
            <a:off x="8576841" y="5321319"/>
            <a:ext cx="3449254" cy="679519"/>
          </a:xfrm>
          <a:prstGeom prst="ellipse">
            <a:avLst/>
          </a:prstGeom>
          <a:solidFill>
            <a:srgbClr val="1F8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5" name="Picture 14">
            <a:extLst>
              <a:ext uri="{FF2B5EF4-FFF2-40B4-BE49-F238E27FC236}">
                <a16:creationId xmlns:a16="http://schemas.microsoft.com/office/drawing/2014/main" xmlns="" id="{D90A93EA-27CC-6F40-A5A2-C6F866D808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420" r="-25439" b="-2286"/>
          <a:stretch/>
        </p:blipFill>
        <p:spPr>
          <a:xfrm>
            <a:off x="8750480" y="2236854"/>
            <a:ext cx="3690044" cy="3424224"/>
          </a:xfrm>
          <a:prstGeom prst="rect">
            <a:avLst/>
          </a:prstGeom>
        </p:spPr>
      </p:pic>
      <p:grpSp>
        <p:nvGrpSpPr>
          <p:cNvPr id="8" name="Group 7"/>
          <p:cNvGrpSpPr/>
          <p:nvPr/>
        </p:nvGrpSpPr>
        <p:grpSpPr>
          <a:xfrm>
            <a:off x="150253" y="2651760"/>
            <a:ext cx="9404324" cy="4092485"/>
            <a:chOff x="150253" y="2651760"/>
            <a:chExt cx="9404324" cy="4092485"/>
          </a:xfrm>
        </p:grpSpPr>
        <p:sp>
          <p:nvSpPr>
            <p:cNvPr id="17" name="Oval 16">
              <a:extLst>
                <a:ext uri="{FF2B5EF4-FFF2-40B4-BE49-F238E27FC236}">
                  <a16:creationId xmlns:a16="http://schemas.microsoft.com/office/drawing/2014/main" xmlns="" id="{DD66F33B-4C80-FC4E-A53B-ADEC71077BAC}"/>
                </a:ext>
              </a:extLst>
            </p:cNvPr>
            <p:cNvSpPr/>
            <p:nvPr/>
          </p:nvSpPr>
          <p:spPr>
            <a:xfrm>
              <a:off x="150253" y="6283060"/>
              <a:ext cx="2047037" cy="461185"/>
            </a:xfrm>
            <a:prstGeom prst="ellipse">
              <a:avLst/>
            </a:prstGeom>
            <a:solidFill>
              <a:srgbClr val="1F8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3" name="Picture 12">
              <a:extLst>
                <a:ext uri="{FF2B5EF4-FFF2-40B4-BE49-F238E27FC236}">
                  <a16:creationId xmlns:a16="http://schemas.microsoft.com/office/drawing/2014/main" xmlns="" id="{81F2EBD5-8B0C-CC4A-AD28-5CF60CA735A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374053">
              <a:off x="683188" y="2747952"/>
              <a:ext cx="8871389" cy="1675075"/>
            </a:xfrm>
            <a:prstGeom prst="rect">
              <a:avLst/>
            </a:prstGeom>
          </p:spPr>
        </p:pic>
        <p:pic>
          <p:nvPicPr>
            <p:cNvPr id="12" name="Picture 11">
              <a:extLst>
                <a:ext uri="{FF2B5EF4-FFF2-40B4-BE49-F238E27FC236}">
                  <a16:creationId xmlns:a16="http://schemas.microsoft.com/office/drawing/2014/main" xmlns="" id="{3854A3BF-3C8A-7941-A27E-38A4366A8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2801" y="3187732"/>
              <a:ext cx="2022917" cy="3442759"/>
            </a:xfrm>
            <a:prstGeom prst="rect">
              <a:avLst/>
            </a:prstGeom>
          </p:spPr>
        </p:pic>
        <p:grpSp>
          <p:nvGrpSpPr>
            <p:cNvPr id="6" name="Group 5"/>
            <p:cNvGrpSpPr/>
            <p:nvPr/>
          </p:nvGrpSpPr>
          <p:grpSpPr>
            <a:xfrm>
              <a:off x="4013201" y="2651760"/>
              <a:ext cx="3952239" cy="1975060"/>
              <a:chOff x="4013201" y="2651760"/>
              <a:chExt cx="3952239" cy="1975060"/>
            </a:xfrm>
          </p:grpSpPr>
          <p:sp>
            <p:nvSpPr>
              <p:cNvPr id="3" name="Oval 2"/>
              <p:cNvSpPr/>
              <p:nvPr/>
            </p:nvSpPr>
            <p:spPr>
              <a:xfrm>
                <a:off x="4734560" y="2651760"/>
                <a:ext cx="764572" cy="764572"/>
              </a:xfrm>
              <a:prstGeom prst="ellipse">
                <a:avLst/>
              </a:prstGeom>
              <a:solidFill>
                <a:srgbClr val="28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Box 4">
                <a:extLst>
                  <a:ext uri="{FF2B5EF4-FFF2-40B4-BE49-F238E27FC236}">
                    <a16:creationId xmlns:a16="http://schemas.microsoft.com/office/drawing/2014/main" xmlns="" id="{77640837-EAAD-F24B-ABE9-EF9F9E6DCD8C}"/>
                  </a:ext>
                </a:extLst>
              </p:cNvPr>
              <p:cNvSpPr txBox="1"/>
              <p:nvPr/>
            </p:nvSpPr>
            <p:spPr>
              <a:xfrm>
                <a:off x="4013201" y="3421690"/>
                <a:ext cx="2174240" cy="1200328"/>
              </a:xfrm>
              <a:prstGeom prst="rect">
                <a:avLst/>
              </a:prstGeom>
              <a:noFill/>
            </p:spPr>
            <p:txBody>
              <a:bodyPr wrap="square" rtlCol="0">
                <a:spAutoFit/>
              </a:bodyPr>
              <a:lstStyle/>
              <a:p>
                <a:pPr algn="ctr"/>
                <a:r>
                  <a:rPr lang="en-US" sz="2400" b="1" dirty="0">
                    <a:solidFill>
                      <a:srgbClr val="28B25A"/>
                    </a:solidFill>
                    <a:latin typeface="Arial"/>
                  </a:rPr>
                  <a:t>Secure Lifetime GUL3</a:t>
                </a:r>
              </a:p>
            </p:txBody>
          </p:sp>
          <p:sp>
            <p:nvSpPr>
              <p:cNvPr id="26" name="TextBox 25">
                <a:extLst>
                  <a:ext uri="{FF2B5EF4-FFF2-40B4-BE49-F238E27FC236}">
                    <a16:creationId xmlns:a16="http://schemas.microsoft.com/office/drawing/2014/main" xmlns="" id="{77640837-EAAD-F24B-ABE9-EF9F9E6DCD8C}"/>
                  </a:ext>
                </a:extLst>
              </p:cNvPr>
              <p:cNvSpPr txBox="1"/>
              <p:nvPr/>
            </p:nvSpPr>
            <p:spPr>
              <a:xfrm>
                <a:off x="5974427" y="3426492"/>
                <a:ext cx="1991013" cy="1200328"/>
              </a:xfrm>
              <a:prstGeom prst="rect">
                <a:avLst/>
              </a:prstGeom>
              <a:noFill/>
            </p:spPr>
            <p:txBody>
              <a:bodyPr wrap="square" rtlCol="0">
                <a:spAutoFit/>
              </a:bodyPr>
              <a:lstStyle/>
              <a:p>
                <a:pPr algn="ctr"/>
                <a:r>
                  <a:rPr lang="en-US" sz="2400" b="1" dirty="0" smtClean="0">
                    <a:solidFill>
                      <a:srgbClr val="28ACB3"/>
                    </a:solidFill>
                    <a:latin typeface="Arial"/>
                  </a:rPr>
                  <a:t>Value+ Protector</a:t>
                </a:r>
              </a:p>
              <a:p>
                <a:pPr algn="ctr"/>
                <a:r>
                  <a:rPr lang="en-US" sz="2400" b="1" dirty="0" smtClean="0">
                    <a:solidFill>
                      <a:srgbClr val="28ACB3"/>
                    </a:solidFill>
                    <a:latin typeface="Arial"/>
                  </a:rPr>
                  <a:t>IUL</a:t>
                </a:r>
                <a:endParaRPr lang="en-US" sz="2400" b="1" dirty="0">
                  <a:solidFill>
                    <a:srgbClr val="28ACB3"/>
                  </a:solidFill>
                  <a:latin typeface="Arial"/>
                </a:endParaRPr>
              </a:p>
            </p:txBody>
          </p:sp>
          <p:sp>
            <p:nvSpPr>
              <p:cNvPr id="20" name="Oval 19"/>
              <p:cNvSpPr/>
              <p:nvPr/>
            </p:nvSpPr>
            <p:spPr>
              <a:xfrm>
                <a:off x="6522720" y="2661920"/>
                <a:ext cx="764572" cy="764572"/>
              </a:xfrm>
              <a:prstGeom prst="ellipse">
                <a:avLst/>
              </a:prstGeom>
              <a:solidFill>
                <a:srgbClr val="28A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Picture 3" descr="WHITECHECKMARK.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411" y="2823210"/>
                <a:ext cx="545989" cy="469900"/>
              </a:xfrm>
              <a:prstGeom prst="rect">
                <a:avLst/>
              </a:prstGeom>
            </p:spPr>
          </p:pic>
          <p:pic>
            <p:nvPicPr>
              <p:cNvPr id="23" name="Picture 22" descr="WHITECHECKMARK.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6571" y="2823210"/>
                <a:ext cx="545989" cy="469900"/>
              </a:xfrm>
              <a:prstGeom prst="rect">
                <a:avLst/>
              </a:prstGeom>
            </p:spPr>
          </p:pic>
        </p:grpSp>
      </p:grpSp>
      <p:sp>
        <p:nvSpPr>
          <p:cNvPr id="27" name="Rectangle 26"/>
          <p:cNvSpPr/>
          <p:nvPr/>
        </p:nvSpPr>
        <p:spPr>
          <a:xfrm>
            <a:off x="2111639" y="6501375"/>
            <a:ext cx="7968723" cy="230832"/>
          </a:xfrm>
          <a:prstGeom prst="rect">
            <a:avLst/>
          </a:prstGeom>
        </p:spPr>
        <p:txBody>
          <a:bodyPr wrap="square">
            <a:spAutoFit/>
          </a:bodyPr>
          <a:lstStyle/>
          <a:p>
            <a:r>
              <a:rPr lang="en-US" sz="900" dirty="0">
                <a:solidFill>
                  <a:schemeClr val="bg1">
                    <a:lumMod val="85000"/>
                  </a:schemeClr>
                </a:solidFill>
                <a:latin typeface="Arial" panose="020B0604020202020204" pitchFamily="34" charset="0"/>
              </a:rPr>
              <a:t>Policies issued by American </a:t>
            </a:r>
            <a:r>
              <a:rPr lang="en-US" sz="900" dirty="0" smtClean="0">
                <a:solidFill>
                  <a:schemeClr val="bg1">
                    <a:lumMod val="85000"/>
                  </a:schemeClr>
                </a:solidFill>
                <a:latin typeface="Arial" panose="020B0604020202020204" pitchFamily="34" charset="0"/>
              </a:rPr>
              <a:t>General Life </a:t>
            </a:r>
            <a:r>
              <a:rPr lang="en-US" sz="900" dirty="0">
                <a:solidFill>
                  <a:schemeClr val="bg1">
                    <a:lumMod val="85000"/>
                  </a:schemeClr>
                </a:solidFill>
                <a:latin typeface="Arial" panose="020B0604020202020204" pitchFamily="34" charset="0"/>
              </a:rPr>
              <a:t>Insurance Company. Guarantees backed by the claims-paying ability of the issuing insurance company.</a:t>
            </a:r>
          </a:p>
        </p:txBody>
      </p:sp>
      <p:sp>
        <p:nvSpPr>
          <p:cNvPr id="2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7" name="Slide Number Placeholder 6"/>
          <p:cNvSpPr>
            <a:spLocks noGrp="1"/>
          </p:cNvSpPr>
          <p:nvPr>
            <p:ph type="sldNum" sz="quarter" idx="12"/>
          </p:nvPr>
        </p:nvSpPr>
        <p:spPr/>
        <p:txBody>
          <a:bodyPr/>
          <a:lstStyle/>
          <a:p>
            <a:fld id="{A7F84AF7-782E-8748-9862-C80A76F4A1D6}" type="slidenum">
              <a:rPr lang="en-US" smtClean="0"/>
              <a:t>12</a:t>
            </a:fld>
            <a:endParaRPr lang="en-US" dirty="0"/>
          </a:p>
        </p:txBody>
      </p:sp>
    </p:spTree>
    <p:extLst>
      <p:ext uri="{BB962C8B-B14F-4D97-AF65-F5344CB8AC3E}">
        <p14:creationId xmlns:p14="http://schemas.microsoft.com/office/powerpoint/2010/main" val="143924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708269" y="1588133"/>
            <a:ext cx="2380712" cy="4133088"/>
          </a:xfrm>
          <a:prstGeom prst="rect">
            <a:avLst/>
          </a:prstGeom>
          <a:solidFill>
            <a:srgbClr val="00B050"/>
          </a:solidFill>
          <a:ln w="12700">
            <a:solidFill>
              <a:srgbClr val="FFC000"/>
            </a:solidFill>
          </a:ln>
        </p:spPr>
        <p:txBody>
          <a:bodyPr wrap="none" tIns="155448" rtlCol="0">
            <a:noAutofit/>
          </a:bodyPr>
          <a:lstStyle/>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$1.0M</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$14K/</a:t>
            </a:r>
            <a:r>
              <a:rPr lang="en-US" dirty="0" err="1" smtClean="0">
                <a:solidFill>
                  <a:schemeClr val="bg1"/>
                </a:solidFill>
                <a:latin typeface="Arial" panose="020B0604020202020204" pitchFamily="34" charset="0"/>
                <a:cs typeface="Arial" panose="020B0604020202020204" pitchFamily="34" charset="0"/>
              </a:rPr>
              <a:t>yr</a:t>
            </a:r>
            <a:endParaRPr lang="en-US" dirty="0" smtClean="0">
              <a:solidFill>
                <a:schemeClr val="bg1"/>
              </a:solidFill>
              <a:latin typeface="Arial" panose="020B0604020202020204" pitchFamily="34" charset="0"/>
              <a:cs typeface="Arial" panose="020B0604020202020204" pitchFamily="34" charset="0"/>
            </a:endParaRP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100</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100</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$16K</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$0</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$0</a:t>
            </a:r>
            <a:endParaRPr lang="en-US"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6092885" y="1588133"/>
            <a:ext cx="2380712" cy="4133088"/>
          </a:xfrm>
          <a:prstGeom prst="rect">
            <a:avLst/>
          </a:prstGeom>
          <a:solidFill>
            <a:srgbClr val="28ACB3"/>
          </a:solidFill>
          <a:ln w="12700">
            <a:solidFill>
              <a:srgbClr val="FFC000"/>
            </a:solidFill>
          </a:ln>
        </p:spPr>
        <p:txBody>
          <a:bodyPr wrap="none" tIns="155448" rtlCol="0">
            <a:noAutofit/>
          </a:bodyPr>
          <a:lstStyle/>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$1.0M</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$14K/</a:t>
            </a:r>
            <a:r>
              <a:rPr lang="en-US" dirty="0" err="1" smtClean="0">
                <a:solidFill>
                  <a:schemeClr val="bg1"/>
                </a:solidFill>
                <a:latin typeface="Arial" panose="020B0604020202020204" pitchFamily="34" charset="0"/>
                <a:cs typeface="Arial" panose="020B0604020202020204" pitchFamily="34" charset="0"/>
              </a:rPr>
              <a:t>yr</a:t>
            </a:r>
            <a:endParaRPr lang="en-US" dirty="0" smtClean="0">
              <a:solidFill>
                <a:schemeClr val="bg1"/>
              </a:solidFill>
              <a:latin typeface="Arial" panose="020B0604020202020204" pitchFamily="34" charset="0"/>
              <a:cs typeface="Arial" panose="020B0604020202020204" pitchFamily="34" charset="0"/>
            </a:endParaRP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88</a:t>
            </a:r>
          </a:p>
          <a:p>
            <a:pPr algn="ctr">
              <a:spcBef>
                <a:spcPts val="600"/>
              </a:spcBef>
              <a:spcAft>
                <a:spcPts val="1900"/>
              </a:spcAft>
            </a:pPr>
            <a:r>
              <a:rPr lang="en-US" b="1" dirty="0" smtClean="0">
                <a:solidFill>
                  <a:srgbClr val="FFE699"/>
                </a:solidFill>
                <a:latin typeface="Arial" panose="020B0604020202020204" pitchFamily="34" charset="0"/>
                <a:cs typeface="Arial" panose="020B0604020202020204" pitchFamily="34" charset="0"/>
              </a:rPr>
              <a:t>It Doesn’t!</a:t>
            </a:r>
            <a:r>
              <a:rPr lang="en-US" sz="1400" baseline="60000" dirty="0" smtClean="0">
                <a:solidFill>
                  <a:srgbClr val="FFE699"/>
                </a:solidFill>
                <a:latin typeface="Arial" panose="020B0604020202020204" pitchFamily="34" charset="0"/>
                <a:cs typeface="Arial" panose="020B0604020202020204" pitchFamily="34" charset="0"/>
              </a:rPr>
              <a:t>2</a:t>
            </a:r>
            <a:endParaRPr lang="en-US" baseline="60000" dirty="0" smtClean="0">
              <a:solidFill>
                <a:srgbClr val="FFE699"/>
              </a:solidFill>
              <a:latin typeface="Arial" panose="020B0604020202020204" pitchFamily="34" charset="0"/>
              <a:cs typeface="Arial" panose="020B0604020202020204" pitchFamily="34" charset="0"/>
            </a:endParaRP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$362K</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$1.8M</a:t>
            </a:r>
          </a:p>
          <a:p>
            <a:pPr algn="ctr">
              <a:spcBef>
                <a:spcPts val="600"/>
              </a:spcBef>
              <a:spcAft>
                <a:spcPts val="1900"/>
              </a:spcAft>
            </a:pPr>
            <a:r>
              <a:rPr lang="en-US" dirty="0" smtClean="0">
                <a:solidFill>
                  <a:schemeClr val="bg1"/>
                </a:solidFill>
                <a:latin typeface="Arial" panose="020B0604020202020204" pitchFamily="34" charset="0"/>
                <a:cs typeface="Arial" panose="020B0604020202020204" pitchFamily="34" charset="0"/>
              </a:rPr>
              <a:t>$6.3M</a:t>
            </a:r>
            <a:endParaRPr lang="en-US" dirty="0">
              <a:solidFill>
                <a:schemeClr val="bg1"/>
              </a:solidFill>
              <a:latin typeface="Arial" panose="020B0604020202020204" pitchFamily="34" charset="0"/>
              <a:cs typeface="Arial" panose="020B0604020202020204" pitchFamily="34" charset="0"/>
            </a:endParaRPr>
          </a:p>
        </p:txBody>
      </p:sp>
      <p:cxnSp>
        <p:nvCxnSpPr>
          <p:cNvPr id="6" name="Straight Connector 5"/>
          <p:cNvCxnSpPr/>
          <p:nvPr/>
        </p:nvCxnSpPr>
        <p:spPr>
          <a:xfrm>
            <a:off x="509287" y="2167129"/>
            <a:ext cx="7964310"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9287" y="2762453"/>
            <a:ext cx="7964310"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9287" y="3357777"/>
            <a:ext cx="7964310"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9287" y="3953101"/>
            <a:ext cx="7964310"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9287" y="4548425"/>
            <a:ext cx="7964310"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9287" y="5143749"/>
            <a:ext cx="7964310"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9287" y="1588133"/>
            <a:ext cx="3198981" cy="4133088"/>
          </a:xfrm>
          <a:prstGeom prst="rect">
            <a:avLst/>
          </a:prstGeom>
          <a:noFill/>
          <a:ln w="12700">
            <a:solidFill>
              <a:srgbClr val="FFC000"/>
            </a:solidFill>
          </a:ln>
        </p:spPr>
        <p:txBody>
          <a:bodyPr wrap="none" tIns="155448" rtlCol="0">
            <a:noAutofit/>
          </a:bodyPr>
          <a:lstStyle/>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Initial Death Benefit</a:t>
            </a:r>
          </a:p>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Premium x 20 years</a:t>
            </a:r>
          </a:p>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Guaranteed to Age (w/CGA)</a:t>
            </a:r>
          </a:p>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Age Policy Runs Out</a:t>
            </a:r>
          </a:p>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Cash Value @ Year 20</a:t>
            </a:r>
          </a:p>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Death Benefit @ Age 101</a:t>
            </a:r>
          </a:p>
          <a:p>
            <a:pPr>
              <a:spcBef>
                <a:spcPts val="600"/>
              </a:spcBef>
              <a:spcAft>
                <a:spcPts val="1900"/>
              </a:spcAft>
            </a:pPr>
            <a:r>
              <a:rPr lang="en-US" dirty="0" smtClean="0">
                <a:solidFill>
                  <a:srgbClr val="595959"/>
                </a:solidFill>
                <a:latin typeface="Arial" panose="020B0604020202020204" pitchFamily="34" charset="0"/>
                <a:cs typeface="Arial" panose="020B0604020202020204" pitchFamily="34" charset="0"/>
              </a:rPr>
              <a:t>Death Benefit @ Age 121</a:t>
            </a:r>
            <a:endParaRPr lang="en-US" dirty="0">
              <a:solidFill>
                <a:srgbClr val="59595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D52C8BAD-3E32-2F46-9A04-DA4DC821F351}"/>
              </a:ext>
            </a:extLst>
          </p:cNvPr>
          <p:cNvSpPr/>
          <p:nvPr/>
        </p:nvSpPr>
        <p:spPr>
          <a:xfrm>
            <a:off x="8729887" y="0"/>
            <a:ext cx="3482146" cy="685800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5" name="Rectangle 11">
            <a:extLst>
              <a:ext uri="{FF2B5EF4-FFF2-40B4-BE49-F238E27FC236}">
                <a16:creationId xmlns:a16="http://schemas.microsoft.com/office/drawing/2014/main" xmlns="" id="{B5DE845A-D06F-D744-9C8E-1C85A3D145B0}"/>
              </a:ext>
            </a:extLst>
          </p:cNvPr>
          <p:cNvSpPr/>
          <p:nvPr/>
        </p:nvSpPr>
        <p:spPr>
          <a:xfrm>
            <a:off x="8740253" y="0"/>
            <a:ext cx="3471780" cy="6857995"/>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Rectangle 4">
            <a:extLst>
              <a:ext uri="{FF2B5EF4-FFF2-40B4-BE49-F238E27FC236}">
                <a16:creationId xmlns:a16="http://schemas.microsoft.com/office/drawing/2014/main" xmlns="" id="{8196AF4C-C206-6D4D-90EA-5E4D9B7F79F5}"/>
              </a:ext>
            </a:extLst>
          </p:cNvPr>
          <p:cNvSpPr/>
          <p:nvPr/>
        </p:nvSpPr>
        <p:spPr>
          <a:xfrm>
            <a:off x="509287" y="6095270"/>
            <a:ext cx="7923513" cy="507831"/>
          </a:xfrm>
          <a:prstGeom prst="rect">
            <a:avLst/>
          </a:prstGeom>
        </p:spPr>
        <p:txBody>
          <a:bodyPr wrap="square">
            <a:spAutoFit/>
          </a:bodyPr>
          <a:lstStyle/>
          <a:p>
            <a:pPr marL="58738" indent="-58738"/>
            <a:r>
              <a:rPr lang="en-US" sz="900" baseline="30000" dirty="0">
                <a:solidFill>
                  <a:srgbClr val="595959"/>
                </a:solidFill>
                <a:latin typeface="Arial"/>
                <a:cs typeface="Arial"/>
              </a:rPr>
              <a:t>1</a:t>
            </a:r>
            <a:r>
              <a:rPr lang="en-US" sz="900" dirty="0">
                <a:solidFill>
                  <a:srgbClr val="595959"/>
                </a:solidFill>
                <a:latin typeface="Arial"/>
                <a:cs typeface="Arial"/>
              </a:rPr>
              <a:t>	This is a hypothetical example for illustrative purposes only.  These numbers are based on an illustration dated 05/01/18, are subject to change and do not contemplate fees and charges for additional features or riders.  The VPP is illustrated using the Cap Rate Account at 5.6%.</a:t>
            </a:r>
          </a:p>
          <a:p>
            <a:pPr marL="58738" indent="-58738"/>
            <a:r>
              <a:rPr lang="en-US" sz="900" baseline="30000" dirty="0">
                <a:solidFill>
                  <a:srgbClr val="595959"/>
                </a:solidFill>
                <a:latin typeface="Arial"/>
                <a:cs typeface="Arial"/>
              </a:rPr>
              <a:t>2	</a:t>
            </a:r>
            <a:r>
              <a:rPr lang="en-US" sz="900" dirty="0">
                <a:solidFill>
                  <a:srgbClr val="595959"/>
                </a:solidFill>
                <a:latin typeface="Arial"/>
                <a:cs typeface="Arial"/>
              </a:rPr>
              <a:t>At 5.6%, the policy </a:t>
            </a:r>
            <a:r>
              <a:rPr lang="en-US" sz="900" dirty="0" smtClean="0">
                <a:solidFill>
                  <a:srgbClr val="595959"/>
                </a:solidFill>
                <a:latin typeface="Arial"/>
                <a:cs typeface="Arial"/>
              </a:rPr>
              <a:t>matures </a:t>
            </a:r>
            <a:r>
              <a:rPr lang="en-US" sz="900" dirty="0">
                <a:solidFill>
                  <a:srgbClr val="595959"/>
                </a:solidFill>
                <a:latin typeface="Arial"/>
                <a:cs typeface="Arial"/>
              </a:rPr>
              <a:t>at age 121 for </a:t>
            </a:r>
            <a:r>
              <a:rPr lang="en-US" sz="900" dirty="0" smtClean="0">
                <a:solidFill>
                  <a:srgbClr val="595959"/>
                </a:solidFill>
                <a:latin typeface="Arial"/>
                <a:cs typeface="Arial"/>
              </a:rPr>
              <a:t>$6.3M</a:t>
            </a:r>
            <a:endParaRPr lang="en-US" sz="900" dirty="0">
              <a:solidFill>
                <a:srgbClr val="595959"/>
              </a:solidFill>
              <a:latin typeface="Arial"/>
              <a:cs typeface="Arial"/>
            </a:endParaRPr>
          </a:p>
        </p:txBody>
      </p:sp>
      <p:cxnSp>
        <p:nvCxnSpPr>
          <p:cNvPr id="17" name="Elbow Connector 16">
            <a:extLst>
              <a:ext uri="{FF2B5EF4-FFF2-40B4-BE49-F238E27FC236}">
                <a16:creationId xmlns:a16="http://schemas.microsoft.com/office/drawing/2014/main" xmlns="" id="{E003EB06-B7B8-6D4F-A723-8A500EFC13EB}"/>
              </a:ext>
            </a:extLst>
          </p:cNvPr>
          <p:cNvCxnSpPr>
            <a:cxnSpLocks/>
          </p:cNvCxnSpPr>
          <p:nvPr/>
        </p:nvCxnSpPr>
        <p:spPr>
          <a:xfrm rot="10800000">
            <a:off x="6088980" y="3429064"/>
            <a:ext cx="3461420" cy="1783016"/>
          </a:xfrm>
          <a:prstGeom prst="bentConnector3">
            <a:avLst>
              <a:gd name="adj1" fmla="val 99899"/>
            </a:avLst>
          </a:prstGeom>
          <a:ln w="34925">
            <a:solidFill>
              <a:srgbClr val="BD2A8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8" name="Frame 27">
            <a:extLst>
              <a:ext uri="{FF2B5EF4-FFF2-40B4-BE49-F238E27FC236}">
                <a16:creationId xmlns:a16="http://schemas.microsoft.com/office/drawing/2014/main" xmlns="" id="{9CDB12EF-7942-FF42-87B7-8366EFF03EE8}"/>
              </a:ext>
            </a:extLst>
          </p:cNvPr>
          <p:cNvSpPr/>
          <p:nvPr/>
        </p:nvSpPr>
        <p:spPr>
          <a:xfrm>
            <a:off x="3679620" y="2734583"/>
            <a:ext cx="4826530" cy="694481"/>
          </a:xfrm>
          <a:prstGeom prst="frame">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pic>
        <p:nvPicPr>
          <p:cNvPr id="32" name="Picture 31">
            <a:extLst>
              <a:ext uri="{FF2B5EF4-FFF2-40B4-BE49-F238E27FC236}">
                <a16:creationId xmlns:a16="http://schemas.microsoft.com/office/drawing/2014/main" xmlns="" id="{008D0812-66D1-1E4B-9D80-1951E4F3CE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0" y="-1"/>
            <a:ext cx="2210764" cy="1804736"/>
          </a:xfrm>
          <a:prstGeom prst="rect">
            <a:avLst/>
          </a:prstGeom>
        </p:spPr>
      </p:pic>
      <p:sp>
        <p:nvSpPr>
          <p:cNvPr id="37" name="Title 1">
            <a:extLst>
              <a:ext uri="{FF2B5EF4-FFF2-40B4-BE49-F238E27FC236}">
                <a16:creationId xmlns:a16="http://schemas.microsoft.com/office/drawing/2014/main" xmlns="" id="{DF1D5906-EC36-2D41-9EF2-2A6DFD1C19D9}"/>
              </a:ext>
            </a:extLst>
          </p:cNvPr>
          <p:cNvSpPr txBox="1">
            <a:spLocks/>
          </p:cNvSpPr>
          <p:nvPr/>
        </p:nvSpPr>
        <p:spPr>
          <a:xfrm>
            <a:off x="8719084" y="1605225"/>
            <a:ext cx="347178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chemeClr val="bg1"/>
                </a:solidFill>
                <a:latin typeface="Arial"/>
              </a:rPr>
              <a:t>LET’S COMPARE THE TWO OPTIONS</a:t>
            </a:r>
            <a:endParaRPr lang="en-US" sz="3600" spc="100" dirty="0">
              <a:solidFill>
                <a:schemeClr val="bg1"/>
              </a:solidFill>
              <a:highlight>
                <a:srgbClr val="28B25A"/>
              </a:highlight>
              <a:latin typeface="Arial"/>
            </a:endParaRPr>
          </a:p>
        </p:txBody>
      </p:sp>
      <p:sp>
        <p:nvSpPr>
          <p:cNvPr id="38" name="Rectangle 37">
            <a:extLst>
              <a:ext uri="{FF2B5EF4-FFF2-40B4-BE49-F238E27FC236}">
                <a16:creationId xmlns:a16="http://schemas.microsoft.com/office/drawing/2014/main" xmlns="" id="{0B18D2B1-20A1-5147-9AE0-89B71498C721}"/>
              </a:ext>
            </a:extLst>
          </p:cNvPr>
          <p:cNvSpPr/>
          <p:nvPr/>
        </p:nvSpPr>
        <p:spPr>
          <a:xfrm>
            <a:off x="9018262" y="3973235"/>
            <a:ext cx="2903122" cy="738664"/>
          </a:xfrm>
          <a:prstGeom prst="rect">
            <a:avLst/>
          </a:prstGeom>
        </p:spPr>
        <p:txBody>
          <a:bodyPr wrap="square">
            <a:spAutoFit/>
          </a:bodyPr>
          <a:lstStyle/>
          <a:p>
            <a:pPr algn="ctr"/>
            <a:r>
              <a:rPr lang="en-US" sz="1400" dirty="0">
                <a:solidFill>
                  <a:schemeClr val="bg1"/>
                </a:solidFill>
                <a:latin typeface="Arial"/>
              </a:rPr>
              <a:t>For a </a:t>
            </a:r>
            <a:r>
              <a:rPr lang="en-US" sz="1400" dirty="0" smtClean="0">
                <a:solidFill>
                  <a:schemeClr val="bg1"/>
                </a:solidFill>
                <a:latin typeface="Arial"/>
              </a:rPr>
              <a:t>50-year-old male, </a:t>
            </a:r>
            <a:r>
              <a:rPr lang="en-US" sz="1400" dirty="0">
                <a:solidFill>
                  <a:schemeClr val="bg1"/>
                </a:solidFill>
                <a:latin typeface="Arial"/>
              </a:rPr>
              <a:t>preferred non-tobacco, 20-pay, same annual premium, same </a:t>
            </a:r>
            <a:r>
              <a:rPr lang="en-US" sz="1400" dirty="0" smtClean="0">
                <a:solidFill>
                  <a:schemeClr val="bg1"/>
                </a:solidFill>
                <a:latin typeface="Arial"/>
              </a:rPr>
              <a:t>DB</a:t>
            </a:r>
            <a:r>
              <a:rPr lang="en-US" sz="1400" baseline="30000" dirty="0" smtClean="0">
                <a:solidFill>
                  <a:schemeClr val="bg1"/>
                </a:solidFill>
                <a:latin typeface="Arial"/>
              </a:rPr>
              <a:t>1</a:t>
            </a:r>
            <a:endParaRPr lang="en-US" sz="1400" baseline="30000" dirty="0">
              <a:solidFill>
                <a:schemeClr val="bg1"/>
              </a:solidFill>
              <a:latin typeface="Arial"/>
            </a:endParaRPr>
          </a:p>
        </p:txBody>
      </p:sp>
      <p:pic>
        <p:nvPicPr>
          <p:cNvPr id="43" name="Picture 42" descr="AIG_r_w.png">
            <a:extLst>
              <a:ext uri="{FF2B5EF4-FFF2-40B4-BE49-F238E27FC236}">
                <a16:creationId xmlns:a16="http://schemas.microsoft.com/office/drawing/2014/main" xmlns="" id="{2A7FAFE5-4CF6-724B-BC15-2C9B4CB1E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22" name="TextBox 21">
            <a:extLst>
              <a:ext uri="{FF2B5EF4-FFF2-40B4-BE49-F238E27FC236}">
                <a16:creationId xmlns:a16="http://schemas.microsoft.com/office/drawing/2014/main" xmlns="" id="{77640837-EAAD-F24B-ABE9-EF9F9E6DCD8C}"/>
              </a:ext>
            </a:extLst>
          </p:cNvPr>
          <p:cNvSpPr txBox="1"/>
          <p:nvPr/>
        </p:nvSpPr>
        <p:spPr>
          <a:xfrm>
            <a:off x="4135467" y="445005"/>
            <a:ext cx="1543973" cy="1107996"/>
          </a:xfrm>
          <a:prstGeom prst="rect">
            <a:avLst/>
          </a:prstGeom>
          <a:noFill/>
        </p:spPr>
        <p:txBody>
          <a:bodyPr wrap="square" rtlCol="0">
            <a:spAutoFit/>
          </a:bodyPr>
          <a:lstStyle/>
          <a:p>
            <a:pPr algn="ctr"/>
            <a:r>
              <a:rPr lang="en-US" sz="2200" b="1" dirty="0" smtClean="0">
                <a:solidFill>
                  <a:srgbClr val="28B25A"/>
                </a:solidFill>
                <a:latin typeface="Arial"/>
              </a:rPr>
              <a:t>Secure Lifetime GUL3</a:t>
            </a:r>
            <a:endParaRPr lang="en-US" sz="2200" b="1" dirty="0">
              <a:solidFill>
                <a:srgbClr val="28B25A"/>
              </a:solidFill>
              <a:latin typeface="Arial"/>
            </a:endParaRPr>
          </a:p>
        </p:txBody>
      </p:sp>
      <p:sp>
        <p:nvSpPr>
          <p:cNvPr id="24" name="TextBox 23">
            <a:extLst>
              <a:ext uri="{FF2B5EF4-FFF2-40B4-BE49-F238E27FC236}">
                <a16:creationId xmlns:a16="http://schemas.microsoft.com/office/drawing/2014/main" xmlns="" id="{77640837-EAAD-F24B-ABE9-EF9F9E6DCD8C}"/>
              </a:ext>
            </a:extLst>
          </p:cNvPr>
          <p:cNvSpPr txBox="1"/>
          <p:nvPr/>
        </p:nvSpPr>
        <p:spPr>
          <a:xfrm>
            <a:off x="6397919" y="445005"/>
            <a:ext cx="1814590" cy="1107996"/>
          </a:xfrm>
          <a:prstGeom prst="rect">
            <a:avLst/>
          </a:prstGeom>
          <a:noFill/>
        </p:spPr>
        <p:txBody>
          <a:bodyPr wrap="square" rtlCol="0">
            <a:spAutoFit/>
          </a:bodyPr>
          <a:lstStyle/>
          <a:p>
            <a:pPr algn="ctr"/>
            <a:r>
              <a:rPr lang="en-US" sz="2200" b="1" dirty="0" smtClean="0">
                <a:solidFill>
                  <a:srgbClr val="28ACB3"/>
                </a:solidFill>
                <a:latin typeface="28"/>
                <a:cs typeface="28"/>
              </a:rPr>
              <a:t>Value+ Protector IUL @5.6</a:t>
            </a:r>
            <a:r>
              <a:rPr lang="en-US" sz="2200" b="1" dirty="0">
                <a:solidFill>
                  <a:srgbClr val="28ACB3"/>
                </a:solidFill>
                <a:latin typeface="28"/>
                <a:cs typeface="28"/>
              </a:rPr>
              <a:t>%</a:t>
            </a:r>
          </a:p>
        </p:txBody>
      </p:sp>
      <p:sp>
        <p:nvSpPr>
          <p:cNvPr id="40"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374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41" name="TextBox 40"/>
          <p:cNvSpPr txBox="1"/>
          <p:nvPr/>
        </p:nvSpPr>
        <p:spPr>
          <a:xfrm>
            <a:off x="9110818" y="4888915"/>
            <a:ext cx="2437555" cy="646331"/>
          </a:xfrm>
          <a:prstGeom prst="rect">
            <a:avLst/>
          </a:prstGeom>
          <a:solidFill>
            <a:srgbClr val="BD2A81"/>
          </a:solidFill>
        </p:spPr>
        <p:txBody>
          <a:bodyPr wrap="square" rtlCol="0">
            <a:spAutoFit/>
          </a:bodyPr>
          <a:lstStyle/>
          <a:p>
            <a:r>
              <a:rPr lang="en-US" dirty="0" smtClean="0">
                <a:solidFill>
                  <a:schemeClr val="bg1"/>
                </a:solidFill>
                <a:latin typeface="Arial" panose="020B0604020202020204" pitchFamily="34" charset="0"/>
              </a:rPr>
              <a:t>LET’S LOOK AT THIS A LITTLE CLOSER</a:t>
            </a:r>
            <a:endParaRPr lang="en-US" dirty="0">
              <a:solidFill>
                <a:schemeClr val="bg1"/>
              </a:solidFill>
              <a:latin typeface="Arial" panose="020B0604020202020204" pitchFamily="34" charset="0"/>
            </a:endParaRPr>
          </a:p>
        </p:txBody>
      </p:sp>
      <p:sp>
        <p:nvSpPr>
          <p:cNvPr id="26" name="Rectangle 25"/>
          <p:cNvSpPr/>
          <p:nvPr/>
        </p:nvSpPr>
        <p:spPr>
          <a:xfrm>
            <a:off x="4640504" y="2885402"/>
            <a:ext cx="514564" cy="369332"/>
          </a:xfrm>
          <a:prstGeom prst="rect">
            <a:avLst/>
          </a:prstGeom>
          <a:solidFill>
            <a:srgbClr val="00B050"/>
          </a:solidFill>
          <a:ln>
            <a:noFill/>
          </a:ln>
        </p:spPr>
        <p:txBody>
          <a:bodyPr wrap="none" lIns="0" tIns="0" rIns="0" bIns="0">
            <a:spAutoFit/>
          </a:bodyPr>
          <a:lstStyle/>
          <a:p>
            <a:r>
              <a:rPr lang="en-US" sz="2400" b="1" dirty="0">
                <a:solidFill>
                  <a:schemeClr val="bg1"/>
                </a:solidFill>
                <a:latin typeface="Arial"/>
              </a:rPr>
              <a:t>100</a:t>
            </a:r>
            <a:endParaRPr lang="en-US" sz="2400" b="1" dirty="0"/>
          </a:p>
        </p:txBody>
      </p:sp>
      <p:sp>
        <p:nvSpPr>
          <p:cNvPr id="36" name="Rectangle 35"/>
          <p:cNvSpPr/>
          <p:nvPr/>
        </p:nvSpPr>
        <p:spPr>
          <a:xfrm>
            <a:off x="7128938" y="2885402"/>
            <a:ext cx="310983" cy="369332"/>
          </a:xfrm>
          <a:prstGeom prst="rect">
            <a:avLst/>
          </a:prstGeom>
          <a:solidFill>
            <a:srgbClr val="28ACB3"/>
          </a:solidFill>
          <a:ln>
            <a:noFill/>
          </a:ln>
        </p:spPr>
        <p:txBody>
          <a:bodyPr wrap="none" lIns="0" tIns="0" rIns="0" bIns="0">
            <a:spAutoFit/>
          </a:bodyPr>
          <a:lstStyle/>
          <a:p>
            <a:r>
              <a:rPr lang="en-US" sz="2400" b="1" dirty="0" smtClean="0">
                <a:solidFill>
                  <a:schemeClr val="bg1"/>
                </a:solidFill>
              </a:rPr>
              <a:t>88</a:t>
            </a:r>
            <a:endParaRPr lang="en-US" sz="2400" b="1" dirty="0">
              <a:solidFill>
                <a:schemeClr val="bg1"/>
              </a:solidFill>
            </a:endParaRPr>
          </a:p>
        </p:txBody>
      </p:sp>
      <p:pic>
        <p:nvPicPr>
          <p:cNvPr id="30" name="Picture 29">
            <a:extLst>
              <a:ext uri="{FF2B5EF4-FFF2-40B4-BE49-F238E27FC236}">
                <a16:creationId xmlns:a16="http://schemas.microsoft.com/office/drawing/2014/main" xmlns="" id="{1F6832FE-9DF3-054A-A8D3-D02D570BCA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3708268" y="2049355"/>
            <a:ext cx="1615993" cy="3440268"/>
          </a:xfrm>
          <a:prstGeom prst="rect">
            <a:avLst/>
          </a:prstGeom>
        </p:spPr>
      </p:pic>
      <p:pic>
        <p:nvPicPr>
          <p:cNvPr id="31" name="Picture 30">
            <a:extLst>
              <a:ext uri="{FF2B5EF4-FFF2-40B4-BE49-F238E27FC236}">
                <a16:creationId xmlns:a16="http://schemas.microsoft.com/office/drawing/2014/main" xmlns="" id="{C9FC0C0C-D380-0B4D-ACFE-D1918BED31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667" r="-11197"/>
          <a:stretch/>
        </p:blipFill>
        <p:spPr>
          <a:xfrm>
            <a:off x="5034987" y="1323548"/>
            <a:ext cx="2901168" cy="2589837"/>
          </a:xfrm>
          <a:prstGeom prst="rect">
            <a:avLst/>
          </a:prstGeom>
        </p:spPr>
      </p:pic>
      <p:sp>
        <p:nvSpPr>
          <p:cNvPr id="2" name="Slide Number Placeholder 1"/>
          <p:cNvSpPr>
            <a:spLocks noGrp="1"/>
          </p:cNvSpPr>
          <p:nvPr>
            <p:ph type="sldNum" sz="quarter" idx="12"/>
          </p:nvPr>
        </p:nvSpPr>
        <p:spPr/>
        <p:txBody>
          <a:bodyPr/>
          <a:lstStyle/>
          <a:p>
            <a:fld id="{A7F84AF7-782E-8748-9862-C80A76F4A1D6}" type="slidenum">
              <a:rPr lang="en-US" smtClean="0"/>
              <a:t>13</a:t>
            </a:fld>
            <a:endParaRPr lang="en-US" dirty="0"/>
          </a:p>
        </p:txBody>
      </p:sp>
    </p:spTree>
    <p:extLst>
      <p:ext uri="{BB962C8B-B14F-4D97-AF65-F5344CB8AC3E}">
        <p14:creationId xmlns:p14="http://schemas.microsoft.com/office/powerpoint/2010/main" val="394985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wipe(up)">
                                      <p:cBhvr>
                                        <p:cTn id="14" dur="500"/>
                                        <p:tgtEl>
                                          <p:spTgt spid="20">
                                            <p:txEl>
                                              <p:pRg st="0" end="0"/>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up)">
                                      <p:cBhvr>
                                        <p:cTn id="17" dur="500"/>
                                        <p:tgtEl>
                                          <p:spTgt spid="21">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up)">
                                      <p:cBhvr>
                                        <p:cTn id="20" dur="500"/>
                                        <p:tgtEl>
                                          <p:spTgt spid="23">
                                            <p:txEl>
                                              <p:pRg st="0" end="0"/>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wipe(up)">
                                      <p:cBhvr>
                                        <p:cTn id="24" dur="500"/>
                                        <p:tgtEl>
                                          <p:spTgt spid="20">
                                            <p:txEl>
                                              <p:pRg st="1" end="1"/>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up)">
                                      <p:cBhvr>
                                        <p:cTn id="27" dur="500"/>
                                        <p:tgtEl>
                                          <p:spTgt spid="21">
                                            <p:txEl>
                                              <p:pRg st="1" end="1"/>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3">
                                            <p:txEl>
                                              <p:pRg st="1" end="1"/>
                                            </p:txEl>
                                          </p:spTgt>
                                        </p:tgtEl>
                                        <p:attrNameLst>
                                          <p:attrName>style.visibility</p:attrName>
                                        </p:attrNameLst>
                                      </p:cBhvr>
                                      <p:to>
                                        <p:strVal val="visible"/>
                                      </p:to>
                                    </p:set>
                                    <p:animEffect transition="in" filter="wipe(up)">
                                      <p:cBhvr>
                                        <p:cTn id="30" dur="500"/>
                                        <p:tgtEl>
                                          <p:spTgt spid="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wipe(up)">
                                      <p:cBhvr>
                                        <p:cTn id="35" dur="500"/>
                                        <p:tgtEl>
                                          <p:spTgt spid="20">
                                            <p:txEl>
                                              <p:pRg st="2" end="2"/>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wipe(up)">
                                      <p:cBhvr>
                                        <p:cTn id="38" dur="500"/>
                                        <p:tgtEl>
                                          <p:spTgt spid="21">
                                            <p:txEl>
                                              <p:pRg st="2" end="2"/>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wipe(up)">
                                      <p:cBhvr>
                                        <p:cTn id="41" dur="500"/>
                                        <p:tgtEl>
                                          <p:spTgt spid="2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0">
                                            <p:txEl>
                                              <p:pRg st="3" end="3"/>
                                            </p:txEl>
                                          </p:spTgt>
                                        </p:tgtEl>
                                        <p:attrNameLst>
                                          <p:attrName>style.visibility</p:attrName>
                                        </p:attrNameLst>
                                      </p:cBhvr>
                                      <p:to>
                                        <p:strVal val="visible"/>
                                      </p:to>
                                    </p:set>
                                    <p:animEffect transition="in" filter="wipe(up)">
                                      <p:cBhvr>
                                        <p:cTn id="46" dur="500"/>
                                        <p:tgtEl>
                                          <p:spTgt spid="20">
                                            <p:txEl>
                                              <p:pRg st="3" end="3"/>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xEl>
                                              <p:pRg st="3" end="3"/>
                                            </p:txEl>
                                          </p:spTgt>
                                        </p:tgtEl>
                                        <p:attrNameLst>
                                          <p:attrName>style.visibility</p:attrName>
                                        </p:attrNameLst>
                                      </p:cBhvr>
                                      <p:to>
                                        <p:strVal val="visible"/>
                                      </p:to>
                                    </p:set>
                                    <p:animEffect transition="in" filter="wipe(up)">
                                      <p:cBhvr>
                                        <p:cTn id="49" dur="500"/>
                                        <p:tgtEl>
                                          <p:spTgt spid="21">
                                            <p:txEl>
                                              <p:pRg st="3" end="3"/>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23">
                                            <p:txEl>
                                              <p:pRg st="3" end="3"/>
                                            </p:txEl>
                                          </p:spTgt>
                                        </p:tgtEl>
                                        <p:attrNameLst>
                                          <p:attrName>style.visibility</p:attrName>
                                        </p:attrNameLst>
                                      </p:cBhvr>
                                      <p:to>
                                        <p:strVal val="visible"/>
                                      </p:to>
                                    </p:set>
                                    <p:animEffect transition="in" filter="wipe(up)">
                                      <p:cBhvr>
                                        <p:cTn id="52" dur="500"/>
                                        <p:tgtEl>
                                          <p:spTgt spid="2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Effect transition="in" filter="wipe(up)">
                                      <p:cBhvr>
                                        <p:cTn id="57" dur="500"/>
                                        <p:tgtEl>
                                          <p:spTgt spid="20">
                                            <p:txEl>
                                              <p:pRg st="4" end="4"/>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21">
                                            <p:txEl>
                                              <p:pRg st="4" end="4"/>
                                            </p:txEl>
                                          </p:spTgt>
                                        </p:tgtEl>
                                        <p:attrNameLst>
                                          <p:attrName>style.visibility</p:attrName>
                                        </p:attrNameLst>
                                      </p:cBhvr>
                                      <p:to>
                                        <p:strVal val="visible"/>
                                      </p:to>
                                    </p:set>
                                    <p:animEffect transition="in" filter="wipe(up)">
                                      <p:cBhvr>
                                        <p:cTn id="60" dur="500"/>
                                        <p:tgtEl>
                                          <p:spTgt spid="21">
                                            <p:txEl>
                                              <p:pRg st="4" end="4"/>
                                            </p:txEl>
                                          </p:spTgt>
                                        </p:tgtEl>
                                      </p:cBhvr>
                                    </p:animEffect>
                                  </p:childTnLst>
                                </p:cTn>
                              </p:par>
                              <p:par>
                                <p:cTn id="61" presetID="22" presetClass="entr" presetSubtype="1" fill="hold" nodeType="with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wipe(up)">
                                      <p:cBhvr>
                                        <p:cTn id="63" dur="500"/>
                                        <p:tgtEl>
                                          <p:spTgt spid="2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xEl>
                                              <p:pRg st="5" end="5"/>
                                            </p:txEl>
                                          </p:spTgt>
                                        </p:tgtEl>
                                        <p:attrNameLst>
                                          <p:attrName>style.visibility</p:attrName>
                                        </p:attrNameLst>
                                      </p:cBhvr>
                                      <p:to>
                                        <p:strVal val="visible"/>
                                      </p:to>
                                    </p:set>
                                    <p:animEffect transition="in" filter="wipe(up)">
                                      <p:cBhvr>
                                        <p:cTn id="68" dur="500"/>
                                        <p:tgtEl>
                                          <p:spTgt spid="20">
                                            <p:txEl>
                                              <p:pRg st="5" end="5"/>
                                            </p:txEl>
                                          </p:spTgt>
                                        </p:tgtEl>
                                      </p:cBhvr>
                                    </p:animEffect>
                                  </p:childTnLst>
                                </p:cTn>
                              </p:par>
                              <p:par>
                                <p:cTn id="69" presetID="22" presetClass="entr" presetSubtype="1" fill="hold" nodeType="withEffect">
                                  <p:stCondLst>
                                    <p:cond delay="0"/>
                                  </p:stCondLst>
                                  <p:childTnLst>
                                    <p:set>
                                      <p:cBhvr>
                                        <p:cTn id="70" dur="1" fill="hold">
                                          <p:stCondLst>
                                            <p:cond delay="0"/>
                                          </p:stCondLst>
                                        </p:cTn>
                                        <p:tgtEl>
                                          <p:spTgt spid="21">
                                            <p:txEl>
                                              <p:pRg st="5" end="5"/>
                                            </p:txEl>
                                          </p:spTgt>
                                        </p:tgtEl>
                                        <p:attrNameLst>
                                          <p:attrName>style.visibility</p:attrName>
                                        </p:attrNameLst>
                                      </p:cBhvr>
                                      <p:to>
                                        <p:strVal val="visible"/>
                                      </p:to>
                                    </p:set>
                                    <p:animEffect transition="in" filter="wipe(up)">
                                      <p:cBhvr>
                                        <p:cTn id="71" dur="500"/>
                                        <p:tgtEl>
                                          <p:spTgt spid="21">
                                            <p:txEl>
                                              <p:pRg st="5" end="5"/>
                                            </p:txEl>
                                          </p:spTgt>
                                        </p:tgtEl>
                                      </p:cBhvr>
                                    </p:animEffect>
                                  </p:childTnLst>
                                </p:cTn>
                              </p:par>
                              <p:par>
                                <p:cTn id="72" presetID="22" presetClass="entr" presetSubtype="1" fill="hold" nodeType="withEffect">
                                  <p:stCondLst>
                                    <p:cond delay="0"/>
                                  </p:stCondLst>
                                  <p:childTnLst>
                                    <p:set>
                                      <p:cBhvr>
                                        <p:cTn id="73" dur="1" fill="hold">
                                          <p:stCondLst>
                                            <p:cond delay="0"/>
                                          </p:stCondLst>
                                        </p:cTn>
                                        <p:tgtEl>
                                          <p:spTgt spid="23">
                                            <p:txEl>
                                              <p:pRg st="5" end="5"/>
                                            </p:txEl>
                                          </p:spTgt>
                                        </p:tgtEl>
                                        <p:attrNameLst>
                                          <p:attrName>style.visibility</p:attrName>
                                        </p:attrNameLst>
                                      </p:cBhvr>
                                      <p:to>
                                        <p:strVal val="visible"/>
                                      </p:to>
                                    </p:set>
                                    <p:animEffect transition="in" filter="wipe(up)">
                                      <p:cBhvr>
                                        <p:cTn id="74" dur="500"/>
                                        <p:tgtEl>
                                          <p:spTgt spid="23">
                                            <p:txEl>
                                              <p:pRg st="5" end="5"/>
                                            </p:txEl>
                                          </p:spTgt>
                                        </p:tgtEl>
                                      </p:cBhvr>
                                    </p:animEffect>
                                  </p:childTnLst>
                                </p:cTn>
                              </p:par>
                            </p:childTnLst>
                          </p:cTn>
                        </p:par>
                        <p:par>
                          <p:cTn id="75" fill="hold">
                            <p:stCondLst>
                              <p:cond delay="500"/>
                            </p:stCondLst>
                            <p:childTnLst>
                              <p:par>
                                <p:cTn id="76" presetID="22" presetClass="entr" presetSubtype="1" fill="hold" nodeType="afterEffect">
                                  <p:stCondLst>
                                    <p:cond delay="0"/>
                                  </p:stCondLst>
                                  <p:childTnLst>
                                    <p:set>
                                      <p:cBhvr>
                                        <p:cTn id="77" dur="1" fill="hold">
                                          <p:stCondLst>
                                            <p:cond delay="0"/>
                                          </p:stCondLst>
                                        </p:cTn>
                                        <p:tgtEl>
                                          <p:spTgt spid="20">
                                            <p:txEl>
                                              <p:pRg st="6" end="6"/>
                                            </p:txEl>
                                          </p:spTgt>
                                        </p:tgtEl>
                                        <p:attrNameLst>
                                          <p:attrName>style.visibility</p:attrName>
                                        </p:attrNameLst>
                                      </p:cBhvr>
                                      <p:to>
                                        <p:strVal val="visible"/>
                                      </p:to>
                                    </p:set>
                                    <p:animEffect transition="in" filter="wipe(up)">
                                      <p:cBhvr>
                                        <p:cTn id="78" dur="500"/>
                                        <p:tgtEl>
                                          <p:spTgt spid="20">
                                            <p:txEl>
                                              <p:pRg st="6" end="6"/>
                                            </p:txEl>
                                          </p:spTgt>
                                        </p:tgtEl>
                                      </p:cBhvr>
                                    </p:animEffect>
                                  </p:childTnLst>
                                </p:cTn>
                              </p:par>
                              <p:par>
                                <p:cTn id="79" presetID="22" presetClass="entr" presetSubtype="1" fill="hold" nodeType="withEffect">
                                  <p:stCondLst>
                                    <p:cond delay="0"/>
                                  </p:stCondLst>
                                  <p:childTnLst>
                                    <p:set>
                                      <p:cBhvr>
                                        <p:cTn id="80" dur="1" fill="hold">
                                          <p:stCondLst>
                                            <p:cond delay="0"/>
                                          </p:stCondLst>
                                        </p:cTn>
                                        <p:tgtEl>
                                          <p:spTgt spid="21">
                                            <p:txEl>
                                              <p:pRg st="6" end="6"/>
                                            </p:txEl>
                                          </p:spTgt>
                                        </p:tgtEl>
                                        <p:attrNameLst>
                                          <p:attrName>style.visibility</p:attrName>
                                        </p:attrNameLst>
                                      </p:cBhvr>
                                      <p:to>
                                        <p:strVal val="visible"/>
                                      </p:to>
                                    </p:set>
                                    <p:animEffect transition="in" filter="wipe(up)">
                                      <p:cBhvr>
                                        <p:cTn id="81" dur="500"/>
                                        <p:tgtEl>
                                          <p:spTgt spid="21">
                                            <p:txEl>
                                              <p:pRg st="6" end="6"/>
                                            </p:txEl>
                                          </p:spTgt>
                                        </p:tgtEl>
                                      </p:cBhvr>
                                    </p:animEffect>
                                  </p:childTnLst>
                                </p:cTn>
                              </p:par>
                              <p:par>
                                <p:cTn id="82" presetID="22" presetClass="entr" presetSubtype="1" fill="hold" nodeType="withEffect">
                                  <p:stCondLst>
                                    <p:cond delay="0"/>
                                  </p:stCondLst>
                                  <p:childTnLst>
                                    <p:set>
                                      <p:cBhvr>
                                        <p:cTn id="83" dur="1" fill="hold">
                                          <p:stCondLst>
                                            <p:cond delay="0"/>
                                          </p:stCondLst>
                                        </p:cTn>
                                        <p:tgtEl>
                                          <p:spTgt spid="23">
                                            <p:txEl>
                                              <p:pRg st="6" end="6"/>
                                            </p:txEl>
                                          </p:spTgt>
                                        </p:tgtEl>
                                        <p:attrNameLst>
                                          <p:attrName>style.visibility</p:attrName>
                                        </p:attrNameLst>
                                      </p:cBhvr>
                                      <p:to>
                                        <p:strVal val="visible"/>
                                      </p:to>
                                    </p:set>
                                    <p:animEffect transition="in" filter="wipe(up)">
                                      <p:cBhvr>
                                        <p:cTn id="84" dur="500"/>
                                        <p:tgtEl>
                                          <p:spTgt spid="23">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anim calcmode="lin" valueType="num">
                                      <p:cBhvr>
                                        <p:cTn id="90" dur="1000" fill="hold"/>
                                        <p:tgtEl>
                                          <p:spTgt spid="41"/>
                                        </p:tgtEl>
                                        <p:attrNameLst>
                                          <p:attrName>ppt_x</p:attrName>
                                        </p:attrNameLst>
                                      </p:cBhvr>
                                      <p:tavLst>
                                        <p:tav tm="0">
                                          <p:val>
                                            <p:strVal val="#ppt_x"/>
                                          </p:val>
                                        </p:tav>
                                        <p:tav tm="100000">
                                          <p:val>
                                            <p:strVal val="#ppt_x"/>
                                          </p:val>
                                        </p:tav>
                                      </p:tavLst>
                                    </p:anim>
                                    <p:anim calcmode="lin" valueType="num">
                                      <p:cBhvr>
                                        <p:cTn id="91" dur="1000" fill="hold"/>
                                        <p:tgtEl>
                                          <p:spTgt spid="41"/>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22" presetClass="entr" presetSubtype="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right)">
                                      <p:cBhvr>
                                        <p:cTn id="95" dur="500"/>
                                        <p:tgtEl>
                                          <p:spTgt spid="17"/>
                                        </p:tgtEl>
                                      </p:cBhvr>
                                    </p:animEffect>
                                  </p:childTnLst>
                                </p:cTn>
                              </p:par>
                            </p:childTnLst>
                          </p:cTn>
                        </p:par>
                        <p:par>
                          <p:cTn id="96" fill="hold">
                            <p:stCondLst>
                              <p:cond delay="1500"/>
                            </p:stCondLst>
                            <p:childTnLst>
                              <p:par>
                                <p:cTn id="97" presetID="22" presetClass="entr" presetSubtype="4"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down)">
                                      <p:cBhvr>
                                        <p:cTn id="99" dur="500"/>
                                        <p:tgtEl>
                                          <p:spTgt spid="28"/>
                                        </p:tgtEl>
                                      </p:cBhvr>
                                    </p:animEffect>
                                  </p:childTnLst>
                                </p:cTn>
                              </p:par>
                            </p:childTnLst>
                          </p:cTn>
                        </p:par>
                        <p:par>
                          <p:cTn id="100" fill="hold">
                            <p:stCondLst>
                              <p:cond delay="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par>
                                <p:cTn id="104" presetID="10" presetClass="entr" presetSubtype="0"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p:bldP spid="24" grpId="0"/>
      <p:bldP spid="41" grpId="0" animBg="1"/>
      <p:bldP spid="26"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p:cNvGrpSpPr/>
          <p:nvPr/>
        </p:nvGrpSpPr>
        <p:grpSpPr>
          <a:xfrm>
            <a:off x="10401930" y="1709559"/>
            <a:ext cx="1366389" cy="1317354"/>
            <a:chOff x="4396960" y="2367601"/>
            <a:chExt cx="1821851" cy="1756472"/>
          </a:xfrm>
        </p:grpSpPr>
        <p:sp>
          <p:nvSpPr>
            <p:cNvPr id="228" name="Oval 227"/>
            <p:cNvSpPr/>
            <p:nvPr/>
          </p:nvSpPr>
          <p:spPr>
            <a:xfrm>
              <a:off x="4420796" y="2367601"/>
              <a:ext cx="1756472" cy="1756472"/>
            </a:xfrm>
            <a:prstGeom prst="ellips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9" name="Rectangle 228"/>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0" name="Pie 229"/>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231" name="Picture 230">
              <a:extLst>
                <a:ext uri="{FF2B5EF4-FFF2-40B4-BE49-F238E27FC236}">
                  <a16:creationId xmlns:a16="http://schemas.microsoft.com/office/drawing/2014/main" xmlns="" id="{50BB1A3E-6863-FD4C-9D36-8BB05239AF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232" name="TextBox 231">
              <a:extLst>
                <a:ext uri="{FF2B5EF4-FFF2-40B4-BE49-F238E27FC236}">
                  <a16:creationId xmlns:a16="http://schemas.microsoft.com/office/drawing/2014/main" xmlns="" id="{70E85EA7-39C9-7F44-8FAF-253C440FADC2}"/>
                </a:ext>
              </a:extLst>
            </p:cNvPr>
            <p:cNvSpPr txBox="1"/>
            <p:nvPr/>
          </p:nvSpPr>
          <p:spPr>
            <a:xfrm>
              <a:off x="4547547" y="3417070"/>
              <a:ext cx="1502975" cy="677108"/>
            </a:xfrm>
            <a:prstGeom prst="rect">
              <a:avLst/>
            </a:prstGeom>
            <a:noFill/>
          </p:spPr>
          <p:txBody>
            <a:bodyPr wrap="none" rtlCol="0" anchor="t" anchorCtr="1">
              <a:spAutoFit/>
            </a:bodyPr>
            <a:lstStyle/>
            <a:p>
              <a:pPr algn="ctr"/>
              <a:r>
                <a:rPr lang="en-US" sz="900" b="1" dirty="0" smtClean="0">
                  <a:solidFill>
                    <a:schemeClr val="bg1"/>
                  </a:solidFill>
                  <a:latin typeface="Arial"/>
                </a:rPr>
                <a:t>ACCUMULATION</a:t>
              </a:r>
              <a:br>
                <a:rPr lang="en-US" sz="900" b="1" dirty="0" smtClean="0">
                  <a:solidFill>
                    <a:schemeClr val="bg1"/>
                  </a:solidFill>
                  <a:latin typeface="Arial"/>
                </a:rPr>
              </a:br>
              <a:r>
                <a:rPr lang="en-US" sz="900" b="1" dirty="0" smtClean="0">
                  <a:solidFill>
                    <a:schemeClr val="bg1"/>
                  </a:solidFill>
                  <a:latin typeface="Arial"/>
                </a:rPr>
                <a:t>ACCOUNT</a:t>
              </a:r>
            </a:p>
            <a:p>
              <a:pPr algn="ctr"/>
              <a:r>
                <a:rPr lang="en-US" sz="800" dirty="0" smtClean="0">
                  <a:solidFill>
                    <a:schemeClr val="bg1"/>
                  </a:solidFill>
                  <a:latin typeface="Arial"/>
                </a:rPr>
                <a:t>Year 20</a:t>
              </a:r>
              <a:endParaRPr lang="en-US" sz="800" dirty="0">
                <a:solidFill>
                  <a:schemeClr val="bg1"/>
                </a:solidFill>
                <a:latin typeface="Arial"/>
              </a:endParaRPr>
            </a:p>
          </p:txBody>
        </p:sp>
        <p:grpSp>
          <p:nvGrpSpPr>
            <p:cNvPr id="233" name="Group 232"/>
            <p:cNvGrpSpPr/>
            <p:nvPr/>
          </p:nvGrpSpPr>
          <p:grpSpPr>
            <a:xfrm>
              <a:off x="4396960" y="3222474"/>
              <a:ext cx="1821851" cy="338554"/>
              <a:chOff x="2492323" y="3692506"/>
              <a:chExt cx="1821851" cy="338554"/>
            </a:xfrm>
          </p:grpSpPr>
          <p:sp>
            <p:nvSpPr>
              <p:cNvPr id="234" name="TextBox 233">
                <a:extLst>
                  <a:ext uri="{FF2B5EF4-FFF2-40B4-BE49-F238E27FC236}">
                    <a16:creationId xmlns:a16="http://schemas.microsoft.com/office/drawing/2014/main" xmlns="" id="{E2EF971E-7E0C-A242-B675-65A59345D08C}"/>
                  </a:ext>
                </a:extLst>
              </p:cNvPr>
              <p:cNvSpPr txBox="1"/>
              <p:nvPr/>
            </p:nvSpPr>
            <p:spPr>
              <a:xfrm>
                <a:off x="2492323" y="3692506"/>
                <a:ext cx="447131" cy="338554"/>
              </a:xfrm>
              <a:prstGeom prst="rect">
                <a:avLst/>
              </a:prstGeom>
              <a:noFill/>
            </p:spPr>
            <p:txBody>
              <a:bodyPr wrap="none" rtlCol="0">
                <a:spAutoFit/>
              </a:bodyPr>
              <a:lstStyle/>
              <a:p>
                <a:pPr algn="ctr"/>
                <a:r>
                  <a:rPr lang="en-US" sz="1000" b="1" dirty="0" smtClean="0">
                    <a:solidFill>
                      <a:schemeClr val="bg1"/>
                    </a:solidFill>
                    <a:latin typeface="Arial"/>
                  </a:rPr>
                  <a:t>$0</a:t>
                </a:r>
                <a:endParaRPr lang="en-US" sz="800" b="1" dirty="0">
                  <a:solidFill>
                    <a:schemeClr val="bg1"/>
                  </a:solidFill>
                  <a:latin typeface="Arial"/>
                </a:endParaRPr>
              </a:p>
            </p:txBody>
          </p:sp>
          <p:sp>
            <p:nvSpPr>
              <p:cNvPr id="235" name="TextBox 234">
                <a:extLst>
                  <a:ext uri="{FF2B5EF4-FFF2-40B4-BE49-F238E27FC236}">
                    <a16:creationId xmlns:a16="http://schemas.microsoft.com/office/drawing/2014/main" xmlns="" id="{9ECCDCB6-D92A-5041-9DB6-1028375D0306}"/>
                  </a:ext>
                </a:extLst>
              </p:cNvPr>
              <p:cNvSpPr txBox="1"/>
              <p:nvPr/>
            </p:nvSpPr>
            <p:spPr>
              <a:xfrm>
                <a:off x="3691781" y="3692506"/>
                <a:ext cx="622393" cy="328294"/>
              </a:xfrm>
              <a:prstGeom prst="rect">
                <a:avLst/>
              </a:prstGeom>
              <a:noFill/>
            </p:spPr>
            <p:txBody>
              <a:bodyPr wrap="none" rtlCol="0">
                <a:spAutoFit/>
              </a:bodyPr>
              <a:lstStyle/>
              <a:p>
                <a:pPr algn="ctr"/>
                <a:r>
                  <a:rPr lang="en-US" sz="1000" b="1" dirty="0" smtClean="0">
                    <a:solidFill>
                      <a:schemeClr val="bg1"/>
                    </a:solidFill>
                    <a:latin typeface="Arial"/>
                  </a:rPr>
                  <a:t>$400</a:t>
                </a:r>
                <a:endParaRPr lang="en-US" sz="1000" b="1" dirty="0">
                  <a:solidFill>
                    <a:schemeClr val="bg1"/>
                  </a:solidFill>
                  <a:latin typeface="Arial"/>
                </a:endParaRPr>
              </a:p>
            </p:txBody>
          </p:sp>
        </p:grpSp>
      </p:grpSp>
      <p:grpSp>
        <p:nvGrpSpPr>
          <p:cNvPr id="203" name="Group 202"/>
          <p:cNvGrpSpPr/>
          <p:nvPr/>
        </p:nvGrpSpPr>
        <p:grpSpPr>
          <a:xfrm>
            <a:off x="8851917" y="1709559"/>
            <a:ext cx="1360498" cy="1317354"/>
            <a:chOff x="4403372" y="2367601"/>
            <a:chExt cx="1813997" cy="1756472"/>
          </a:xfrm>
        </p:grpSpPr>
        <p:sp>
          <p:nvSpPr>
            <p:cNvPr id="220" name="Oval 219"/>
            <p:cNvSpPr/>
            <p:nvPr/>
          </p:nvSpPr>
          <p:spPr>
            <a:xfrm>
              <a:off x="4420796" y="2367601"/>
              <a:ext cx="1756472" cy="1756472"/>
            </a:xfrm>
            <a:prstGeom prst="ellipse">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1" name="Rectangle 220"/>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2" name="Pie 221"/>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223" name="Picture 222">
              <a:extLst>
                <a:ext uri="{FF2B5EF4-FFF2-40B4-BE49-F238E27FC236}">
                  <a16:creationId xmlns:a16="http://schemas.microsoft.com/office/drawing/2014/main" xmlns="" id="{50BB1A3E-6863-FD4C-9D36-8BB05239AF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224" name="TextBox 223">
              <a:extLst>
                <a:ext uri="{FF2B5EF4-FFF2-40B4-BE49-F238E27FC236}">
                  <a16:creationId xmlns:a16="http://schemas.microsoft.com/office/drawing/2014/main" xmlns="" id="{70E85EA7-39C9-7F44-8FAF-253C440FADC2}"/>
                </a:ext>
              </a:extLst>
            </p:cNvPr>
            <p:cNvSpPr txBox="1"/>
            <p:nvPr/>
          </p:nvSpPr>
          <p:spPr>
            <a:xfrm>
              <a:off x="4586020" y="3417070"/>
              <a:ext cx="1426032" cy="677108"/>
            </a:xfrm>
            <a:prstGeom prst="rect">
              <a:avLst/>
            </a:prstGeom>
            <a:noFill/>
          </p:spPr>
          <p:txBody>
            <a:bodyPr wrap="none" rtlCol="0" anchor="t" anchorCtr="1">
              <a:spAutoFit/>
            </a:bodyPr>
            <a:lstStyle/>
            <a:p>
              <a:pPr algn="ctr"/>
              <a:r>
                <a:rPr lang="en-US" sz="900" b="1" dirty="0" smtClean="0">
                  <a:solidFill>
                    <a:schemeClr val="bg1"/>
                  </a:solidFill>
                  <a:latin typeface="Arial"/>
                </a:rPr>
                <a:t>CONTINUATION</a:t>
              </a:r>
              <a:br>
                <a:rPr lang="en-US" sz="900" b="1" dirty="0" smtClean="0">
                  <a:solidFill>
                    <a:schemeClr val="bg1"/>
                  </a:solidFill>
                  <a:latin typeface="Arial"/>
                </a:rPr>
              </a:br>
              <a:r>
                <a:rPr lang="en-US" sz="900" b="1" dirty="0" smtClean="0">
                  <a:solidFill>
                    <a:schemeClr val="bg1"/>
                  </a:solidFill>
                  <a:latin typeface="Arial"/>
                </a:rPr>
                <a:t>GUARANTEE</a:t>
              </a:r>
            </a:p>
            <a:p>
              <a:pPr algn="ctr"/>
              <a:r>
                <a:rPr lang="en-US" sz="800" dirty="0" smtClean="0">
                  <a:solidFill>
                    <a:schemeClr val="bg1"/>
                  </a:solidFill>
                  <a:latin typeface="Arial"/>
                </a:rPr>
                <a:t>Age</a:t>
              </a:r>
              <a:endParaRPr lang="en-US" sz="800" dirty="0">
                <a:solidFill>
                  <a:schemeClr val="bg1"/>
                </a:solidFill>
                <a:latin typeface="Arial"/>
              </a:endParaRPr>
            </a:p>
          </p:txBody>
        </p:sp>
        <p:grpSp>
          <p:nvGrpSpPr>
            <p:cNvPr id="225" name="Group 224"/>
            <p:cNvGrpSpPr/>
            <p:nvPr/>
          </p:nvGrpSpPr>
          <p:grpSpPr>
            <a:xfrm>
              <a:off x="4403372" y="3222474"/>
              <a:ext cx="1813997" cy="328295"/>
              <a:chOff x="2498735" y="3692506"/>
              <a:chExt cx="1813997" cy="328295"/>
            </a:xfrm>
          </p:grpSpPr>
          <p:sp>
            <p:nvSpPr>
              <p:cNvPr id="226" name="TextBox 225">
                <a:extLst>
                  <a:ext uri="{FF2B5EF4-FFF2-40B4-BE49-F238E27FC236}">
                    <a16:creationId xmlns:a16="http://schemas.microsoft.com/office/drawing/2014/main" xmlns="" id="{E2EF971E-7E0C-A242-B675-65A59345D08C}"/>
                  </a:ext>
                </a:extLst>
              </p:cNvPr>
              <p:cNvSpPr txBox="1"/>
              <p:nvPr/>
            </p:nvSpPr>
            <p:spPr>
              <a:xfrm>
                <a:off x="2498735" y="3692506"/>
                <a:ext cx="434308" cy="328295"/>
              </a:xfrm>
              <a:prstGeom prst="rect">
                <a:avLst/>
              </a:prstGeom>
              <a:noFill/>
            </p:spPr>
            <p:txBody>
              <a:bodyPr wrap="none" rtlCol="0">
                <a:spAutoFit/>
              </a:bodyPr>
              <a:lstStyle/>
              <a:p>
                <a:pPr algn="ctr"/>
                <a:r>
                  <a:rPr lang="en-US" sz="1000" b="1" dirty="0" smtClean="0">
                    <a:solidFill>
                      <a:schemeClr val="bg1"/>
                    </a:solidFill>
                    <a:latin typeface="Arial"/>
                  </a:rPr>
                  <a:t>50</a:t>
                </a:r>
                <a:endParaRPr lang="en-US" sz="1000" b="1" dirty="0">
                  <a:solidFill>
                    <a:schemeClr val="bg1"/>
                  </a:solidFill>
                  <a:latin typeface="Arial"/>
                </a:endParaRPr>
              </a:p>
            </p:txBody>
          </p:sp>
          <p:sp>
            <p:nvSpPr>
              <p:cNvPr id="227" name="TextBox 226">
                <a:extLst>
                  <a:ext uri="{FF2B5EF4-FFF2-40B4-BE49-F238E27FC236}">
                    <a16:creationId xmlns:a16="http://schemas.microsoft.com/office/drawing/2014/main" xmlns="" id="{9ECCDCB6-D92A-5041-9DB6-1028375D0306}"/>
                  </a:ext>
                </a:extLst>
              </p:cNvPr>
              <p:cNvSpPr txBox="1"/>
              <p:nvPr/>
            </p:nvSpPr>
            <p:spPr>
              <a:xfrm>
                <a:off x="3784381" y="3692506"/>
                <a:ext cx="528351" cy="328295"/>
              </a:xfrm>
              <a:prstGeom prst="rect">
                <a:avLst/>
              </a:prstGeom>
              <a:noFill/>
            </p:spPr>
            <p:txBody>
              <a:bodyPr wrap="none" rtlCol="0">
                <a:spAutoFit/>
              </a:bodyPr>
              <a:lstStyle/>
              <a:p>
                <a:pPr algn="ctr"/>
                <a:r>
                  <a:rPr lang="en-US" sz="1000" b="1" dirty="0" smtClean="0">
                    <a:solidFill>
                      <a:schemeClr val="bg1"/>
                    </a:solidFill>
                    <a:latin typeface="Arial"/>
                  </a:rPr>
                  <a:t>100</a:t>
                </a:r>
                <a:endParaRPr lang="en-US" sz="1000" b="1" dirty="0">
                  <a:solidFill>
                    <a:schemeClr val="bg1"/>
                  </a:solidFill>
                  <a:latin typeface="Arial"/>
                </a:endParaRPr>
              </a:p>
            </p:txBody>
          </p:sp>
        </p:grpSp>
      </p:grpSp>
      <p:sp>
        <p:nvSpPr>
          <p:cNvPr id="78" name="Rectangle 77">
            <a:extLst>
              <a:ext uri="{FF2B5EF4-FFF2-40B4-BE49-F238E27FC236}">
                <a16:creationId xmlns:a16="http://schemas.microsoft.com/office/drawing/2014/main" xmlns="" id="{82A132A1-DBF3-FE46-ABCF-B7F0A5E34F0F}"/>
              </a:ext>
            </a:extLst>
          </p:cNvPr>
          <p:cNvSpPr/>
          <p:nvPr/>
        </p:nvSpPr>
        <p:spPr>
          <a:xfrm rot="5400000">
            <a:off x="7551405" y="2208546"/>
            <a:ext cx="3213201" cy="6085914"/>
          </a:xfrm>
          <a:prstGeom prst="rect">
            <a:avLst/>
          </a:prstGeom>
          <a:solidFill>
            <a:srgbClr val="28A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7" name="Rectangle 116"/>
          <p:cNvSpPr/>
          <p:nvPr/>
        </p:nvSpPr>
        <p:spPr>
          <a:xfrm>
            <a:off x="6115048" y="5276016"/>
            <a:ext cx="6085915" cy="1581984"/>
          </a:xfrm>
          <a:prstGeom prst="rect">
            <a:avLst/>
          </a:prstGeom>
          <a:solidFill>
            <a:srgbClr val="1C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1" name="Rectangle 140">
            <a:extLst>
              <a:ext uri="{FF2B5EF4-FFF2-40B4-BE49-F238E27FC236}">
                <a16:creationId xmlns:a16="http://schemas.microsoft.com/office/drawing/2014/main" xmlns="" id="{82A132A1-DBF3-FE46-ABCF-B7F0A5E34F0F}"/>
              </a:ext>
            </a:extLst>
          </p:cNvPr>
          <p:cNvSpPr/>
          <p:nvPr/>
        </p:nvSpPr>
        <p:spPr>
          <a:xfrm rot="5400000">
            <a:off x="1436683" y="2208213"/>
            <a:ext cx="3213102" cy="6086475"/>
          </a:xfrm>
          <a:prstGeom prst="rect">
            <a:avLst/>
          </a:prstGeom>
          <a:solidFill>
            <a:srgbClr val="28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3" name="TextBox 52">
            <a:extLst>
              <a:ext uri="{FF2B5EF4-FFF2-40B4-BE49-F238E27FC236}">
                <a16:creationId xmlns:a16="http://schemas.microsoft.com/office/drawing/2014/main" xmlns="" id="{7E8575C9-1D7A-0A45-8F7E-D5002D368538}"/>
              </a:ext>
            </a:extLst>
          </p:cNvPr>
          <p:cNvSpPr txBox="1"/>
          <p:nvPr/>
        </p:nvSpPr>
        <p:spPr>
          <a:xfrm>
            <a:off x="1087805" y="192274"/>
            <a:ext cx="2188745" cy="646331"/>
          </a:xfrm>
          <a:prstGeom prst="rect">
            <a:avLst/>
          </a:prstGeom>
          <a:noFill/>
        </p:spPr>
        <p:txBody>
          <a:bodyPr wrap="square" rtlCol="0">
            <a:spAutoFit/>
          </a:bodyPr>
          <a:lstStyle/>
          <a:p>
            <a:pPr algn="ctr"/>
            <a:r>
              <a:rPr lang="en-US" dirty="0">
                <a:solidFill>
                  <a:schemeClr val="bg1"/>
                </a:solidFill>
                <a:latin typeface="Arial"/>
              </a:rPr>
              <a:t>Secure Lifetime GUL3</a:t>
            </a:r>
          </a:p>
        </p:txBody>
      </p:sp>
      <p:sp>
        <p:nvSpPr>
          <p:cNvPr id="73" name="Rectangle 72">
            <a:extLst>
              <a:ext uri="{FF2B5EF4-FFF2-40B4-BE49-F238E27FC236}">
                <a16:creationId xmlns:a16="http://schemas.microsoft.com/office/drawing/2014/main" xmlns="" id="{A920C53C-1E05-F14E-8576-D9FC3A70252A}"/>
              </a:ext>
            </a:extLst>
          </p:cNvPr>
          <p:cNvSpPr/>
          <p:nvPr/>
        </p:nvSpPr>
        <p:spPr>
          <a:xfrm>
            <a:off x="604556" y="1962932"/>
            <a:ext cx="1828800" cy="830997"/>
          </a:xfrm>
          <a:prstGeom prst="rect">
            <a:avLst/>
          </a:prstGeom>
          <a:noFill/>
        </p:spPr>
        <p:txBody>
          <a:bodyPr wrap="square">
            <a:spAutoFit/>
          </a:bodyPr>
          <a:lstStyle/>
          <a:p>
            <a:r>
              <a:rPr lang="en-US" sz="1600" dirty="0" smtClean="0">
                <a:solidFill>
                  <a:srgbClr val="595959"/>
                </a:solidFill>
                <a:latin typeface="Arial"/>
              </a:rPr>
              <a:t>CGA and very little accumulation potential</a:t>
            </a:r>
            <a:endParaRPr lang="en-US" sz="1600" dirty="0">
              <a:solidFill>
                <a:srgbClr val="595959"/>
              </a:solidFill>
              <a:latin typeface="Arial"/>
            </a:endParaRPr>
          </a:p>
        </p:txBody>
      </p:sp>
      <p:sp>
        <p:nvSpPr>
          <p:cNvPr id="74" name="Rectangle 73">
            <a:extLst>
              <a:ext uri="{FF2B5EF4-FFF2-40B4-BE49-F238E27FC236}">
                <a16:creationId xmlns:a16="http://schemas.microsoft.com/office/drawing/2014/main" xmlns="" id="{2E3F6272-A8DF-F449-B2F0-1C110E87DA47}"/>
              </a:ext>
            </a:extLst>
          </p:cNvPr>
          <p:cNvSpPr/>
          <p:nvPr/>
        </p:nvSpPr>
        <p:spPr>
          <a:xfrm>
            <a:off x="6690732" y="1839821"/>
            <a:ext cx="1828800" cy="1077218"/>
          </a:xfrm>
          <a:prstGeom prst="rect">
            <a:avLst/>
          </a:prstGeom>
          <a:noFill/>
        </p:spPr>
        <p:txBody>
          <a:bodyPr wrap="square">
            <a:spAutoFit/>
          </a:bodyPr>
          <a:lstStyle/>
          <a:p>
            <a:r>
              <a:rPr lang="en-US" sz="1600" dirty="0">
                <a:solidFill>
                  <a:srgbClr val="595959"/>
                </a:solidFill>
                <a:latin typeface="Arial"/>
              </a:rPr>
              <a:t>Less CGA and much more potential for credited </a:t>
            </a:r>
            <a:r>
              <a:rPr lang="en-US" sz="1600" dirty="0" smtClean="0">
                <a:solidFill>
                  <a:srgbClr val="595959"/>
                </a:solidFill>
                <a:latin typeface="Arial"/>
              </a:rPr>
              <a:t>interest</a:t>
            </a:r>
            <a:endParaRPr lang="en-US" sz="1600" dirty="0">
              <a:solidFill>
                <a:srgbClr val="595959"/>
              </a:solidFill>
              <a:latin typeface="Arial"/>
            </a:endParaRPr>
          </a:p>
        </p:txBody>
      </p:sp>
      <p:sp>
        <p:nvSpPr>
          <p:cNvPr id="111" name="Rectangle 110">
            <a:extLst>
              <a:ext uri="{FF2B5EF4-FFF2-40B4-BE49-F238E27FC236}">
                <a16:creationId xmlns:a16="http://schemas.microsoft.com/office/drawing/2014/main" xmlns="" id="{642FEACA-F9C8-8B4D-98C5-9940EB6AC67F}"/>
              </a:ext>
            </a:extLst>
          </p:cNvPr>
          <p:cNvSpPr/>
          <p:nvPr/>
        </p:nvSpPr>
        <p:spPr>
          <a:xfrm>
            <a:off x="365268" y="316919"/>
            <a:ext cx="11806555" cy="553998"/>
          </a:xfrm>
          <a:prstGeom prst="rect">
            <a:avLst/>
          </a:prstGeom>
          <a:noFill/>
        </p:spPr>
        <p:txBody>
          <a:bodyPr wrap="square">
            <a:spAutoFit/>
          </a:bodyPr>
          <a:lstStyle/>
          <a:p>
            <a:r>
              <a:rPr lang="en-US" sz="3000" b="1" dirty="0" smtClean="0">
                <a:solidFill>
                  <a:srgbClr val="00A4E4"/>
                </a:solidFill>
                <a:latin typeface="Arial"/>
              </a:rPr>
              <a:t>MARKET IMPACT </a:t>
            </a:r>
            <a:r>
              <a:rPr lang="en-US" sz="3000" dirty="0" smtClean="0">
                <a:solidFill>
                  <a:srgbClr val="00A4E4"/>
                </a:solidFill>
                <a:latin typeface="Arial"/>
              </a:rPr>
              <a:t>ON THE TWO OPTIONS</a:t>
            </a:r>
            <a:endParaRPr lang="en-US" sz="3000" dirty="0">
              <a:solidFill>
                <a:srgbClr val="00A4E4"/>
              </a:solidFill>
              <a:latin typeface="Arial"/>
            </a:endParaRPr>
          </a:p>
        </p:txBody>
      </p:sp>
      <p:sp>
        <p:nvSpPr>
          <p:cNvPr id="71" name="TextBox 70">
            <a:extLst>
              <a:ext uri="{FF2B5EF4-FFF2-40B4-BE49-F238E27FC236}">
                <a16:creationId xmlns:a16="http://schemas.microsoft.com/office/drawing/2014/main" xmlns="" id="{77640837-EAAD-F24B-ABE9-EF9F9E6DCD8C}"/>
              </a:ext>
            </a:extLst>
          </p:cNvPr>
          <p:cNvSpPr txBox="1"/>
          <p:nvPr/>
        </p:nvSpPr>
        <p:spPr>
          <a:xfrm>
            <a:off x="467820" y="1101966"/>
            <a:ext cx="3966038" cy="461665"/>
          </a:xfrm>
          <a:prstGeom prst="rect">
            <a:avLst/>
          </a:prstGeom>
          <a:noFill/>
        </p:spPr>
        <p:txBody>
          <a:bodyPr wrap="square" rtlCol="0">
            <a:spAutoFit/>
          </a:bodyPr>
          <a:lstStyle/>
          <a:p>
            <a:r>
              <a:rPr lang="en-US" sz="2400" b="1" dirty="0" smtClean="0">
                <a:solidFill>
                  <a:srgbClr val="28B25A"/>
                </a:solidFill>
                <a:latin typeface="Arial"/>
              </a:rPr>
              <a:t>Secure Lifetime GUL3</a:t>
            </a:r>
            <a:endParaRPr lang="en-US" sz="2400" b="1" dirty="0">
              <a:solidFill>
                <a:srgbClr val="28B25A"/>
              </a:solidFill>
              <a:latin typeface="Arial"/>
            </a:endParaRPr>
          </a:p>
        </p:txBody>
      </p:sp>
      <p:sp>
        <p:nvSpPr>
          <p:cNvPr id="72" name="TextBox 71">
            <a:extLst>
              <a:ext uri="{FF2B5EF4-FFF2-40B4-BE49-F238E27FC236}">
                <a16:creationId xmlns:a16="http://schemas.microsoft.com/office/drawing/2014/main" xmlns="" id="{77640837-EAAD-F24B-ABE9-EF9F9E6DCD8C}"/>
              </a:ext>
            </a:extLst>
          </p:cNvPr>
          <p:cNvSpPr txBox="1"/>
          <p:nvPr/>
        </p:nvSpPr>
        <p:spPr>
          <a:xfrm>
            <a:off x="6463693" y="1101966"/>
            <a:ext cx="3851275" cy="461665"/>
          </a:xfrm>
          <a:prstGeom prst="rect">
            <a:avLst/>
          </a:prstGeom>
          <a:noFill/>
        </p:spPr>
        <p:txBody>
          <a:bodyPr wrap="square" rtlCol="0">
            <a:spAutoFit/>
          </a:bodyPr>
          <a:lstStyle/>
          <a:p>
            <a:r>
              <a:rPr lang="en-US" sz="2400" b="1" dirty="0" smtClean="0">
                <a:solidFill>
                  <a:srgbClr val="28ACB3"/>
                </a:solidFill>
                <a:latin typeface="28"/>
                <a:cs typeface="28"/>
              </a:rPr>
              <a:t>Value+ Protector IUL</a:t>
            </a:r>
          </a:p>
        </p:txBody>
      </p:sp>
      <p:sp>
        <p:nvSpPr>
          <p:cNvPr id="3" name="Rectangle 2"/>
          <p:cNvSpPr/>
          <p:nvPr/>
        </p:nvSpPr>
        <p:spPr>
          <a:xfrm>
            <a:off x="-2" y="3280592"/>
            <a:ext cx="12200965" cy="3728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Arial"/>
              <a:cs typeface="Arial"/>
            </a:endParaRPr>
          </a:p>
        </p:txBody>
      </p:sp>
      <p:sp>
        <p:nvSpPr>
          <p:cNvPr id="12" name="Rectangle 11"/>
          <p:cNvSpPr/>
          <p:nvPr/>
        </p:nvSpPr>
        <p:spPr>
          <a:xfrm>
            <a:off x="-4" y="5276016"/>
            <a:ext cx="6085915" cy="1582086"/>
          </a:xfrm>
          <a:prstGeom prst="rect">
            <a:avLst/>
          </a:prstGeom>
          <a:solidFill>
            <a:srgbClr val="1E9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9" name="Rectangle 11">
            <a:extLst>
              <a:ext uri="{FF2B5EF4-FFF2-40B4-BE49-F238E27FC236}">
                <a16:creationId xmlns:a16="http://schemas.microsoft.com/office/drawing/2014/main" xmlns="" id="{B5DE845A-D06F-D744-9C8E-1C85A3D145B0}"/>
              </a:ext>
            </a:extLst>
          </p:cNvPr>
          <p:cNvSpPr/>
          <p:nvPr/>
        </p:nvSpPr>
        <p:spPr>
          <a:xfrm>
            <a:off x="6115048" y="3644899"/>
            <a:ext cx="6096985" cy="3213096"/>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1" name="Rectangle 11">
            <a:extLst>
              <a:ext uri="{FF2B5EF4-FFF2-40B4-BE49-F238E27FC236}">
                <a16:creationId xmlns:a16="http://schemas.microsoft.com/office/drawing/2014/main" xmlns="" id="{B5DE845A-D06F-D744-9C8E-1C85A3D145B0}"/>
              </a:ext>
            </a:extLst>
          </p:cNvPr>
          <p:cNvSpPr/>
          <p:nvPr/>
        </p:nvSpPr>
        <p:spPr>
          <a:xfrm>
            <a:off x="-11074" y="3644899"/>
            <a:ext cx="6096985" cy="3213096"/>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70" name="Picture 69" descr="AIG_r_w.png">
            <a:extLst>
              <a:ext uri="{FF2B5EF4-FFF2-40B4-BE49-F238E27FC236}">
                <a16:creationId xmlns:a16="http://schemas.microsoft.com/office/drawing/2014/main" xmlns="" id="{2A7FAFE5-4CF6-724B-BC15-2C9B4CB1E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9" name="Rectangle 18"/>
          <p:cNvSpPr/>
          <p:nvPr/>
        </p:nvSpPr>
        <p:spPr>
          <a:xfrm>
            <a:off x="6497275" y="6284758"/>
            <a:ext cx="4867188" cy="584775"/>
          </a:xfrm>
          <a:prstGeom prst="rect">
            <a:avLst/>
          </a:prstGeom>
        </p:spPr>
        <p:txBody>
          <a:bodyPr wrap="square">
            <a:spAutoFit/>
          </a:bodyPr>
          <a:lstStyle/>
          <a:p>
            <a:pPr marL="58738" indent="-58738"/>
            <a:r>
              <a:rPr lang="en-US" sz="800" spc="-20" baseline="30000" dirty="0" smtClean="0">
                <a:solidFill>
                  <a:schemeClr val="bg1">
                    <a:lumMod val="85000"/>
                  </a:schemeClr>
                </a:solidFill>
                <a:latin typeface="Arial"/>
                <a:cs typeface="Arial"/>
              </a:rPr>
              <a:t>1</a:t>
            </a:r>
            <a:r>
              <a:rPr lang="en-US" sz="800" spc="-20" dirty="0" smtClean="0">
                <a:solidFill>
                  <a:schemeClr val="bg1">
                    <a:lumMod val="85000"/>
                  </a:schemeClr>
                </a:solidFill>
                <a:latin typeface="Arial"/>
                <a:cs typeface="Arial"/>
              </a:rPr>
              <a:t>	This </a:t>
            </a:r>
            <a:r>
              <a:rPr lang="en-US" sz="800" spc="-20" dirty="0">
                <a:solidFill>
                  <a:schemeClr val="bg1">
                    <a:lumMod val="85000"/>
                  </a:schemeClr>
                </a:solidFill>
                <a:latin typeface="Arial"/>
                <a:cs typeface="Arial"/>
              </a:rPr>
              <a:t>policy example uses an index crediting strategy with a 9% cap. </a:t>
            </a:r>
            <a:r>
              <a:rPr lang="en-US" sz="800" spc="-20" dirty="0" smtClean="0">
                <a:solidFill>
                  <a:schemeClr val="bg1">
                    <a:lumMod val="85000"/>
                  </a:schemeClr>
                </a:solidFill>
                <a:latin typeface="Arial"/>
                <a:cs typeface="Arial"/>
              </a:rPr>
              <a:t>The </a:t>
            </a:r>
            <a:r>
              <a:rPr lang="en-US" sz="800" spc="-20" dirty="0">
                <a:solidFill>
                  <a:schemeClr val="bg1">
                    <a:lumMod val="85000"/>
                  </a:schemeClr>
                </a:solidFill>
                <a:latin typeface="Arial"/>
                <a:cs typeface="Arial"/>
              </a:rPr>
              <a:t>AG49 rules limit this illustration to 5.6% (on 05/01/18</a:t>
            </a:r>
            <a:r>
              <a:rPr lang="en-US" sz="800" spc="-20" dirty="0" smtClean="0">
                <a:solidFill>
                  <a:schemeClr val="bg1">
                    <a:lumMod val="85000"/>
                  </a:schemeClr>
                </a:solidFill>
                <a:latin typeface="Arial"/>
                <a:cs typeface="Arial"/>
              </a:rPr>
              <a:t>).</a:t>
            </a:r>
          </a:p>
          <a:p>
            <a:pPr marL="58738" indent="-58738"/>
            <a:r>
              <a:rPr lang="en-US" sz="800" spc="-20" baseline="30000" dirty="0" smtClean="0">
                <a:solidFill>
                  <a:schemeClr val="bg1">
                    <a:lumMod val="85000"/>
                  </a:schemeClr>
                </a:solidFill>
                <a:latin typeface="Arial"/>
                <a:cs typeface="Arial"/>
              </a:rPr>
              <a:t>2	</a:t>
            </a:r>
            <a:r>
              <a:rPr lang="en-US" sz="800" spc="-20" dirty="0" smtClean="0">
                <a:solidFill>
                  <a:schemeClr val="bg1">
                    <a:lumMod val="85000"/>
                  </a:schemeClr>
                </a:solidFill>
                <a:latin typeface="Arial"/>
                <a:cs typeface="Arial"/>
              </a:rPr>
              <a:t>In an IUL policy, clients are not invested in the market or an index.  Clients can earn interest based, in part, on the performance of an underlying index. Clients cannot invest in an index directly.</a:t>
            </a:r>
            <a:endParaRPr lang="en-US" sz="800" spc="-20" dirty="0">
              <a:solidFill>
                <a:schemeClr val="bg1">
                  <a:lumMod val="85000"/>
                </a:schemeClr>
              </a:solidFill>
              <a:latin typeface="Arial"/>
              <a:cs typeface="Arial"/>
            </a:endParaRPr>
          </a:p>
        </p:txBody>
      </p:sp>
      <p:cxnSp>
        <p:nvCxnSpPr>
          <p:cNvPr id="122" name="Straight Connector 121"/>
          <p:cNvCxnSpPr/>
          <p:nvPr/>
        </p:nvCxnSpPr>
        <p:spPr>
          <a:xfrm>
            <a:off x="6096071" y="1751244"/>
            <a:ext cx="0" cy="5106756"/>
          </a:xfrm>
          <a:prstGeom prst="line">
            <a:avLst/>
          </a:prstGeom>
          <a:ln w="381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115048" y="3290131"/>
            <a:ext cx="6076952" cy="37285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Arial"/>
              <a:cs typeface="Arial"/>
            </a:endParaRPr>
          </a:p>
        </p:txBody>
      </p:sp>
      <p:sp>
        <p:nvSpPr>
          <p:cNvPr id="23" name="TextBox 22"/>
          <p:cNvSpPr txBox="1"/>
          <p:nvPr/>
        </p:nvSpPr>
        <p:spPr>
          <a:xfrm>
            <a:off x="3170049" y="3255395"/>
            <a:ext cx="5853165" cy="430887"/>
          </a:xfrm>
          <a:prstGeom prst="rect">
            <a:avLst/>
          </a:prstGeom>
          <a:noFill/>
        </p:spPr>
        <p:txBody>
          <a:bodyPr wrap="square" rtlCol="0">
            <a:spAutoFit/>
          </a:bodyPr>
          <a:lstStyle/>
          <a:p>
            <a:pPr algn="ctr"/>
            <a:r>
              <a:rPr lang="en-US" sz="2200" dirty="0">
                <a:solidFill>
                  <a:schemeClr val="bg1"/>
                </a:solidFill>
                <a:latin typeface="Arial"/>
                <a:cs typeface="Arial"/>
              </a:rPr>
              <a:t>IMPACT OF THE </a:t>
            </a:r>
            <a:r>
              <a:rPr lang="en-US" sz="2200" dirty="0" smtClean="0">
                <a:solidFill>
                  <a:schemeClr val="bg1"/>
                </a:solidFill>
                <a:latin typeface="Arial"/>
                <a:cs typeface="Arial"/>
              </a:rPr>
              <a:t>MARKET</a:t>
            </a:r>
            <a:endParaRPr lang="en-US" sz="2200" dirty="0">
              <a:solidFill>
                <a:schemeClr val="bg1"/>
              </a:solidFill>
              <a:latin typeface="Arial"/>
              <a:cs typeface="Arial"/>
            </a:endParaRPr>
          </a:p>
        </p:txBody>
      </p:sp>
      <p:sp>
        <p:nvSpPr>
          <p:cNvPr id="4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13650" y="6692807"/>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grpSp>
        <p:nvGrpSpPr>
          <p:cNvPr id="95" name="Group 94"/>
          <p:cNvGrpSpPr/>
          <p:nvPr/>
        </p:nvGrpSpPr>
        <p:grpSpPr>
          <a:xfrm>
            <a:off x="4223456" y="1709559"/>
            <a:ext cx="1366389" cy="1317354"/>
            <a:chOff x="4396960" y="2367601"/>
            <a:chExt cx="1821851" cy="1756472"/>
          </a:xfrm>
        </p:grpSpPr>
        <p:sp>
          <p:nvSpPr>
            <p:cNvPr id="103" name="Oval 102"/>
            <p:cNvSpPr/>
            <p:nvPr/>
          </p:nvSpPr>
          <p:spPr>
            <a:xfrm>
              <a:off x="4420796" y="2367601"/>
              <a:ext cx="1756472" cy="1756472"/>
            </a:xfrm>
            <a:prstGeom prst="ellips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4" name="Rectangle 103"/>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5" name="Pie 104"/>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06" name="Picture 105">
              <a:extLst>
                <a:ext uri="{FF2B5EF4-FFF2-40B4-BE49-F238E27FC236}">
                  <a16:creationId xmlns:a16="http://schemas.microsoft.com/office/drawing/2014/main" xmlns="" id="{50BB1A3E-6863-FD4C-9D36-8BB05239AF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107" name="TextBox 106">
              <a:extLst>
                <a:ext uri="{FF2B5EF4-FFF2-40B4-BE49-F238E27FC236}">
                  <a16:creationId xmlns:a16="http://schemas.microsoft.com/office/drawing/2014/main" xmlns="" id="{70E85EA7-39C9-7F44-8FAF-253C440FADC2}"/>
                </a:ext>
              </a:extLst>
            </p:cNvPr>
            <p:cNvSpPr txBox="1"/>
            <p:nvPr/>
          </p:nvSpPr>
          <p:spPr>
            <a:xfrm>
              <a:off x="4547547" y="3417070"/>
              <a:ext cx="1502975" cy="677108"/>
            </a:xfrm>
            <a:prstGeom prst="rect">
              <a:avLst/>
            </a:prstGeom>
            <a:noFill/>
          </p:spPr>
          <p:txBody>
            <a:bodyPr wrap="none" rtlCol="0" anchor="t" anchorCtr="1">
              <a:spAutoFit/>
            </a:bodyPr>
            <a:lstStyle/>
            <a:p>
              <a:pPr algn="ctr"/>
              <a:r>
                <a:rPr lang="en-US" sz="900" b="1" dirty="0" smtClean="0">
                  <a:solidFill>
                    <a:schemeClr val="bg1"/>
                  </a:solidFill>
                  <a:latin typeface="Arial"/>
                </a:rPr>
                <a:t>ACCUMULATION</a:t>
              </a:r>
              <a:br>
                <a:rPr lang="en-US" sz="900" b="1" dirty="0" smtClean="0">
                  <a:solidFill>
                    <a:schemeClr val="bg1"/>
                  </a:solidFill>
                  <a:latin typeface="Arial"/>
                </a:rPr>
              </a:br>
              <a:r>
                <a:rPr lang="en-US" sz="900" b="1" dirty="0" smtClean="0">
                  <a:solidFill>
                    <a:schemeClr val="bg1"/>
                  </a:solidFill>
                  <a:latin typeface="Arial"/>
                </a:rPr>
                <a:t>ACCOUNT</a:t>
              </a:r>
            </a:p>
            <a:p>
              <a:pPr algn="ctr"/>
              <a:r>
                <a:rPr lang="en-US" sz="800" dirty="0" smtClean="0">
                  <a:solidFill>
                    <a:schemeClr val="bg1"/>
                  </a:solidFill>
                  <a:latin typeface="Arial"/>
                </a:rPr>
                <a:t>Year 20</a:t>
              </a:r>
              <a:endParaRPr lang="en-US" sz="800" dirty="0">
                <a:solidFill>
                  <a:schemeClr val="bg1"/>
                </a:solidFill>
                <a:latin typeface="Arial"/>
              </a:endParaRPr>
            </a:p>
          </p:txBody>
        </p:sp>
        <p:grpSp>
          <p:nvGrpSpPr>
            <p:cNvPr id="108" name="Group 107"/>
            <p:cNvGrpSpPr/>
            <p:nvPr/>
          </p:nvGrpSpPr>
          <p:grpSpPr>
            <a:xfrm>
              <a:off x="4396960" y="3222474"/>
              <a:ext cx="1821851" cy="338554"/>
              <a:chOff x="2492323" y="3692506"/>
              <a:chExt cx="1821851" cy="338554"/>
            </a:xfrm>
          </p:grpSpPr>
          <p:sp>
            <p:nvSpPr>
              <p:cNvPr id="109" name="TextBox 108">
                <a:extLst>
                  <a:ext uri="{FF2B5EF4-FFF2-40B4-BE49-F238E27FC236}">
                    <a16:creationId xmlns:a16="http://schemas.microsoft.com/office/drawing/2014/main" xmlns="" id="{E2EF971E-7E0C-A242-B675-65A59345D08C}"/>
                  </a:ext>
                </a:extLst>
              </p:cNvPr>
              <p:cNvSpPr txBox="1"/>
              <p:nvPr/>
            </p:nvSpPr>
            <p:spPr>
              <a:xfrm>
                <a:off x="2492323" y="3692506"/>
                <a:ext cx="447131" cy="338554"/>
              </a:xfrm>
              <a:prstGeom prst="rect">
                <a:avLst/>
              </a:prstGeom>
              <a:noFill/>
            </p:spPr>
            <p:txBody>
              <a:bodyPr wrap="none" rtlCol="0">
                <a:spAutoFit/>
              </a:bodyPr>
              <a:lstStyle/>
              <a:p>
                <a:pPr algn="ctr"/>
                <a:r>
                  <a:rPr lang="en-US" sz="1000" b="1" dirty="0" smtClean="0">
                    <a:solidFill>
                      <a:schemeClr val="bg1"/>
                    </a:solidFill>
                    <a:latin typeface="Arial"/>
                  </a:rPr>
                  <a:t>$0</a:t>
                </a:r>
                <a:endParaRPr lang="en-US" sz="800" b="1" dirty="0">
                  <a:solidFill>
                    <a:schemeClr val="bg1"/>
                  </a:solidFill>
                  <a:latin typeface="Arial"/>
                </a:endParaRPr>
              </a:p>
            </p:txBody>
          </p:sp>
          <p:sp>
            <p:nvSpPr>
              <p:cNvPr id="110" name="TextBox 109">
                <a:extLst>
                  <a:ext uri="{FF2B5EF4-FFF2-40B4-BE49-F238E27FC236}">
                    <a16:creationId xmlns:a16="http://schemas.microsoft.com/office/drawing/2014/main" xmlns="" id="{9ECCDCB6-D92A-5041-9DB6-1028375D0306}"/>
                  </a:ext>
                </a:extLst>
              </p:cNvPr>
              <p:cNvSpPr txBox="1"/>
              <p:nvPr/>
            </p:nvSpPr>
            <p:spPr>
              <a:xfrm>
                <a:off x="3691781" y="3692506"/>
                <a:ext cx="622393" cy="328294"/>
              </a:xfrm>
              <a:prstGeom prst="rect">
                <a:avLst/>
              </a:prstGeom>
              <a:noFill/>
            </p:spPr>
            <p:txBody>
              <a:bodyPr wrap="none" rtlCol="0">
                <a:spAutoFit/>
              </a:bodyPr>
              <a:lstStyle/>
              <a:p>
                <a:pPr algn="ctr"/>
                <a:r>
                  <a:rPr lang="en-US" sz="1000" b="1" dirty="0" smtClean="0">
                    <a:solidFill>
                      <a:schemeClr val="bg1"/>
                    </a:solidFill>
                    <a:latin typeface="Arial"/>
                  </a:rPr>
                  <a:t>$400</a:t>
                </a:r>
                <a:endParaRPr lang="en-US" sz="1000" b="1" dirty="0">
                  <a:solidFill>
                    <a:schemeClr val="bg1"/>
                  </a:solidFill>
                  <a:latin typeface="Arial"/>
                </a:endParaRPr>
              </a:p>
            </p:txBody>
          </p:sp>
        </p:grpSp>
      </p:grpSp>
      <p:grpSp>
        <p:nvGrpSpPr>
          <p:cNvPr id="51" name="Group 50"/>
          <p:cNvGrpSpPr/>
          <p:nvPr/>
        </p:nvGrpSpPr>
        <p:grpSpPr>
          <a:xfrm>
            <a:off x="2673443" y="1709559"/>
            <a:ext cx="1360498" cy="1317354"/>
            <a:chOff x="4403372" y="2367604"/>
            <a:chExt cx="1813997" cy="1756474"/>
          </a:xfrm>
        </p:grpSpPr>
        <p:sp>
          <p:nvSpPr>
            <p:cNvPr id="60" name="Oval 59"/>
            <p:cNvSpPr/>
            <p:nvPr/>
          </p:nvSpPr>
          <p:spPr>
            <a:xfrm>
              <a:off x="4420796" y="2367604"/>
              <a:ext cx="1756472" cy="1756474"/>
            </a:xfrm>
            <a:prstGeom prst="ellipse">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1" name="Rectangle 60"/>
            <p:cNvSpPr/>
            <p:nvPr/>
          </p:nvSpPr>
          <p:spPr>
            <a:xfrm>
              <a:off x="4537123" y="3226579"/>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2" name="Pie 61"/>
            <p:cNvSpPr/>
            <p:nvPr/>
          </p:nvSpPr>
          <p:spPr>
            <a:xfrm>
              <a:off x="4537123" y="2482784"/>
              <a:ext cx="1523818" cy="1497629"/>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63" name="Picture 62">
              <a:extLst>
                <a:ext uri="{FF2B5EF4-FFF2-40B4-BE49-F238E27FC236}">
                  <a16:creationId xmlns:a16="http://schemas.microsoft.com/office/drawing/2014/main" xmlns="" id="{50BB1A3E-6863-FD4C-9D36-8BB05239AF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6340" y="2524823"/>
              <a:ext cx="1445384" cy="710891"/>
            </a:xfrm>
            <a:prstGeom prst="rect">
              <a:avLst/>
            </a:prstGeom>
          </p:spPr>
        </p:pic>
        <p:sp>
          <p:nvSpPr>
            <p:cNvPr id="64" name="TextBox 63">
              <a:extLst>
                <a:ext uri="{FF2B5EF4-FFF2-40B4-BE49-F238E27FC236}">
                  <a16:creationId xmlns:a16="http://schemas.microsoft.com/office/drawing/2014/main" xmlns="" id="{70E85EA7-39C9-7F44-8FAF-253C440FADC2}"/>
                </a:ext>
              </a:extLst>
            </p:cNvPr>
            <p:cNvSpPr txBox="1"/>
            <p:nvPr/>
          </p:nvSpPr>
          <p:spPr>
            <a:xfrm>
              <a:off x="4586020" y="3417074"/>
              <a:ext cx="1426032" cy="677109"/>
            </a:xfrm>
            <a:prstGeom prst="rect">
              <a:avLst/>
            </a:prstGeom>
            <a:noFill/>
          </p:spPr>
          <p:txBody>
            <a:bodyPr wrap="none" rtlCol="0" anchor="t" anchorCtr="1">
              <a:spAutoFit/>
            </a:bodyPr>
            <a:lstStyle/>
            <a:p>
              <a:pPr algn="ctr"/>
              <a:r>
                <a:rPr lang="en-US" sz="900" b="1" dirty="0" smtClean="0">
                  <a:solidFill>
                    <a:schemeClr val="bg1"/>
                  </a:solidFill>
                  <a:latin typeface="Arial"/>
                </a:rPr>
                <a:t>CONTINUATION</a:t>
              </a:r>
              <a:br>
                <a:rPr lang="en-US" sz="900" b="1" dirty="0" smtClean="0">
                  <a:solidFill>
                    <a:schemeClr val="bg1"/>
                  </a:solidFill>
                  <a:latin typeface="Arial"/>
                </a:rPr>
              </a:br>
              <a:r>
                <a:rPr lang="en-US" sz="900" b="1" dirty="0" smtClean="0">
                  <a:solidFill>
                    <a:schemeClr val="bg1"/>
                  </a:solidFill>
                  <a:latin typeface="Arial"/>
                </a:rPr>
                <a:t>GUARANTEE</a:t>
              </a:r>
            </a:p>
            <a:p>
              <a:pPr algn="ctr"/>
              <a:r>
                <a:rPr lang="en-US" sz="800" dirty="0" smtClean="0">
                  <a:solidFill>
                    <a:schemeClr val="bg1"/>
                  </a:solidFill>
                  <a:latin typeface="Arial"/>
                </a:rPr>
                <a:t>Age</a:t>
              </a:r>
              <a:endParaRPr lang="en-US" sz="800" dirty="0">
                <a:solidFill>
                  <a:schemeClr val="bg1"/>
                </a:solidFill>
                <a:latin typeface="Arial"/>
              </a:endParaRPr>
            </a:p>
          </p:txBody>
        </p:sp>
        <p:grpSp>
          <p:nvGrpSpPr>
            <p:cNvPr id="65" name="Group 64"/>
            <p:cNvGrpSpPr/>
            <p:nvPr/>
          </p:nvGrpSpPr>
          <p:grpSpPr>
            <a:xfrm>
              <a:off x="4403372" y="3222474"/>
              <a:ext cx="1813997" cy="328295"/>
              <a:chOff x="2498735" y="3692506"/>
              <a:chExt cx="1813997" cy="328295"/>
            </a:xfrm>
          </p:grpSpPr>
          <p:sp>
            <p:nvSpPr>
              <p:cNvPr id="66" name="TextBox 65">
                <a:extLst>
                  <a:ext uri="{FF2B5EF4-FFF2-40B4-BE49-F238E27FC236}">
                    <a16:creationId xmlns:a16="http://schemas.microsoft.com/office/drawing/2014/main" xmlns="" id="{E2EF971E-7E0C-A242-B675-65A59345D08C}"/>
                  </a:ext>
                </a:extLst>
              </p:cNvPr>
              <p:cNvSpPr txBox="1"/>
              <p:nvPr/>
            </p:nvSpPr>
            <p:spPr>
              <a:xfrm>
                <a:off x="2498735" y="3692506"/>
                <a:ext cx="434308" cy="328295"/>
              </a:xfrm>
              <a:prstGeom prst="rect">
                <a:avLst/>
              </a:prstGeom>
              <a:noFill/>
            </p:spPr>
            <p:txBody>
              <a:bodyPr wrap="none" rtlCol="0">
                <a:spAutoFit/>
              </a:bodyPr>
              <a:lstStyle/>
              <a:p>
                <a:pPr algn="ctr"/>
                <a:r>
                  <a:rPr lang="en-US" sz="1000" b="1" dirty="0" smtClean="0">
                    <a:solidFill>
                      <a:schemeClr val="bg1"/>
                    </a:solidFill>
                    <a:latin typeface="Arial"/>
                  </a:rPr>
                  <a:t>50</a:t>
                </a:r>
                <a:endParaRPr lang="en-US" sz="1000" b="1" dirty="0">
                  <a:solidFill>
                    <a:schemeClr val="bg1"/>
                  </a:solidFill>
                  <a:latin typeface="Arial"/>
                </a:endParaRPr>
              </a:p>
            </p:txBody>
          </p:sp>
          <p:sp>
            <p:nvSpPr>
              <p:cNvPr id="67" name="TextBox 66">
                <a:extLst>
                  <a:ext uri="{FF2B5EF4-FFF2-40B4-BE49-F238E27FC236}">
                    <a16:creationId xmlns:a16="http://schemas.microsoft.com/office/drawing/2014/main" xmlns="" id="{9ECCDCB6-D92A-5041-9DB6-1028375D0306}"/>
                  </a:ext>
                </a:extLst>
              </p:cNvPr>
              <p:cNvSpPr txBox="1"/>
              <p:nvPr/>
            </p:nvSpPr>
            <p:spPr>
              <a:xfrm>
                <a:off x="3784381" y="3692506"/>
                <a:ext cx="528351" cy="328295"/>
              </a:xfrm>
              <a:prstGeom prst="rect">
                <a:avLst/>
              </a:prstGeom>
              <a:noFill/>
            </p:spPr>
            <p:txBody>
              <a:bodyPr wrap="none" rtlCol="0">
                <a:spAutoFit/>
              </a:bodyPr>
              <a:lstStyle/>
              <a:p>
                <a:pPr algn="ctr"/>
                <a:r>
                  <a:rPr lang="en-US" sz="1000" b="1" dirty="0" smtClean="0">
                    <a:solidFill>
                      <a:schemeClr val="bg1"/>
                    </a:solidFill>
                    <a:latin typeface="Arial"/>
                  </a:rPr>
                  <a:t>100</a:t>
                </a:r>
                <a:endParaRPr lang="en-US" sz="1000" b="1" dirty="0">
                  <a:solidFill>
                    <a:schemeClr val="bg1"/>
                  </a:solidFill>
                  <a:latin typeface="Arial"/>
                </a:endParaRPr>
              </a:p>
            </p:txBody>
          </p:sp>
        </p:grpSp>
      </p:grpSp>
      <p:grpSp>
        <p:nvGrpSpPr>
          <p:cNvPr id="185" name="Group 184"/>
          <p:cNvGrpSpPr/>
          <p:nvPr/>
        </p:nvGrpSpPr>
        <p:grpSpPr>
          <a:xfrm rot="480000">
            <a:off x="3266875" y="2298926"/>
            <a:ext cx="606869" cy="163528"/>
            <a:chOff x="3266875" y="2266466"/>
            <a:chExt cx="606869" cy="163528"/>
          </a:xfrm>
        </p:grpSpPr>
        <p:grpSp>
          <p:nvGrpSpPr>
            <p:cNvPr id="186" name="Group 185"/>
            <p:cNvGrpSpPr/>
            <p:nvPr/>
          </p:nvGrpSpPr>
          <p:grpSpPr>
            <a:xfrm>
              <a:off x="3266875" y="2266466"/>
              <a:ext cx="606869" cy="163361"/>
              <a:chOff x="5194615" y="3110139"/>
              <a:chExt cx="809159" cy="217815"/>
            </a:xfrm>
          </p:grpSpPr>
          <p:sp>
            <p:nvSpPr>
              <p:cNvPr id="190" name="Oval 189"/>
              <p:cNvSpPr/>
              <p:nvPr/>
            </p:nvSpPr>
            <p:spPr>
              <a:xfrm>
                <a:off x="5227927" y="3166554"/>
                <a:ext cx="123723" cy="123723"/>
              </a:xfrm>
              <a:prstGeom prst="ellipse">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1" name="Donut 190">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sp>
            <p:nvSpPr>
              <p:cNvPr id="192"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chemeClr val="tx2">
                  <a:lumMod val="75000"/>
                </a:schemeClr>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nvGrpSpPr>
            <p:cNvPr id="187" name="Group 186"/>
            <p:cNvGrpSpPr/>
            <p:nvPr/>
          </p:nvGrpSpPr>
          <p:grpSpPr>
            <a:xfrm rot="11280000">
              <a:off x="3267526" y="2285084"/>
              <a:ext cx="144908" cy="144910"/>
              <a:chOff x="5194615" y="3134741"/>
              <a:chExt cx="193211" cy="193213"/>
            </a:xfrm>
          </p:grpSpPr>
          <p:sp>
            <p:nvSpPr>
              <p:cNvPr id="188" name="Oval 187"/>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9" name="Donut 188">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grpSp>
        <p:nvGrpSpPr>
          <p:cNvPr id="193" name="Group 192"/>
          <p:cNvGrpSpPr/>
          <p:nvPr/>
        </p:nvGrpSpPr>
        <p:grpSpPr>
          <a:xfrm rot="360000">
            <a:off x="4364062" y="2228497"/>
            <a:ext cx="606869" cy="176982"/>
            <a:chOff x="4361357" y="2252842"/>
            <a:chExt cx="606869" cy="176982"/>
          </a:xfrm>
        </p:grpSpPr>
        <p:grpSp>
          <p:nvGrpSpPr>
            <p:cNvPr id="194" name="Group 193"/>
            <p:cNvGrpSpPr/>
            <p:nvPr/>
          </p:nvGrpSpPr>
          <p:grpSpPr>
            <a:xfrm>
              <a:off x="4821695" y="2284914"/>
              <a:ext cx="144908" cy="144910"/>
              <a:chOff x="5194615" y="3134741"/>
              <a:chExt cx="193211" cy="193213"/>
            </a:xfrm>
          </p:grpSpPr>
          <p:sp>
            <p:nvSpPr>
              <p:cNvPr id="199" name="Oval 198"/>
              <p:cNvSpPr/>
              <p:nvPr/>
            </p:nvSpPr>
            <p:spPr>
              <a:xfrm>
                <a:off x="5227927" y="3166554"/>
                <a:ext cx="123723" cy="123723"/>
              </a:xfrm>
              <a:prstGeom prst="ellipse">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0" name="Donut 199">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nvGrpSpPr>
            <p:cNvPr id="195" name="Group 194"/>
            <p:cNvGrpSpPr/>
            <p:nvPr/>
          </p:nvGrpSpPr>
          <p:grpSpPr>
            <a:xfrm rot="11280000">
              <a:off x="4361357" y="2252842"/>
              <a:ext cx="606869" cy="163361"/>
              <a:chOff x="5194615" y="3110139"/>
              <a:chExt cx="809159" cy="217815"/>
            </a:xfrm>
          </p:grpSpPr>
          <p:sp>
            <p:nvSpPr>
              <p:cNvPr id="196" name="Oval 195"/>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7" name="Donut 196">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sp>
            <p:nvSpPr>
              <p:cNvPr id="198"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chemeClr val="tx2">
                  <a:lumMod val="75000"/>
                </a:schemeClr>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grpSp>
        <p:nvGrpSpPr>
          <p:cNvPr id="236" name="Group 235"/>
          <p:cNvGrpSpPr/>
          <p:nvPr/>
        </p:nvGrpSpPr>
        <p:grpSpPr>
          <a:xfrm rot="-2100000">
            <a:off x="9397394" y="2135879"/>
            <a:ext cx="606869" cy="163528"/>
            <a:chOff x="3266875" y="2266466"/>
            <a:chExt cx="606869" cy="163528"/>
          </a:xfrm>
        </p:grpSpPr>
        <p:grpSp>
          <p:nvGrpSpPr>
            <p:cNvPr id="237" name="Group 236"/>
            <p:cNvGrpSpPr/>
            <p:nvPr/>
          </p:nvGrpSpPr>
          <p:grpSpPr>
            <a:xfrm>
              <a:off x="3266875" y="2266466"/>
              <a:ext cx="606869" cy="163361"/>
              <a:chOff x="5194615" y="3110139"/>
              <a:chExt cx="809159" cy="217815"/>
            </a:xfrm>
          </p:grpSpPr>
          <p:sp>
            <p:nvSpPr>
              <p:cNvPr id="241" name="Oval 240"/>
              <p:cNvSpPr/>
              <p:nvPr/>
            </p:nvSpPr>
            <p:spPr>
              <a:xfrm>
                <a:off x="5227927" y="3166554"/>
                <a:ext cx="123723" cy="123723"/>
              </a:xfrm>
              <a:prstGeom prst="ellipse">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2" name="Donut 241">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sp>
            <p:nvSpPr>
              <p:cNvPr id="243"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chemeClr val="tx2">
                  <a:lumMod val="75000"/>
                </a:schemeClr>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nvGrpSpPr>
            <p:cNvPr id="238" name="Group 237"/>
            <p:cNvGrpSpPr/>
            <p:nvPr/>
          </p:nvGrpSpPr>
          <p:grpSpPr>
            <a:xfrm rot="11280000">
              <a:off x="3267526" y="2285084"/>
              <a:ext cx="144908" cy="144910"/>
              <a:chOff x="5194615" y="3134741"/>
              <a:chExt cx="193211" cy="193213"/>
            </a:xfrm>
          </p:grpSpPr>
          <p:sp>
            <p:nvSpPr>
              <p:cNvPr id="239" name="Oval 238"/>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0" name="Donut 239">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grpSp>
        <p:nvGrpSpPr>
          <p:cNvPr id="252" name="Group 251"/>
          <p:cNvGrpSpPr/>
          <p:nvPr/>
        </p:nvGrpSpPr>
        <p:grpSpPr>
          <a:xfrm rot="-300000">
            <a:off x="10998499" y="2245766"/>
            <a:ext cx="606869" cy="163528"/>
            <a:chOff x="3266875" y="2266466"/>
            <a:chExt cx="606869" cy="163528"/>
          </a:xfrm>
        </p:grpSpPr>
        <p:grpSp>
          <p:nvGrpSpPr>
            <p:cNvPr id="253" name="Group 252"/>
            <p:cNvGrpSpPr/>
            <p:nvPr/>
          </p:nvGrpSpPr>
          <p:grpSpPr>
            <a:xfrm>
              <a:off x="3266875" y="2266466"/>
              <a:ext cx="606869" cy="163361"/>
              <a:chOff x="5194615" y="3110139"/>
              <a:chExt cx="809159" cy="217815"/>
            </a:xfrm>
          </p:grpSpPr>
          <p:sp>
            <p:nvSpPr>
              <p:cNvPr id="257" name="Oval 256"/>
              <p:cNvSpPr/>
              <p:nvPr/>
            </p:nvSpPr>
            <p:spPr>
              <a:xfrm>
                <a:off x="5227927" y="3166554"/>
                <a:ext cx="123723" cy="123723"/>
              </a:xfrm>
              <a:prstGeom prst="ellipse">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8" name="Donut 257">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sp>
            <p:nvSpPr>
              <p:cNvPr id="259"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chemeClr val="tx2">
                  <a:lumMod val="75000"/>
                </a:schemeClr>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nvGrpSpPr>
            <p:cNvPr id="254" name="Group 253"/>
            <p:cNvGrpSpPr/>
            <p:nvPr/>
          </p:nvGrpSpPr>
          <p:grpSpPr>
            <a:xfrm rot="11280000">
              <a:off x="3267526" y="2285084"/>
              <a:ext cx="144908" cy="144910"/>
              <a:chOff x="5194615" y="3134741"/>
              <a:chExt cx="193211" cy="193213"/>
            </a:xfrm>
          </p:grpSpPr>
          <p:sp>
            <p:nvSpPr>
              <p:cNvPr id="255" name="Oval 254"/>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6" name="Donut 255">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ndParaRPr>
              </a:p>
            </p:txBody>
          </p:sp>
        </p:grpSp>
      </p:grpSp>
      <p:sp>
        <p:nvSpPr>
          <p:cNvPr id="79" name="TextBox 78"/>
          <p:cNvSpPr txBox="1"/>
          <p:nvPr/>
        </p:nvSpPr>
        <p:spPr>
          <a:xfrm>
            <a:off x="474942" y="3783300"/>
            <a:ext cx="5785544" cy="1154162"/>
          </a:xfrm>
          <a:prstGeom prst="rect">
            <a:avLst/>
          </a:prstGeom>
          <a:noFill/>
        </p:spPr>
        <p:txBody>
          <a:bodyPr wrap="square" rtlCol="0">
            <a:spAutoFit/>
          </a:bodyPr>
          <a:lstStyle/>
          <a:p>
            <a:pPr>
              <a:spcAft>
                <a:spcPts val="900"/>
              </a:spcAft>
            </a:pPr>
            <a:r>
              <a:rPr lang="en-US" kern="1200" dirty="0" smtClean="0">
                <a:solidFill>
                  <a:schemeClr val="bg1"/>
                </a:solidFill>
                <a:latin typeface="Arial"/>
                <a:cs typeface="Arial"/>
              </a:rPr>
              <a:t>With a Guarantee Age of 100 on the GUL:</a:t>
            </a:r>
          </a:p>
          <a:p>
            <a:pPr marL="168275" indent="-168275">
              <a:spcAft>
                <a:spcPts val="900"/>
              </a:spcAft>
              <a:buFont typeface="Arial" panose="020B0604020202020204" pitchFamily="34" charset="0"/>
              <a:buChar char="•"/>
            </a:pPr>
            <a:r>
              <a:rPr lang="en-US" kern="1200" dirty="0">
                <a:solidFill>
                  <a:schemeClr val="bg1"/>
                </a:solidFill>
                <a:latin typeface="Arial"/>
                <a:cs typeface="Arial"/>
              </a:rPr>
              <a:t>In a </a:t>
            </a:r>
            <a:r>
              <a:rPr lang="en-US" b="1" kern="1200" dirty="0">
                <a:solidFill>
                  <a:srgbClr val="BD2A81"/>
                </a:solidFill>
                <a:latin typeface="Arial"/>
                <a:cs typeface="Arial"/>
              </a:rPr>
              <a:t>0% market</a:t>
            </a:r>
            <a:r>
              <a:rPr lang="en-US" kern="1200" dirty="0">
                <a:solidFill>
                  <a:schemeClr val="bg1"/>
                </a:solidFill>
                <a:latin typeface="Arial"/>
                <a:cs typeface="Arial"/>
              </a:rPr>
              <a:t>, the policy </a:t>
            </a:r>
            <a:r>
              <a:rPr lang="en-US" b="1" kern="1200" dirty="0">
                <a:solidFill>
                  <a:schemeClr val="bg1"/>
                </a:solidFill>
                <a:latin typeface="Arial"/>
                <a:cs typeface="Arial"/>
              </a:rPr>
              <a:t>lapses</a:t>
            </a:r>
            <a:r>
              <a:rPr lang="en-US" kern="1200" dirty="0">
                <a:solidFill>
                  <a:schemeClr val="bg1"/>
                </a:solidFill>
                <a:latin typeface="Arial"/>
                <a:cs typeface="Arial"/>
              </a:rPr>
              <a:t> at </a:t>
            </a:r>
            <a:r>
              <a:rPr lang="en-US" kern="1200" dirty="0" smtClean="0">
                <a:solidFill>
                  <a:schemeClr val="bg1"/>
                </a:solidFill>
                <a:latin typeface="Arial"/>
                <a:cs typeface="Arial"/>
              </a:rPr>
              <a:t>101</a:t>
            </a:r>
            <a:endParaRPr lang="en-US" kern="1200" dirty="0">
              <a:solidFill>
                <a:schemeClr val="bg1"/>
              </a:solidFill>
              <a:latin typeface="Arial"/>
              <a:cs typeface="Arial"/>
            </a:endParaRPr>
          </a:p>
          <a:p>
            <a:pPr marL="168275" indent="-168275">
              <a:spcAft>
                <a:spcPts val="1200"/>
              </a:spcAft>
              <a:buFont typeface="Arial" panose="020B0604020202020204" pitchFamily="34" charset="0"/>
              <a:buChar char="•"/>
            </a:pPr>
            <a:r>
              <a:rPr lang="en-US" kern="1200" dirty="0" smtClean="0">
                <a:solidFill>
                  <a:schemeClr val="bg1"/>
                </a:solidFill>
                <a:latin typeface="Arial"/>
                <a:cs typeface="Arial"/>
              </a:rPr>
              <a:t>In a </a:t>
            </a:r>
            <a:r>
              <a:rPr lang="en-US" b="1" kern="1200" dirty="0" smtClean="0">
                <a:solidFill>
                  <a:schemeClr val="accent4">
                    <a:lumMod val="40000"/>
                    <a:lumOff val="60000"/>
                  </a:schemeClr>
                </a:solidFill>
                <a:latin typeface="Arial"/>
                <a:cs typeface="Arial"/>
              </a:rPr>
              <a:t>5.6% market</a:t>
            </a:r>
            <a:r>
              <a:rPr lang="en-US" kern="1200" dirty="0" smtClean="0">
                <a:solidFill>
                  <a:schemeClr val="bg1"/>
                </a:solidFill>
                <a:latin typeface="Arial"/>
                <a:cs typeface="Arial"/>
              </a:rPr>
              <a:t>, the policy </a:t>
            </a:r>
            <a:r>
              <a:rPr lang="en-US" b="1" kern="1200" dirty="0" smtClean="0">
                <a:solidFill>
                  <a:schemeClr val="bg1"/>
                </a:solidFill>
                <a:latin typeface="Arial"/>
                <a:cs typeface="Arial"/>
              </a:rPr>
              <a:t>lapses</a:t>
            </a:r>
            <a:r>
              <a:rPr lang="en-US" kern="1200" dirty="0" smtClean="0">
                <a:solidFill>
                  <a:schemeClr val="bg1"/>
                </a:solidFill>
                <a:latin typeface="Arial"/>
                <a:cs typeface="Arial"/>
              </a:rPr>
              <a:t> at 101</a:t>
            </a:r>
          </a:p>
        </p:txBody>
      </p:sp>
      <p:sp>
        <p:nvSpPr>
          <p:cNvPr id="15" name="TextBox 14"/>
          <p:cNvSpPr txBox="1"/>
          <p:nvPr/>
        </p:nvSpPr>
        <p:spPr>
          <a:xfrm>
            <a:off x="474942" y="5440707"/>
            <a:ext cx="5153698" cy="923330"/>
          </a:xfrm>
          <a:prstGeom prst="rect">
            <a:avLst/>
          </a:prstGeom>
          <a:noFill/>
        </p:spPr>
        <p:txBody>
          <a:bodyPr wrap="square" rtlCol="0">
            <a:spAutoFit/>
          </a:bodyPr>
          <a:lstStyle/>
          <a:p>
            <a:r>
              <a:rPr lang="en-US" dirty="0" smtClean="0">
                <a:solidFill>
                  <a:schemeClr val="bg1"/>
                </a:solidFill>
                <a:latin typeface="Arial"/>
                <a:cs typeface="Arial"/>
              </a:rPr>
              <a:t>MARKET PERFORMANCE HAS</a:t>
            </a:r>
            <a:br>
              <a:rPr lang="en-US" dirty="0" smtClean="0">
                <a:solidFill>
                  <a:schemeClr val="bg1"/>
                </a:solidFill>
                <a:latin typeface="Arial"/>
                <a:cs typeface="Arial"/>
              </a:rPr>
            </a:br>
            <a:r>
              <a:rPr lang="en-US" b="1" u="sng" dirty="0" smtClean="0">
                <a:solidFill>
                  <a:schemeClr val="bg1"/>
                </a:solidFill>
                <a:latin typeface="Arial"/>
                <a:cs typeface="Arial"/>
              </a:rPr>
              <a:t>NO IMPACT</a:t>
            </a:r>
            <a:r>
              <a:rPr lang="en-US" b="1" dirty="0" smtClean="0">
                <a:solidFill>
                  <a:schemeClr val="bg1"/>
                </a:solidFill>
                <a:latin typeface="Arial"/>
                <a:cs typeface="Arial"/>
              </a:rPr>
              <a:t> </a:t>
            </a:r>
            <a:r>
              <a:rPr lang="en-US" dirty="0" smtClean="0">
                <a:solidFill>
                  <a:schemeClr val="bg1"/>
                </a:solidFill>
                <a:latin typeface="Arial"/>
                <a:cs typeface="Arial"/>
              </a:rPr>
              <a:t>ON THE POLICY</a:t>
            </a:r>
            <a:endParaRPr lang="en-US" dirty="0">
              <a:solidFill>
                <a:schemeClr val="bg1"/>
              </a:solidFill>
              <a:latin typeface="Arial"/>
              <a:cs typeface="Arial"/>
            </a:endParaRPr>
          </a:p>
          <a:p>
            <a:endParaRPr lang="en-US" dirty="0">
              <a:latin typeface="Arial" panose="020B0604020202020204" pitchFamily="34" charset="0"/>
            </a:endParaRPr>
          </a:p>
        </p:txBody>
      </p:sp>
      <p:sp>
        <p:nvSpPr>
          <p:cNvPr id="80" name="TextBox 79"/>
          <p:cNvSpPr txBox="1"/>
          <p:nvPr/>
        </p:nvSpPr>
        <p:spPr>
          <a:xfrm>
            <a:off x="6455496" y="3783300"/>
            <a:ext cx="5553082" cy="1431161"/>
          </a:xfrm>
          <a:prstGeom prst="rect">
            <a:avLst/>
          </a:prstGeom>
          <a:noFill/>
        </p:spPr>
        <p:txBody>
          <a:bodyPr wrap="square" rtlCol="0">
            <a:spAutoFit/>
          </a:bodyPr>
          <a:lstStyle/>
          <a:p>
            <a:pPr>
              <a:spcAft>
                <a:spcPts val="900"/>
              </a:spcAft>
            </a:pPr>
            <a:r>
              <a:rPr lang="en-US" dirty="0" smtClean="0">
                <a:solidFill>
                  <a:srgbClr val="FFFFFF"/>
                </a:solidFill>
                <a:latin typeface="Arial"/>
                <a:cs typeface="Arial"/>
              </a:rPr>
              <a:t>With the same premium and DB in the IUL</a:t>
            </a:r>
          </a:p>
          <a:p>
            <a:pPr marL="168275" indent="-168275">
              <a:spcAft>
                <a:spcPts val="900"/>
              </a:spcAft>
              <a:buFont typeface="Arial" panose="020B0604020202020204" pitchFamily="34" charset="0"/>
              <a:buChar char="•"/>
            </a:pPr>
            <a:r>
              <a:rPr lang="en-US" dirty="0">
                <a:solidFill>
                  <a:srgbClr val="FFFFFF"/>
                </a:solidFill>
                <a:latin typeface="Arial"/>
                <a:cs typeface="Arial"/>
              </a:rPr>
              <a:t>In a </a:t>
            </a:r>
            <a:r>
              <a:rPr lang="en-US" b="1" dirty="0">
                <a:solidFill>
                  <a:srgbClr val="BD2A81"/>
                </a:solidFill>
                <a:latin typeface="Arial"/>
                <a:cs typeface="Arial"/>
              </a:rPr>
              <a:t>0% market</a:t>
            </a:r>
            <a:r>
              <a:rPr lang="en-US" dirty="0">
                <a:solidFill>
                  <a:srgbClr val="FFFFFF"/>
                </a:solidFill>
                <a:latin typeface="Arial"/>
                <a:cs typeface="Arial"/>
              </a:rPr>
              <a:t>, the policy </a:t>
            </a:r>
            <a:r>
              <a:rPr lang="en-US" b="1" dirty="0">
                <a:solidFill>
                  <a:srgbClr val="FFFFFF"/>
                </a:solidFill>
                <a:latin typeface="Arial"/>
                <a:cs typeface="Arial"/>
              </a:rPr>
              <a:t>lapses</a:t>
            </a:r>
            <a:r>
              <a:rPr lang="en-US" dirty="0">
                <a:solidFill>
                  <a:srgbClr val="FFFFFF"/>
                </a:solidFill>
                <a:latin typeface="Arial"/>
                <a:cs typeface="Arial"/>
              </a:rPr>
              <a:t> at </a:t>
            </a:r>
            <a:r>
              <a:rPr lang="en-US" dirty="0" smtClean="0">
                <a:solidFill>
                  <a:srgbClr val="FFFFFF"/>
                </a:solidFill>
                <a:latin typeface="Arial"/>
                <a:cs typeface="Arial"/>
              </a:rPr>
              <a:t>89</a:t>
            </a:r>
            <a:endParaRPr lang="en-US" dirty="0">
              <a:solidFill>
                <a:srgbClr val="FFFFFF"/>
              </a:solidFill>
              <a:latin typeface="Arial"/>
              <a:cs typeface="Arial"/>
            </a:endParaRPr>
          </a:p>
          <a:p>
            <a:pPr marL="168275" indent="-168275">
              <a:spcAft>
                <a:spcPts val="1200"/>
              </a:spcAft>
              <a:buFont typeface="Arial" panose="020B0604020202020204" pitchFamily="34" charset="0"/>
              <a:buChar char="•"/>
            </a:pPr>
            <a:r>
              <a:rPr lang="en-US" dirty="0" smtClean="0">
                <a:solidFill>
                  <a:srgbClr val="FFFFFF"/>
                </a:solidFill>
                <a:latin typeface="Arial"/>
                <a:cs typeface="Arial"/>
              </a:rPr>
              <a:t>In a </a:t>
            </a:r>
            <a:r>
              <a:rPr lang="en-US" b="1" dirty="0" smtClean="0">
                <a:solidFill>
                  <a:srgbClr val="FFE699"/>
                </a:solidFill>
                <a:latin typeface="Arial"/>
                <a:cs typeface="Arial"/>
              </a:rPr>
              <a:t>5.6% market</a:t>
            </a:r>
            <a:r>
              <a:rPr lang="en-US" dirty="0" smtClean="0">
                <a:solidFill>
                  <a:srgbClr val="FFFFFF"/>
                </a:solidFill>
                <a:latin typeface="Arial"/>
                <a:cs typeface="Arial"/>
              </a:rPr>
              <a:t>, the policy </a:t>
            </a:r>
            <a:r>
              <a:rPr lang="en-US" b="1" dirty="0" smtClean="0">
                <a:solidFill>
                  <a:srgbClr val="FFFFFF"/>
                </a:solidFill>
                <a:latin typeface="Arial"/>
                <a:cs typeface="Arial"/>
              </a:rPr>
              <a:t>matures</a:t>
            </a:r>
            <a:br>
              <a:rPr lang="en-US" b="1" dirty="0" smtClean="0">
                <a:solidFill>
                  <a:srgbClr val="FFFFFF"/>
                </a:solidFill>
                <a:latin typeface="Arial"/>
                <a:cs typeface="Arial"/>
              </a:rPr>
            </a:br>
            <a:r>
              <a:rPr lang="en-US" dirty="0" smtClean="0">
                <a:solidFill>
                  <a:srgbClr val="FFFFFF"/>
                </a:solidFill>
                <a:latin typeface="Arial"/>
                <a:cs typeface="Arial"/>
              </a:rPr>
              <a:t>at 121 for $6.3M</a:t>
            </a:r>
            <a:r>
              <a:rPr lang="en-US" sz="1400" baseline="60000" dirty="0" smtClean="0">
                <a:solidFill>
                  <a:srgbClr val="FFFFFF"/>
                </a:solidFill>
                <a:latin typeface="Arial"/>
                <a:cs typeface="Arial"/>
              </a:rPr>
              <a:t>1</a:t>
            </a:r>
            <a:endParaRPr lang="en-US" baseline="60000" dirty="0" smtClean="0">
              <a:solidFill>
                <a:srgbClr val="FFFFFF"/>
              </a:solidFill>
              <a:latin typeface="Arial"/>
              <a:cs typeface="Arial"/>
            </a:endParaRPr>
          </a:p>
        </p:txBody>
      </p:sp>
      <p:sp>
        <p:nvSpPr>
          <p:cNvPr id="17" name="TextBox 16"/>
          <p:cNvSpPr txBox="1"/>
          <p:nvPr/>
        </p:nvSpPr>
        <p:spPr>
          <a:xfrm>
            <a:off x="6557097" y="5430547"/>
            <a:ext cx="5380903" cy="923330"/>
          </a:xfrm>
          <a:prstGeom prst="rect">
            <a:avLst/>
          </a:prstGeom>
          <a:noFill/>
        </p:spPr>
        <p:txBody>
          <a:bodyPr wrap="square" rtlCol="0">
            <a:spAutoFit/>
          </a:bodyPr>
          <a:lstStyle/>
          <a:p>
            <a:r>
              <a:rPr lang="en-US" dirty="0" smtClean="0">
                <a:solidFill>
                  <a:srgbClr val="FFFFFF"/>
                </a:solidFill>
                <a:latin typeface="Arial"/>
                <a:cs typeface="Arial"/>
              </a:rPr>
              <a:t>MARKET PERFORMANCE CAN HAVE A </a:t>
            </a:r>
            <a:r>
              <a:rPr lang="en-US" b="1" u="sng" dirty="0" smtClean="0">
                <a:solidFill>
                  <a:srgbClr val="FFFFFF"/>
                </a:solidFill>
                <a:latin typeface="Arial"/>
                <a:cs typeface="Arial"/>
              </a:rPr>
              <a:t>STRONG IMPACT</a:t>
            </a:r>
            <a:r>
              <a:rPr lang="en-US" b="1" dirty="0" smtClean="0">
                <a:solidFill>
                  <a:srgbClr val="FFFFFF"/>
                </a:solidFill>
                <a:latin typeface="Arial"/>
                <a:cs typeface="Arial"/>
              </a:rPr>
              <a:t> </a:t>
            </a:r>
            <a:r>
              <a:rPr lang="en-US" dirty="0" smtClean="0">
                <a:solidFill>
                  <a:srgbClr val="FFFFFF"/>
                </a:solidFill>
                <a:latin typeface="Arial"/>
                <a:cs typeface="Arial"/>
              </a:rPr>
              <a:t>ON THE POLICY</a:t>
            </a:r>
            <a:r>
              <a:rPr lang="en-US" sz="1200" baseline="60000" dirty="0" smtClean="0">
                <a:solidFill>
                  <a:srgbClr val="FFFFFF"/>
                </a:solidFill>
                <a:latin typeface="Arial"/>
                <a:cs typeface="Arial"/>
              </a:rPr>
              <a:t>2</a:t>
            </a:r>
            <a:endParaRPr lang="en-US" baseline="60000" dirty="0">
              <a:solidFill>
                <a:srgbClr val="FFFFFF"/>
              </a:solidFill>
              <a:latin typeface="Arial"/>
              <a:cs typeface="Arial"/>
            </a:endParaRPr>
          </a:p>
          <a:p>
            <a:endParaRPr lang="en-US" dirty="0">
              <a:solidFill>
                <a:srgbClr val="FFFFFF"/>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14</a:t>
            </a:fld>
            <a:endParaRPr lang="en-US" dirty="0"/>
          </a:p>
        </p:txBody>
      </p:sp>
    </p:spTree>
    <p:extLst>
      <p:ext uri="{BB962C8B-B14F-4D97-AF65-F5344CB8AC3E}">
        <p14:creationId xmlns:p14="http://schemas.microsoft.com/office/powerpoint/2010/main" val="163373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childTnLst>
                          </p:cTn>
                        </p:par>
                        <p:par>
                          <p:cTn id="17" fill="hold">
                            <p:stCondLst>
                              <p:cond delay="500"/>
                            </p:stCondLst>
                            <p:childTnLst>
                              <p:par>
                                <p:cTn id="18" presetID="22" presetClass="entr" presetSubtype="8" fill="hold" nodeType="afterEffect">
                                  <p:stCondLst>
                                    <p:cond delay="250"/>
                                  </p:stCondLst>
                                  <p:childTnLst>
                                    <p:set>
                                      <p:cBhvr>
                                        <p:cTn id="19" dur="1" fill="hold">
                                          <p:stCondLst>
                                            <p:cond delay="0"/>
                                          </p:stCondLst>
                                        </p:cTn>
                                        <p:tgtEl>
                                          <p:spTgt spid="185"/>
                                        </p:tgtEl>
                                        <p:attrNameLst>
                                          <p:attrName>style.visibility</p:attrName>
                                        </p:attrNameLst>
                                      </p:cBhvr>
                                      <p:to>
                                        <p:strVal val="visible"/>
                                      </p:to>
                                    </p:set>
                                    <p:animEffect transition="in" filter="wipe(left)">
                                      <p:cBhvr>
                                        <p:cTn id="20" dur="500"/>
                                        <p:tgtEl>
                                          <p:spTgt spid="185"/>
                                        </p:tgtEl>
                                      </p:cBhvr>
                                    </p:animEffect>
                                  </p:childTnLst>
                                </p:cTn>
                              </p:par>
                            </p:childTnLst>
                          </p:cTn>
                        </p:par>
                        <p:par>
                          <p:cTn id="21" fill="hold">
                            <p:stCondLst>
                              <p:cond delay="1250"/>
                            </p:stCondLst>
                            <p:childTnLst>
                              <p:par>
                                <p:cTn id="22" presetID="22" presetClass="entr" presetSubtype="2" fill="hold" nodeType="afterEffect">
                                  <p:stCondLst>
                                    <p:cond delay="250"/>
                                  </p:stCondLst>
                                  <p:childTnLst>
                                    <p:set>
                                      <p:cBhvr>
                                        <p:cTn id="23" dur="1" fill="hold">
                                          <p:stCondLst>
                                            <p:cond delay="0"/>
                                          </p:stCondLst>
                                        </p:cTn>
                                        <p:tgtEl>
                                          <p:spTgt spid="193"/>
                                        </p:tgtEl>
                                        <p:attrNameLst>
                                          <p:attrName>style.visibility</p:attrName>
                                        </p:attrNameLst>
                                      </p:cBhvr>
                                      <p:to>
                                        <p:strVal val="visible"/>
                                      </p:to>
                                    </p:set>
                                    <p:animEffect transition="in" filter="wipe(right)">
                                      <p:cBhvr>
                                        <p:cTn id="24" dur="500"/>
                                        <p:tgtEl>
                                          <p:spTgt spid="1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500"/>
                                        <p:tgtEl>
                                          <p:spTgt spid="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203"/>
                                        </p:tgtEl>
                                        <p:attrNameLst>
                                          <p:attrName>style.visibility</p:attrName>
                                        </p:attrNameLst>
                                      </p:cBhvr>
                                      <p:to>
                                        <p:strVal val="visible"/>
                                      </p:to>
                                    </p:set>
                                    <p:animEffect transition="in" filter="fade">
                                      <p:cBhvr>
                                        <p:cTn id="35" dur="500"/>
                                        <p:tgtEl>
                                          <p:spTgt spid="203"/>
                                        </p:tgtEl>
                                      </p:cBhvr>
                                    </p:animEffect>
                                  </p:childTnLst>
                                </p:cTn>
                              </p:par>
                              <p:par>
                                <p:cTn id="36" presetID="10" presetClass="entr" presetSubtype="0" fill="hold" nodeType="withEffect">
                                  <p:stCondLst>
                                    <p:cond delay="0"/>
                                  </p:stCondLst>
                                  <p:childTnLst>
                                    <p:set>
                                      <p:cBhvr>
                                        <p:cTn id="37" dur="1" fill="hold">
                                          <p:stCondLst>
                                            <p:cond delay="0"/>
                                          </p:stCondLst>
                                        </p:cTn>
                                        <p:tgtEl>
                                          <p:spTgt spid="202"/>
                                        </p:tgtEl>
                                        <p:attrNameLst>
                                          <p:attrName>style.visibility</p:attrName>
                                        </p:attrNameLst>
                                      </p:cBhvr>
                                      <p:to>
                                        <p:strVal val="visible"/>
                                      </p:to>
                                    </p:set>
                                    <p:animEffect transition="in" filter="fade">
                                      <p:cBhvr>
                                        <p:cTn id="38" dur="500"/>
                                        <p:tgtEl>
                                          <p:spTgt spid="202"/>
                                        </p:tgtEl>
                                      </p:cBhvr>
                                    </p:animEffect>
                                  </p:childTnLst>
                                </p:cTn>
                              </p:par>
                            </p:childTnLst>
                          </p:cTn>
                        </p:par>
                        <p:par>
                          <p:cTn id="39" fill="hold">
                            <p:stCondLst>
                              <p:cond delay="500"/>
                            </p:stCondLst>
                            <p:childTnLst>
                              <p:par>
                                <p:cTn id="40" presetID="22" presetClass="entr" presetSubtype="8" fill="hold" nodeType="afterEffect">
                                  <p:stCondLst>
                                    <p:cond delay="250"/>
                                  </p:stCondLst>
                                  <p:childTnLst>
                                    <p:set>
                                      <p:cBhvr>
                                        <p:cTn id="41" dur="1" fill="hold">
                                          <p:stCondLst>
                                            <p:cond delay="0"/>
                                          </p:stCondLst>
                                        </p:cTn>
                                        <p:tgtEl>
                                          <p:spTgt spid="236"/>
                                        </p:tgtEl>
                                        <p:attrNameLst>
                                          <p:attrName>style.visibility</p:attrName>
                                        </p:attrNameLst>
                                      </p:cBhvr>
                                      <p:to>
                                        <p:strVal val="visible"/>
                                      </p:to>
                                    </p:set>
                                    <p:animEffect transition="in" filter="wipe(left)">
                                      <p:cBhvr>
                                        <p:cTn id="42" dur="500"/>
                                        <p:tgtEl>
                                          <p:spTgt spid="236"/>
                                        </p:tgtEl>
                                      </p:cBhvr>
                                    </p:animEffect>
                                  </p:childTnLst>
                                </p:cTn>
                              </p:par>
                            </p:childTnLst>
                          </p:cTn>
                        </p:par>
                        <p:par>
                          <p:cTn id="43" fill="hold">
                            <p:stCondLst>
                              <p:cond delay="1250"/>
                            </p:stCondLst>
                            <p:childTnLst>
                              <p:par>
                                <p:cTn id="44" presetID="22" presetClass="entr" presetSubtype="8" fill="hold" nodeType="afterEffect">
                                  <p:stCondLst>
                                    <p:cond delay="250"/>
                                  </p:stCondLst>
                                  <p:childTnLst>
                                    <p:set>
                                      <p:cBhvr>
                                        <p:cTn id="45" dur="1" fill="hold">
                                          <p:stCondLst>
                                            <p:cond delay="0"/>
                                          </p:stCondLst>
                                        </p:cTn>
                                        <p:tgtEl>
                                          <p:spTgt spid="252"/>
                                        </p:tgtEl>
                                        <p:attrNameLst>
                                          <p:attrName>style.visibility</p:attrName>
                                        </p:attrNameLst>
                                      </p:cBhvr>
                                      <p:to>
                                        <p:strVal val="visible"/>
                                      </p:to>
                                    </p:set>
                                    <p:animEffect transition="in" filter="wipe(left)">
                                      <p:cBhvr>
                                        <p:cTn id="46" dur="500"/>
                                        <p:tgtEl>
                                          <p:spTgt spid="2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
                            </p:stCondLst>
                            <p:childTnLst>
                              <p:par>
                                <p:cTn id="53" presetID="22" presetClass="entr" presetSubtype="8" fill="hold" grpId="0" nodeType="afterEffect">
                                  <p:stCondLst>
                                    <p:cond delay="50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wipe(left)">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1" grpId="0"/>
      <p:bldP spid="72" grpId="0"/>
      <p:bldP spid="19" grpId="0"/>
      <p:bldP spid="23" grpId="0"/>
      <p:bldP spid="79" grpId="0"/>
      <p:bldP spid="15" grpId="0"/>
      <p:bldP spid="8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6C18DABF-09C9-714E-BC87-D6FD8AF73364}"/>
              </a:ext>
            </a:extLst>
          </p:cNvPr>
          <p:cNvSpPr/>
          <p:nvPr/>
        </p:nvSpPr>
        <p:spPr>
          <a:xfrm>
            <a:off x="0" y="-13087"/>
            <a:ext cx="12189130" cy="3901257"/>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67" name="Rectangle 11">
            <a:extLst>
              <a:ext uri="{FF2B5EF4-FFF2-40B4-BE49-F238E27FC236}">
                <a16:creationId xmlns:a16="http://schemas.microsoft.com/office/drawing/2014/main" xmlns="" id="{2BCF5D08-1884-4C4E-969A-D5E011AD77E4}"/>
              </a:ext>
            </a:extLst>
          </p:cNvPr>
          <p:cNvSpPr/>
          <p:nvPr/>
        </p:nvSpPr>
        <p:spPr>
          <a:xfrm>
            <a:off x="63981" y="0"/>
            <a:ext cx="12151067" cy="3569508"/>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nvGrpSpPr>
          <p:cNvPr id="148" name="Group 147"/>
          <p:cNvGrpSpPr/>
          <p:nvPr/>
        </p:nvGrpSpPr>
        <p:grpSpPr>
          <a:xfrm>
            <a:off x="-2870" y="3530904"/>
            <a:ext cx="12194870" cy="792804"/>
            <a:chOff x="-2870" y="4300279"/>
            <a:chExt cx="12194870" cy="792804"/>
          </a:xfrm>
        </p:grpSpPr>
        <p:sp>
          <p:nvSpPr>
            <p:cNvPr id="149" name="Rectangle 148"/>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Connector 150">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219" name="Isosceles Triangle 218"/>
          <p:cNvSpPr/>
          <p:nvPr/>
        </p:nvSpPr>
        <p:spPr>
          <a:xfrm>
            <a:off x="8471752" y="4521388"/>
            <a:ext cx="636673" cy="350427"/>
          </a:xfrm>
          <a:prstGeom prst="triangle">
            <a:avLst/>
          </a:prstGeom>
          <a:solidFill>
            <a:srgbClr val="FCC144"/>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70" name="Group 269">
            <a:extLst>
              <a:ext uri="{FF2B5EF4-FFF2-40B4-BE49-F238E27FC236}">
                <a16:creationId xmlns:a16="http://schemas.microsoft.com/office/drawing/2014/main" xmlns="" id="{F5424701-4D7D-1A43-BCD0-71F459EE636C}"/>
              </a:ext>
            </a:extLst>
          </p:cNvPr>
          <p:cNvGrpSpPr/>
          <p:nvPr/>
        </p:nvGrpSpPr>
        <p:grpSpPr>
          <a:xfrm>
            <a:off x="8143256" y="2204227"/>
            <a:ext cx="3774950" cy="2357614"/>
            <a:chOff x="8143256" y="2204227"/>
            <a:chExt cx="3774950" cy="2604414"/>
          </a:xfrm>
        </p:grpSpPr>
        <p:sp>
          <p:nvSpPr>
            <p:cNvPr id="8" name="Rectangle 7">
              <a:extLst>
                <a:ext uri="{FF2B5EF4-FFF2-40B4-BE49-F238E27FC236}">
                  <a16:creationId xmlns:a16="http://schemas.microsoft.com/office/drawing/2014/main" xmlns="" id="{252AF337-BDC7-2644-9972-50869B1AD334}"/>
                </a:ext>
              </a:extLst>
            </p:cNvPr>
            <p:cNvSpPr/>
            <p:nvPr/>
          </p:nvSpPr>
          <p:spPr>
            <a:xfrm>
              <a:off x="8143256" y="2204230"/>
              <a:ext cx="3774950" cy="2604411"/>
            </a:xfrm>
            <a:prstGeom prst="rect">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4" name="Rectangle 11">
              <a:extLst>
                <a:ext uri="{FF2B5EF4-FFF2-40B4-BE49-F238E27FC236}">
                  <a16:creationId xmlns:a16="http://schemas.microsoft.com/office/drawing/2014/main" xmlns="" id="{5EC142C3-32C5-AC43-B4B5-5207BB031544}"/>
                </a:ext>
              </a:extLst>
            </p:cNvPr>
            <p:cNvSpPr/>
            <p:nvPr/>
          </p:nvSpPr>
          <p:spPr>
            <a:xfrm>
              <a:off x="8143256" y="2204227"/>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Rectangle 4">
              <a:extLst>
                <a:ext uri="{FF2B5EF4-FFF2-40B4-BE49-F238E27FC236}">
                  <a16:creationId xmlns:a16="http://schemas.microsoft.com/office/drawing/2014/main" xmlns="" id="{C6292BBE-88BA-DA43-969F-AF35AAD74ED2}"/>
                </a:ext>
              </a:extLst>
            </p:cNvPr>
            <p:cNvSpPr/>
            <p:nvPr/>
          </p:nvSpPr>
          <p:spPr>
            <a:xfrm>
              <a:off x="8370013" y="2306103"/>
              <a:ext cx="3413196" cy="1801975"/>
            </a:xfrm>
            <a:prstGeom prst="rect">
              <a:avLst/>
            </a:prstGeom>
          </p:spPr>
          <p:txBody>
            <a:bodyPr wrap="square">
              <a:spAutoFit/>
            </a:bodyPr>
            <a:lstStyle/>
            <a:p>
              <a:pPr>
                <a:spcAft>
                  <a:spcPts val="1200"/>
                </a:spcAft>
              </a:pPr>
              <a:r>
                <a:rPr lang="en-US" dirty="0" smtClean="0">
                  <a:solidFill>
                    <a:schemeClr val="bg1"/>
                  </a:solidFill>
                  <a:latin typeface="Arial"/>
                </a:rPr>
                <a:t>In </a:t>
              </a:r>
              <a:r>
                <a:rPr lang="en-US" dirty="0">
                  <a:solidFill>
                    <a:schemeClr val="bg1"/>
                  </a:solidFill>
                  <a:latin typeface="Arial"/>
                </a:rPr>
                <a:t>our </a:t>
              </a:r>
              <a:r>
                <a:rPr lang="en-US" dirty="0" smtClean="0">
                  <a:solidFill>
                    <a:schemeClr val="bg1"/>
                  </a:solidFill>
                  <a:latin typeface="Arial"/>
                </a:rPr>
                <a:t>example, </a:t>
              </a:r>
              <a:r>
                <a:rPr lang="en-US" dirty="0">
                  <a:solidFill>
                    <a:schemeClr val="bg1"/>
                  </a:solidFill>
                  <a:latin typeface="Arial"/>
                </a:rPr>
                <a:t>there </a:t>
              </a:r>
              <a:r>
                <a:rPr lang="en-US" dirty="0" smtClean="0">
                  <a:solidFill>
                    <a:schemeClr val="bg1"/>
                  </a:solidFill>
                  <a:latin typeface="Arial"/>
                </a:rPr>
                <a:t>are</a:t>
              </a:r>
              <a:br>
                <a:rPr lang="en-US" dirty="0" smtClean="0">
                  <a:solidFill>
                    <a:schemeClr val="bg1"/>
                  </a:solidFill>
                  <a:latin typeface="Arial"/>
                </a:rPr>
              </a:br>
              <a:r>
                <a:rPr lang="en-US" b="1" dirty="0" smtClean="0">
                  <a:solidFill>
                    <a:schemeClr val="bg1"/>
                  </a:solidFill>
                  <a:latin typeface="Arial"/>
                </a:rPr>
                <a:t>38 </a:t>
              </a:r>
              <a:r>
                <a:rPr lang="en-US" b="1" dirty="0">
                  <a:solidFill>
                    <a:schemeClr val="bg1"/>
                  </a:solidFill>
                  <a:latin typeface="Arial"/>
                </a:rPr>
                <a:t>years </a:t>
              </a:r>
              <a:r>
                <a:rPr lang="en-US" dirty="0">
                  <a:solidFill>
                    <a:schemeClr val="bg1"/>
                  </a:solidFill>
                  <a:latin typeface="Arial"/>
                </a:rPr>
                <a:t>from policy issue for our 50-year-old until the VPP’s </a:t>
              </a:r>
              <a:r>
                <a:rPr lang="en-US" dirty="0" smtClean="0">
                  <a:solidFill>
                    <a:schemeClr val="bg1"/>
                  </a:solidFill>
                  <a:latin typeface="Arial"/>
                </a:rPr>
                <a:t>‘Guarantee to Age’ </a:t>
              </a:r>
              <a:r>
                <a:rPr lang="en-US" dirty="0">
                  <a:solidFill>
                    <a:schemeClr val="bg1"/>
                  </a:solidFill>
                  <a:latin typeface="Arial"/>
                </a:rPr>
                <a:t>of 88</a:t>
              </a:r>
              <a:r>
                <a:rPr lang="en-US" dirty="0" smtClean="0">
                  <a:solidFill>
                    <a:schemeClr val="bg1"/>
                  </a:solidFill>
                  <a:latin typeface="Arial"/>
                </a:rPr>
                <a:t>.</a:t>
              </a:r>
            </a:p>
            <a:p>
              <a:r>
                <a:rPr lang="en-US" dirty="0" smtClean="0">
                  <a:solidFill>
                    <a:schemeClr val="bg1"/>
                  </a:solidFill>
                  <a:latin typeface="Arial"/>
                </a:rPr>
                <a:t>Therefore</a:t>
              </a:r>
              <a:r>
                <a:rPr lang="is-IS" dirty="0" smtClean="0">
                  <a:solidFill>
                    <a:schemeClr val="bg1"/>
                  </a:solidFill>
                  <a:latin typeface="Arial"/>
                </a:rPr>
                <a:t>…</a:t>
              </a:r>
              <a:r>
                <a:rPr lang="en-US" dirty="0" smtClean="0">
                  <a:solidFill>
                    <a:schemeClr val="bg1"/>
                  </a:solidFill>
                  <a:latin typeface="Arial"/>
                </a:rPr>
                <a:t>  </a:t>
              </a:r>
              <a:endParaRPr lang="en-US" dirty="0">
                <a:solidFill>
                  <a:schemeClr val="bg1"/>
                </a:solidFill>
                <a:latin typeface="Arial"/>
              </a:endParaRPr>
            </a:p>
          </p:txBody>
        </p:sp>
      </p:grpSp>
      <p:grpSp>
        <p:nvGrpSpPr>
          <p:cNvPr id="269" name="Group 268">
            <a:extLst>
              <a:ext uri="{FF2B5EF4-FFF2-40B4-BE49-F238E27FC236}">
                <a16:creationId xmlns:a16="http://schemas.microsoft.com/office/drawing/2014/main" xmlns="" id="{059E44B0-E2F9-0648-A9DE-1987700623A0}"/>
              </a:ext>
            </a:extLst>
          </p:cNvPr>
          <p:cNvGrpSpPr/>
          <p:nvPr/>
        </p:nvGrpSpPr>
        <p:grpSpPr>
          <a:xfrm>
            <a:off x="4208525" y="2204229"/>
            <a:ext cx="3774950" cy="2357612"/>
            <a:chOff x="4208525" y="2204228"/>
            <a:chExt cx="3774950" cy="2604413"/>
          </a:xfrm>
        </p:grpSpPr>
        <p:sp>
          <p:nvSpPr>
            <p:cNvPr id="9" name="Rectangle 8">
              <a:extLst>
                <a:ext uri="{FF2B5EF4-FFF2-40B4-BE49-F238E27FC236}">
                  <a16:creationId xmlns:a16="http://schemas.microsoft.com/office/drawing/2014/main" xmlns="" id="{BCEDD2B3-C3A6-F242-957A-24884DB9C822}"/>
                </a:ext>
              </a:extLst>
            </p:cNvPr>
            <p:cNvSpPr/>
            <p:nvPr/>
          </p:nvSpPr>
          <p:spPr>
            <a:xfrm>
              <a:off x="4208525" y="2204230"/>
              <a:ext cx="3774950" cy="2604411"/>
            </a:xfrm>
            <a:prstGeom prst="rect">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3" name="Rectangle 11">
              <a:extLst>
                <a:ext uri="{FF2B5EF4-FFF2-40B4-BE49-F238E27FC236}">
                  <a16:creationId xmlns:a16="http://schemas.microsoft.com/office/drawing/2014/main" xmlns="" id="{392E7D6B-B7EC-0447-8559-4E39CDC3F87B}"/>
                </a:ext>
              </a:extLst>
            </p:cNvPr>
            <p:cNvSpPr/>
            <p:nvPr/>
          </p:nvSpPr>
          <p:spPr>
            <a:xfrm>
              <a:off x="4208525" y="2204228"/>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 name="Rectangle 3">
              <a:extLst>
                <a:ext uri="{FF2B5EF4-FFF2-40B4-BE49-F238E27FC236}">
                  <a16:creationId xmlns:a16="http://schemas.microsoft.com/office/drawing/2014/main" xmlns="" id="{CAE5530A-4DBA-F74E-AA09-AA13A2A24784}"/>
                </a:ext>
              </a:extLst>
            </p:cNvPr>
            <p:cNvSpPr/>
            <p:nvPr/>
          </p:nvSpPr>
          <p:spPr>
            <a:xfrm>
              <a:off x="4422877" y="2331597"/>
              <a:ext cx="3261364" cy="1427981"/>
            </a:xfrm>
            <a:prstGeom prst="rect">
              <a:avLst/>
            </a:prstGeom>
          </p:spPr>
          <p:txBody>
            <a:bodyPr wrap="square">
              <a:spAutoFit/>
            </a:bodyPr>
            <a:lstStyle/>
            <a:p>
              <a:pPr lvl="0"/>
              <a:endParaRPr lang="en-US" sz="600" dirty="0">
                <a:solidFill>
                  <a:schemeClr val="bg1"/>
                </a:solidFill>
                <a:latin typeface="Arial"/>
              </a:endParaRPr>
            </a:p>
            <a:p>
              <a:pPr lvl="0"/>
              <a:r>
                <a:rPr lang="en-US" dirty="0" smtClean="0">
                  <a:solidFill>
                    <a:schemeClr val="bg1"/>
                  </a:solidFill>
                  <a:latin typeface="Arial"/>
                </a:rPr>
                <a:t>That means, if the index returns -10% for the year, </a:t>
              </a:r>
              <a:br>
                <a:rPr lang="en-US" dirty="0" smtClean="0">
                  <a:solidFill>
                    <a:schemeClr val="bg1"/>
                  </a:solidFill>
                  <a:latin typeface="Arial"/>
                </a:rPr>
              </a:br>
              <a:r>
                <a:rPr lang="en-US" b="1" dirty="0" smtClean="0">
                  <a:solidFill>
                    <a:schemeClr val="bg1"/>
                  </a:solidFill>
                  <a:latin typeface="Arial"/>
                </a:rPr>
                <a:t>0% is credited </a:t>
              </a:r>
              <a:r>
                <a:rPr lang="en-US" dirty="0" smtClean="0">
                  <a:solidFill>
                    <a:schemeClr val="bg1"/>
                  </a:solidFill>
                  <a:latin typeface="Arial"/>
                </a:rPr>
                <a:t>to the account for that year.</a:t>
              </a:r>
              <a:r>
                <a:rPr lang="en-US" sz="1200" baseline="60000" dirty="0" smtClean="0">
                  <a:solidFill>
                    <a:schemeClr val="bg1"/>
                  </a:solidFill>
                  <a:latin typeface="Arial"/>
                </a:rPr>
                <a:t>1</a:t>
              </a:r>
              <a:endParaRPr lang="en-US" baseline="60000" dirty="0">
                <a:solidFill>
                  <a:schemeClr val="bg1"/>
                </a:solidFill>
                <a:latin typeface="Arial"/>
              </a:endParaRPr>
            </a:p>
          </p:txBody>
        </p:sp>
      </p:grpSp>
      <p:sp>
        <p:nvSpPr>
          <p:cNvPr id="218" name="Isosceles Triangle 217"/>
          <p:cNvSpPr/>
          <p:nvPr/>
        </p:nvSpPr>
        <p:spPr>
          <a:xfrm>
            <a:off x="7835079" y="2570478"/>
            <a:ext cx="636673" cy="350427"/>
          </a:xfrm>
          <a:prstGeom prst="triangle">
            <a:avLst/>
          </a:prstGeom>
          <a:solidFill>
            <a:srgbClr val="FCC144"/>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68" name="Group 267">
            <a:extLst>
              <a:ext uri="{FF2B5EF4-FFF2-40B4-BE49-F238E27FC236}">
                <a16:creationId xmlns:a16="http://schemas.microsoft.com/office/drawing/2014/main" xmlns="" id="{4964AEFB-B02F-5746-A21B-41AE97495EA9}"/>
              </a:ext>
            </a:extLst>
          </p:cNvPr>
          <p:cNvGrpSpPr/>
          <p:nvPr/>
        </p:nvGrpSpPr>
        <p:grpSpPr>
          <a:xfrm>
            <a:off x="273794" y="2204229"/>
            <a:ext cx="3774950" cy="4653771"/>
            <a:chOff x="273794" y="2204229"/>
            <a:chExt cx="3774950" cy="3658091"/>
          </a:xfrm>
        </p:grpSpPr>
        <p:sp>
          <p:nvSpPr>
            <p:cNvPr id="10" name="Rectangle 9">
              <a:extLst>
                <a:ext uri="{FF2B5EF4-FFF2-40B4-BE49-F238E27FC236}">
                  <a16:creationId xmlns:a16="http://schemas.microsoft.com/office/drawing/2014/main" xmlns="" id="{25973988-0FF1-5D46-B24D-9A641A084311}"/>
                </a:ext>
              </a:extLst>
            </p:cNvPr>
            <p:cNvSpPr/>
            <p:nvPr/>
          </p:nvSpPr>
          <p:spPr>
            <a:xfrm>
              <a:off x="273794" y="2204230"/>
              <a:ext cx="3774950" cy="3658090"/>
            </a:xfrm>
            <a:prstGeom prst="rect">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 name="Rectangle 11">
              <a:extLst>
                <a:ext uri="{FF2B5EF4-FFF2-40B4-BE49-F238E27FC236}">
                  <a16:creationId xmlns:a16="http://schemas.microsoft.com/office/drawing/2014/main" xmlns="" id="{C0902337-8E76-C447-B5AE-D22BF8A64AF2}"/>
                </a:ext>
              </a:extLst>
            </p:cNvPr>
            <p:cNvSpPr/>
            <p:nvPr/>
          </p:nvSpPr>
          <p:spPr>
            <a:xfrm>
              <a:off x="273794" y="2204229"/>
              <a:ext cx="3774950" cy="365809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 name="Rectangle 2">
              <a:extLst>
                <a:ext uri="{FF2B5EF4-FFF2-40B4-BE49-F238E27FC236}">
                  <a16:creationId xmlns:a16="http://schemas.microsoft.com/office/drawing/2014/main" xmlns="" id="{4ABF8DAC-FD5C-1642-A801-86285ED2AF02}"/>
                </a:ext>
              </a:extLst>
            </p:cNvPr>
            <p:cNvSpPr/>
            <p:nvPr/>
          </p:nvSpPr>
          <p:spPr>
            <a:xfrm>
              <a:off x="297060" y="2336315"/>
              <a:ext cx="3625459" cy="2007997"/>
            </a:xfrm>
            <a:prstGeom prst="rect">
              <a:avLst/>
            </a:prstGeom>
          </p:spPr>
          <p:txBody>
            <a:bodyPr wrap="square">
              <a:spAutoFit/>
            </a:bodyPr>
            <a:lstStyle/>
            <a:p>
              <a:pPr lvl="0"/>
              <a:endParaRPr lang="en-US" sz="600" b="1" dirty="0">
                <a:solidFill>
                  <a:schemeClr val="bg1"/>
                </a:solidFill>
                <a:latin typeface="Arial"/>
              </a:endParaRPr>
            </a:p>
            <a:p>
              <a:pPr marL="285750" lvl="0" indent="-285750">
                <a:spcAft>
                  <a:spcPts val="1200"/>
                </a:spcAft>
                <a:buFont typeface="Arial"/>
                <a:buChar char="•"/>
              </a:pPr>
              <a:r>
                <a:rPr lang="en-US" dirty="0" smtClean="0">
                  <a:solidFill>
                    <a:schemeClr val="bg1"/>
                  </a:solidFill>
                  <a:latin typeface="Arial"/>
                </a:rPr>
                <a:t>Value+ Protector (VPP) </a:t>
              </a:r>
              <a:r>
                <a:rPr lang="en-US" dirty="0">
                  <a:solidFill>
                    <a:schemeClr val="bg1"/>
                  </a:solidFill>
                  <a:latin typeface="Arial"/>
                </a:rPr>
                <a:t>ties its crediting rate to an index, like the S&amp;P500</a:t>
              </a:r>
              <a:r>
                <a:rPr lang="en-US" sz="1200" baseline="60000" dirty="0">
                  <a:solidFill>
                    <a:schemeClr val="bg1"/>
                  </a:solidFill>
                  <a:latin typeface="Arial"/>
                </a:rPr>
                <a:t>®</a:t>
              </a:r>
              <a:r>
                <a:rPr lang="en-US" dirty="0">
                  <a:solidFill>
                    <a:schemeClr val="bg1"/>
                  </a:solidFill>
                  <a:latin typeface="Arial"/>
                </a:rPr>
                <a:t>.  </a:t>
              </a:r>
              <a:endParaRPr lang="en-US" dirty="0" smtClean="0">
                <a:solidFill>
                  <a:schemeClr val="bg1"/>
                </a:solidFill>
                <a:latin typeface="Arial"/>
              </a:endParaRPr>
            </a:p>
            <a:p>
              <a:pPr marL="285750" lvl="0" indent="-285750">
                <a:spcAft>
                  <a:spcPts val="600"/>
                </a:spcAft>
                <a:buFont typeface="Arial"/>
                <a:buChar char="•"/>
              </a:pPr>
              <a:r>
                <a:rPr lang="en-US" dirty="0" smtClean="0">
                  <a:solidFill>
                    <a:schemeClr val="bg1"/>
                  </a:solidFill>
                  <a:latin typeface="Arial"/>
                </a:rPr>
                <a:t>For VPP </a:t>
              </a:r>
              <a:r>
                <a:rPr lang="en-US" dirty="0">
                  <a:solidFill>
                    <a:schemeClr val="bg1"/>
                  </a:solidFill>
                  <a:latin typeface="Arial"/>
                </a:rPr>
                <a:t>to credit </a:t>
              </a:r>
              <a:r>
                <a:rPr lang="en-US" b="1" dirty="0">
                  <a:solidFill>
                    <a:schemeClr val="bg1"/>
                  </a:solidFill>
                  <a:latin typeface="Arial"/>
                </a:rPr>
                <a:t>0%</a:t>
              </a:r>
              <a:r>
                <a:rPr lang="en-US" dirty="0">
                  <a:solidFill>
                    <a:schemeClr val="bg1"/>
                  </a:solidFill>
                  <a:latin typeface="Arial"/>
                </a:rPr>
                <a:t> in an </a:t>
              </a:r>
              <a:r>
                <a:rPr lang="en-US" dirty="0" smtClean="0">
                  <a:solidFill>
                    <a:schemeClr val="bg1"/>
                  </a:solidFill>
                  <a:latin typeface="Arial"/>
                </a:rPr>
                <a:t>index accumulation </a:t>
              </a:r>
              <a:r>
                <a:rPr lang="en-US" dirty="0">
                  <a:solidFill>
                    <a:schemeClr val="bg1"/>
                  </a:solidFill>
                  <a:latin typeface="Arial"/>
                </a:rPr>
                <a:t>account </a:t>
              </a:r>
              <a:r>
                <a:rPr lang="en-US" b="1" dirty="0">
                  <a:solidFill>
                    <a:schemeClr val="bg1"/>
                  </a:solidFill>
                  <a:latin typeface="Arial"/>
                </a:rPr>
                <a:t>in </a:t>
              </a:r>
              <a:r>
                <a:rPr lang="en-US" b="1" u="sng" dirty="0">
                  <a:solidFill>
                    <a:schemeClr val="bg1"/>
                  </a:solidFill>
                  <a:latin typeface="Arial"/>
                </a:rPr>
                <a:t>any</a:t>
              </a:r>
              <a:r>
                <a:rPr lang="en-US" b="1" dirty="0">
                  <a:solidFill>
                    <a:schemeClr val="bg1"/>
                  </a:solidFill>
                  <a:latin typeface="Arial"/>
                </a:rPr>
                <a:t> year</a:t>
              </a:r>
              <a:r>
                <a:rPr lang="en-US" dirty="0">
                  <a:solidFill>
                    <a:schemeClr val="bg1"/>
                  </a:solidFill>
                  <a:latin typeface="Arial"/>
                </a:rPr>
                <a:t>, the </a:t>
              </a:r>
              <a:r>
                <a:rPr lang="en-US" dirty="0" smtClean="0">
                  <a:solidFill>
                    <a:schemeClr val="bg1"/>
                  </a:solidFill>
                  <a:latin typeface="Arial"/>
                </a:rPr>
                <a:t>underlying index </a:t>
              </a:r>
              <a:r>
                <a:rPr lang="en-US" dirty="0">
                  <a:solidFill>
                    <a:schemeClr val="bg1"/>
                  </a:solidFill>
                  <a:latin typeface="Arial"/>
                </a:rPr>
                <a:t>would have </a:t>
              </a:r>
              <a:r>
                <a:rPr lang="en-US" dirty="0" smtClean="0">
                  <a:solidFill>
                    <a:schemeClr val="bg1"/>
                  </a:solidFill>
                  <a:latin typeface="Arial"/>
                </a:rPr>
                <a:t>to experience </a:t>
              </a:r>
              <a:r>
                <a:rPr lang="en-US" dirty="0">
                  <a:solidFill>
                    <a:schemeClr val="bg1"/>
                  </a:solidFill>
                  <a:latin typeface="Arial"/>
                </a:rPr>
                <a:t>a </a:t>
              </a:r>
              <a:r>
                <a:rPr lang="en-US" b="1" dirty="0">
                  <a:solidFill>
                    <a:schemeClr val="bg1"/>
                  </a:solidFill>
                  <a:latin typeface="Arial"/>
                </a:rPr>
                <a:t>negative return for that year</a:t>
              </a:r>
              <a:r>
                <a:rPr lang="en-US" dirty="0">
                  <a:solidFill>
                    <a:schemeClr val="bg1"/>
                  </a:solidFill>
                  <a:latin typeface="Arial"/>
                </a:rPr>
                <a:t>.</a:t>
              </a:r>
            </a:p>
          </p:txBody>
        </p:sp>
      </p:grpSp>
      <p:sp>
        <p:nvSpPr>
          <p:cNvPr id="6" name="Isosceles Triangle 5"/>
          <p:cNvSpPr/>
          <p:nvPr/>
        </p:nvSpPr>
        <p:spPr>
          <a:xfrm>
            <a:off x="3904941" y="2570479"/>
            <a:ext cx="636673" cy="350427"/>
          </a:xfrm>
          <a:prstGeom prst="triangle">
            <a:avLst/>
          </a:prstGeom>
          <a:solidFill>
            <a:srgbClr val="FCC144"/>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Title 1">
            <a:extLst>
              <a:ext uri="{FF2B5EF4-FFF2-40B4-BE49-F238E27FC236}">
                <a16:creationId xmlns:a16="http://schemas.microsoft.com/office/drawing/2014/main" xmlns="" id="{69FE7EF8-D81E-2D48-9E8B-2853FC38F19A}"/>
              </a:ext>
            </a:extLst>
          </p:cNvPr>
          <p:cNvSpPr txBox="1">
            <a:spLocks/>
          </p:cNvSpPr>
          <p:nvPr/>
        </p:nvSpPr>
        <p:spPr>
          <a:xfrm>
            <a:off x="0" y="504437"/>
            <a:ext cx="1219200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smtClean="0">
                <a:solidFill>
                  <a:schemeClr val="bg1"/>
                </a:solidFill>
                <a:latin typeface="Arial"/>
              </a:rPr>
              <a:t>WHAT DOES IT MEAN TO HAVE A</a:t>
            </a:r>
          </a:p>
          <a:p>
            <a:pPr algn="ctr"/>
            <a:r>
              <a:rPr lang="en-US" sz="3600" b="1" spc="100" dirty="0" smtClean="0">
                <a:solidFill>
                  <a:srgbClr val="EA4741"/>
                </a:solidFill>
                <a:latin typeface="Arial"/>
              </a:rPr>
              <a:t>0% MARKET</a:t>
            </a:r>
            <a:r>
              <a:rPr lang="en-US" sz="3600" spc="100" dirty="0" smtClean="0">
                <a:solidFill>
                  <a:srgbClr val="EA4741"/>
                </a:solidFill>
                <a:latin typeface="Arial"/>
              </a:rPr>
              <a:t>?</a:t>
            </a:r>
          </a:p>
        </p:txBody>
      </p:sp>
      <p:grpSp>
        <p:nvGrpSpPr>
          <p:cNvPr id="185" name="Group 184">
            <a:extLst>
              <a:ext uri="{FF2B5EF4-FFF2-40B4-BE49-F238E27FC236}">
                <a16:creationId xmlns:a16="http://schemas.microsoft.com/office/drawing/2014/main" xmlns="" id="{EAEA6DCF-0A9E-1249-B583-B5341E9CA2AA}"/>
              </a:ext>
            </a:extLst>
          </p:cNvPr>
          <p:cNvGrpSpPr/>
          <p:nvPr/>
        </p:nvGrpSpPr>
        <p:grpSpPr>
          <a:xfrm rot="10800000">
            <a:off x="3073703" y="5778016"/>
            <a:ext cx="565987" cy="566841"/>
            <a:chOff x="200262" y="1130000"/>
            <a:chExt cx="3182400" cy="3187201"/>
          </a:xfrm>
          <a:solidFill>
            <a:srgbClr val="EA4741"/>
          </a:solidFill>
        </p:grpSpPr>
        <p:sp>
          <p:nvSpPr>
            <p:cNvPr id="186" name="Donut 185">
              <a:extLst>
                <a:ext uri="{FF2B5EF4-FFF2-40B4-BE49-F238E27FC236}">
                  <a16:creationId xmlns:a16="http://schemas.microsoft.com/office/drawing/2014/main" xmlns="" id="{E8D8737A-7951-9F4E-8E56-6669F5AE7950}"/>
                </a:ext>
              </a:extLst>
            </p:cNvPr>
            <p:cNvSpPr/>
            <p:nvPr/>
          </p:nvSpPr>
          <p:spPr>
            <a:xfrm>
              <a:off x="527324" y="1455000"/>
              <a:ext cx="2518696" cy="2518696"/>
            </a:xfrm>
            <a:prstGeom prst="donut">
              <a:avLst>
                <a:gd name="adj" fmla="val 1257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grpSp>
          <p:nvGrpSpPr>
            <p:cNvPr id="187" name="Group 186">
              <a:extLst>
                <a:ext uri="{FF2B5EF4-FFF2-40B4-BE49-F238E27FC236}">
                  <a16:creationId xmlns:a16="http://schemas.microsoft.com/office/drawing/2014/main" xmlns="" id="{2A7AE625-91DA-4244-909D-2173F3D01141}"/>
                </a:ext>
              </a:extLst>
            </p:cNvPr>
            <p:cNvGrpSpPr/>
            <p:nvPr/>
          </p:nvGrpSpPr>
          <p:grpSpPr>
            <a:xfrm>
              <a:off x="1550151" y="1130000"/>
              <a:ext cx="473042" cy="3162400"/>
              <a:chOff x="1550151" y="1130000"/>
              <a:chExt cx="473042" cy="3162400"/>
            </a:xfrm>
            <a:grpFill/>
          </p:grpSpPr>
          <p:sp>
            <p:nvSpPr>
              <p:cNvPr id="213" name="Trapezoid 212">
                <a:extLst>
                  <a:ext uri="{FF2B5EF4-FFF2-40B4-BE49-F238E27FC236}">
                    <a16:creationId xmlns:a16="http://schemas.microsoft.com/office/drawing/2014/main" xmlns="" id="{BFE550E9-5FAD-1045-9333-64EF474B13FE}"/>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4" name="Trapezoid 213">
                <a:extLst>
                  <a:ext uri="{FF2B5EF4-FFF2-40B4-BE49-F238E27FC236}">
                    <a16:creationId xmlns:a16="http://schemas.microsoft.com/office/drawing/2014/main" xmlns="" id="{DF4CC7FD-67FF-C048-ADBF-9320368ED98C}"/>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188" name="Group 187">
              <a:extLst>
                <a:ext uri="{FF2B5EF4-FFF2-40B4-BE49-F238E27FC236}">
                  <a16:creationId xmlns:a16="http://schemas.microsoft.com/office/drawing/2014/main" xmlns="" id="{AF772B5F-38F4-674C-BFC9-2AA6376B9706}"/>
                </a:ext>
              </a:extLst>
            </p:cNvPr>
            <p:cNvGrpSpPr/>
            <p:nvPr/>
          </p:nvGrpSpPr>
          <p:grpSpPr>
            <a:xfrm rot="19800000">
              <a:off x="1517546" y="1147400"/>
              <a:ext cx="473042" cy="3162400"/>
              <a:chOff x="1550151" y="1130000"/>
              <a:chExt cx="473042" cy="3162400"/>
            </a:xfrm>
            <a:grpFill/>
          </p:grpSpPr>
          <p:sp>
            <p:nvSpPr>
              <p:cNvPr id="211" name="Trapezoid 210">
                <a:extLst>
                  <a:ext uri="{FF2B5EF4-FFF2-40B4-BE49-F238E27FC236}">
                    <a16:creationId xmlns:a16="http://schemas.microsoft.com/office/drawing/2014/main" xmlns="" id="{16DDE93A-8D38-F946-AE2D-589D225900C1}"/>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2" name="Trapezoid 211">
                <a:extLst>
                  <a:ext uri="{FF2B5EF4-FFF2-40B4-BE49-F238E27FC236}">
                    <a16:creationId xmlns:a16="http://schemas.microsoft.com/office/drawing/2014/main" xmlns="" id="{813806C0-DD82-434A-8C30-C0EB1B478694}"/>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189" name="Group 188">
              <a:extLst>
                <a:ext uri="{FF2B5EF4-FFF2-40B4-BE49-F238E27FC236}">
                  <a16:creationId xmlns:a16="http://schemas.microsoft.com/office/drawing/2014/main" xmlns="" id="{993B73F8-B793-2248-9045-49A631D340EF}"/>
                </a:ext>
              </a:extLst>
            </p:cNvPr>
            <p:cNvGrpSpPr/>
            <p:nvPr/>
          </p:nvGrpSpPr>
          <p:grpSpPr>
            <a:xfrm rot="18000000">
              <a:off x="1544942" y="1164802"/>
              <a:ext cx="473042" cy="3162400"/>
              <a:chOff x="1550151" y="1130000"/>
              <a:chExt cx="473042" cy="3162400"/>
            </a:xfrm>
            <a:grpFill/>
          </p:grpSpPr>
          <p:sp>
            <p:nvSpPr>
              <p:cNvPr id="209" name="Trapezoid 208">
                <a:extLst>
                  <a:ext uri="{FF2B5EF4-FFF2-40B4-BE49-F238E27FC236}">
                    <a16:creationId xmlns:a16="http://schemas.microsoft.com/office/drawing/2014/main" xmlns="" id="{8D91BFAB-ED12-F649-A5DD-48A9BFD2136A}"/>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0" name="Trapezoid 209">
                <a:extLst>
                  <a:ext uri="{FF2B5EF4-FFF2-40B4-BE49-F238E27FC236}">
                    <a16:creationId xmlns:a16="http://schemas.microsoft.com/office/drawing/2014/main" xmlns="" id="{0468657A-E15D-B447-AD12-56A8A35F9BA3}"/>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190" name="Group 189">
              <a:extLst>
                <a:ext uri="{FF2B5EF4-FFF2-40B4-BE49-F238E27FC236}">
                  <a16:creationId xmlns:a16="http://schemas.microsoft.com/office/drawing/2014/main" xmlns="" id="{A00904CA-0135-0642-8D3A-388DEB542552}"/>
                </a:ext>
              </a:extLst>
            </p:cNvPr>
            <p:cNvGrpSpPr/>
            <p:nvPr/>
          </p:nvGrpSpPr>
          <p:grpSpPr>
            <a:xfrm rot="16200000">
              <a:off x="1544941" y="1164801"/>
              <a:ext cx="473042" cy="3162400"/>
              <a:chOff x="1550151" y="1130000"/>
              <a:chExt cx="473042" cy="3162400"/>
            </a:xfrm>
            <a:grpFill/>
          </p:grpSpPr>
          <p:sp>
            <p:nvSpPr>
              <p:cNvPr id="207" name="Trapezoid 206">
                <a:extLst>
                  <a:ext uri="{FF2B5EF4-FFF2-40B4-BE49-F238E27FC236}">
                    <a16:creationId xmlns:a16="http://schemas.microsoft.com/office/drawing/2014/main" xmlns="" id="{18A744DF-1E40-6F40-B3D0-3ECB9B203C99}"/>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8" name="Trapezoid 207">
                <a:extLst>
                  <a:ext uri="{FF2B5EF4-FFF2-40B4-BE49-F238E27FC236}">
                    <a16:creationId xmlns:a16="http://schemas.microsoft.com/office/drawing/2014/main" xmlns="" id="{94B26CEC-2B7C-794A-92D9-92AA9920C540}"/>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191" name="Group 190">
              <a:extLst>
                <a:ext uri="{FF2B5EF4-FFF2-40B4-BE49-F238E27FC236}">
                  <a16:creationId xmlns:a16="http://schemas.microsoft.com/office/drawing/2014/main" xmlns="" id="{5E38D4D3-AC05-D846-B68B-2D994C098D59}"/>
                </a:ext>
              </a:extLst>
            </p:cNvPr>
            <p:cNvGrpSpPr/>
            <p:nvPr/>
          </p:nvGrpSpPr>
          <p:grpSpPr>
            <a:xfrm rot="14400000">
              <a:off x="1564941" y="1164801"/>
              <a:ext cx="473042" cy="3162400"/>
              <a:chOff x="1550151" y="1130000"/>
              <a:chExt cx="473042" cy="3162400"/>
            </a:xfrm>
            <a:grpFill/>
          </p:grpSpPr>
          <p:sp>
            <p:nvSpPr>
              <p:cNvPr id="205" name="Trapezoid 204">
                <a:extLst>
                  <a:ext uri="{FF2B5EF4-FFF2-40B4-BE49-F238E27FC236}">
                    <a16:creationId xmlns:a16="http://schemas.microsoft.com/office/drawing/2014/main" xmlns="" id="{BA7BF674-BB60-674D-8705-29298B76FB2D}"/>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6" name="Trapezoid 205">
                <a:extLst>
                  <a:ext uri="{FF2B5EF4-FFF2-40B4-BE49-F238E27FC236}">
                    <a16:creationId xmlns:a16="http://schemas.microsoft.com/office/drawing/2014/main" xmlns="" id="{9DE27B57-7EA3-6F44-8DE1-521F045BE590}"/>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192" name="Group 191">
              <a:extLst>
                <a:ext uri="{FF2B5EF4-FFF2-40B4-BE49-F238E27FC236}">
                  <a16:creationId xmlns:a16="http://schemas.microsoft.com/office/drawing/2014/main" xmlns="" id="{65F8A8FF-D703-E24A-9DA5-97E44E48D28F}"/>
                </a:ext>
              </a:extLst>
            </p:cNvPr>
            <p:cNvGrpSpPr/>
            <p:nvPr/>
          </p:nvGrpSpPr>
          <p:grpSpPr>
            <a:xfrm rot="12600000">
              <a:off x="1584941" y="1154801"/>
              <a:ext cx="473042" cy="3162400"/>
              <a:chOff x="1550151" y="1130000"/>
              <a:chExt cx="473042" cy="3162400"/>
            </a:xfrm>
            <a:grpFill/>
          </p:grpSpPr>
          <p:sp>
            <p:nvSpPr>
              <p:cNvPr id="203" name="Trapezoid 202">
                <a:extLst>
                  <a:ext uri="{FF2B5EF4-FFF2-40B4-BE49-F238E27FC236}">
                    <a16:creationId xmlns:a16="http://schemas.microsoft.com/office/drawing/2014/main" xmlns="" id="{2B603FF3-3CFB-6A41-B3BF-3F36D8DF935F}"/>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4" name="Trapezoid 203">
                <a:extLst>
                  <a:ext uri="{FF2B5EF4-FFF2-40B4-BE49-F238E27FC236}">
                    <a16:creationId xmlns:a16="http://schemas.microsoft.com/office/drawing/2014/main" xmlns="" id="{1F2AEF71-F99E-5843-B46E-CFD0F3BE5D4E}"/>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193" name="Donut 192">
              <a:extLst>
                <a:ext uri="{FF2B5EF4-FFF2-40B4-BE49-F238E27FC236}">
                  <a16:creationId xmlns:a16="http://schemas.microsoft.com/office/drawing/2014/main" xmlns="" id="{89C7D77C-D036-D04B-8119-C4A00FFCB0E7}"/>
                </a:ext>
              </a:extLst>
            </p:cNvPr>
            <p:cNvSpPr/>
            <p:nvPr/>
          </p:nvSpPr>
          <p:spPr>
            <a:xfrm>
              <a:off x="1214885" y="2142561"/>
              <a:ext cx="1143574" cy="1143574"/>
            </a:xfrm>
            <a:prstGeom prst="donut">
              <a:avLst>
                <a:gd name="adj" fmla="val 2182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grpSp>
          <p:nvGrpSpPr>
            <p:cNvPr id="194" name="Group 193">
              <a:extLst>
                <a:ext uri="{FF2B5EF4-FFF2-40B4-BE49-F238E27FC236}">
                  <a16:creationId xmlns:a16="http://schemas.microsoft.com/office/drawing/2014/main" xmlns="" id="{3614ED71-9885-8542-ADC0-444537176574}"/>
                </a:ext>
              </a:extLst>
            </p:cNvPr>
            <p:cNvGrpSpPr/>
            <p:nvPr/>
          </p:nvGrpSpPr>
          <p:grpSpPr>
            <a:xfrm>
              <a:off x="1691670" y="1655000"/>
              <a:ext cx="190004" cy="2086436"/>
              <a:chOff x="1691670" y="1655000"/>
              <a:chExt cx="190004" cy="2086436"/>
            </a:xfrm>
            <a:grpFill/>
          </p:grpSpPr>
          <p:sp>
            <p:nvSpPr>
              <p:cNvPr id="201" name="Rectangle 200">
                <a:extLst>
                  <a:ext uri="{FF2B5EF4-FFF2-40B4-BE49-F238E27FC236}">
                    <a16:creationId xmlns:a16="http://schemas.microsoft.com/office/drawing/2014/main" xmlns="" id="{D2EF94F1-E200-304E-97DE-AF712BD22D6B}"/>
                  </a:ext>
                </a:extLst>
              </p:cNvPr>
              <p:cNvSpPr/>
              <p:nvPr/>
            </p:nvSpPr>
            <p:spPr>
              <a:xfrm>
                <a:off x="1691670" y="1655000"/>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02" name="Rectangle 201">
                <a:extLst>
                  <a:ext uri="{FF2B5EF4-FFF2-40B4-BE49-F238E27FC236}">
                    <a16:creationId xmlns:a16="http://schemas.microsoft.com/office/drawing/2014/main" xmlns="" id="{86D7309B-74BE-2E48-BC6D-2DC53847121D}"/>
                  </a:ext>
                </a:extLst>
              </p:cNvPr>
              <p:cNvSpPr/>
              <p:nvPr/>
            </p:nvSpPr>
            <p:spPr>
              <a:xfrm>
                <a:off x="1691670" y="3106436"/>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95" name="Group 194">
              <a:extLst>
                <a:ext uri="{FF2B5EF4-FFF2-40B4-BE49-F238E27FC236}">
                  <a16:creationId xmlns:a16="http://schemas.microsoft.com/office/drawing/2014/main" xmlns="" id="{78BAD6BA-D5BD-CE44-A556-9F1AA843D4CC}"/>
                </a:ext>
              </a:extLst>
            </p:cNvPr>
            <p:cNvGrpSpPr/>
            <p:nvPr/>
          </p:nvGrpSpPr>
          <p:grpSpPr>
            <a:xfrm rot="14400000">
              <a:off x="1706849" y="1671131"/>
              <a:ext cx="190004" cy="2086436"/>
              <a:chOff x="1691670" y="1655000"/>
              <a:chExt cx="190004" cy="2086436"/>
            </a:xfrm>
            <a:grpFill/>
          </p:grpSpPr>
          <p:sp>
            <p:nvSpPr>
              <p:cNvPr id="199" name="Rectangle 198">
                <a:extLst>
                  <a:ext uri="{FF2B5EF4-FFF2-40B4-BE49-F238E27FC236}">
                    <a16:creationId xmlns:a16="http://schemas.microsoft.com/office/drawing/2014/main" xmlns="" id="{80940384-3E09-6740-BAEA-6BF13B7B6F94}"/>
                  </a:ext>
                </a:extLst>
              </p:cNvPr>
              <p:cNvSpPr/>
              <p:nvPr/>
            </p:nvSpPr>
            <p:spPr>
              <a:xfrm>
                <a:off x="1691670" y="1655000"/>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00" name="Rectangle 199">
                <a:extLst>
                  <a:ext uri="{FF2B5EF4-FFF2-40B4-BE49-F238E27FC236}">
                    <a16:creationId xmlns:a16="http://schemas.microsoft.com/office/drawing/2014/main" xmlns="" id="{F1DC4E6F-E5A3-E449-85E9-0634BCB11217}"/>
                  </a:ext>
                </a:extLst>
              </p:cNvPr>
              <p:cNvSpPr/>
              <p:nvPr/>
            </p:nvSpPr>
            <p:spPr>
              <a:xfrm>
                <a:off x="1691670" y="3106436"/>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96" name="Group 195">
              <a:extLst>
                <a:ext uri="{FF2B5EF4-FFF2-40B4-BE49-F238E27FC236}">
                  <a16:creationId xmlns:a16="http://schemas.microsoft.com/office/drawing/2014/main" xmlns="" id="{FEEFC287-FB6B-5543-8032-04094C9D5036}"/>
                </a:ext>
              </a:extLst>
            </p:cNvPr>
            <p:cNvGrpSpPr/>
            <p:nvPr/>
          </p:nvGrpSpPr>
          <p:grpSpPr>
            <a:xfrm rot="18000000">
              <a:off x="1703545" y="1671132"/>
              <a:ext cx="190004" cy="2086436"/>
              <a:chOff x="1691670" y="1655000"/>
              <a:chExt cx="190004" cy="2086436"/>
            </a:xfrm>
            <a:grpFill/>
          </p:grpSpPr>
          <p:sp>
            <p:nvSpPr>
              <p:cNvPr id="197" name="Rectangle 196">
                <a:extLst>
                  <a:ext uri="{FF2B5EF4-FFF2-40B4-BE49-F238E27FC236}">
                    <a16:creationId xmlns:a16="http://schemas.microsoft.com/office/drawing/2014/main" xmlns="" id="{2F93AB87-89A2-0444-AACF-FDF96DACF2F2}"/>
                  </a:ext>
                </a:extLst>
              </p:cNvPr>
              <p:cNvSpPr/>
              <p:nvPr/>
            </p:nvSpPr>
            <p:spPr>
              <a:xfrm>
                <a:off x="1691670" y="1655000"/>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98" name="Rectangle 197">
                <a:extLst>
                  <a:ext uri="{FF2B5EF4-FFF2-40B4-BE49-F238E27FC236}">
                    <a16:creationId xmlns:a16="http://schemas.microsoft.com/office/drawing/2014/main" xmlns="" id="{9DEBF212-3A52-0B4C-A443-F6FB67C2F50E}"/>
                  </a:ext>
                </a:extLst>
              </p:cNvPr>
              <p:cNvSpPr/>
              <p:nvPr/>
            </p:nvSpPr>
            <p:spPr>
              <a:xfrm>
                <a:off x="1691670" y="3106436"/>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grpSp>
        <p:nvGrpSpPr>
          <p:cNvPr id="271" name="Group 270">
            <a:extLst>
              <a:ext uri="{FF2B5EF4-FFF2-40B4-BE49-F238E27FC236}">
                <a16:creationId xmlns:a16="http://schemas.microsoft.com/office/drawing/2014/main" xmlns="" id="{5701FDE0-825F-434F-916B-0D69486396FA}"/>
              </a:ext>
            </a:extLst>
          </p:cNvPr>
          <p:cNvGrpSpPr/>
          <p:nvPr/>
        </p:nvGrpSpPr>
        <p:grpSpPr>
          <a:xfrm rot="18965528">
            <a:off x="2183716" y="5316895"/>
            <a:ext cx="804327" cy="801210"/>
            <a:chOff x="3718950" y="2482502"/>
            <a:chExt cx="1782551" cy="1775643"/>
          </a:xfrm>
          <a:solidFill>
            <a:srgbClr val="FCC144"/>
          </a:solidFill>
        </p:grpSpPr>
        <p:grpSp>
          <p:nvGrpSpPr>
            <p:cNvPr id="272" name="Group 271">
              <a:extLst>
                <a:ext uri="{FF2B5EF4-FFF2-40B4-BE49-F238E27FC236}">
                  <a16:creationId xmlns:a16="http://schemas.microsoft.com/office/drawing/2014/main" xmlns="" id="{3304679B-9327-A44F-97E0-3256DD014B4A}"/>
                </a:ext>
              </a:extLst>
            </p:cNvPr>
            <p:cNvGrpSpPr/>
            <p:nvPr/>
          </p:nvGrpSpPr>
          <p:grpSpPr>
            <a:xfrm>
              <a:off x="3913442" y="2667521"/>
              <a:ext cx="1400487" cy="1400488"/>
              <a:chOff x="527324" y="1455000"/>
              <a:chExt cx="2518696" cy="2518696"/>
            </a:xfrm>
            <a:grpFill/>
          </p:grpSpPr>
          <p:sp>
            <p:nvSpPr>
              <p:cNvPr id="309" name="Donut 308">
                <a:extLst>
                  <a:ext uri="{FF2B5EF4-FFF2-40B4-BE49-F238E27FC236}">
                    <a16:creationId xmlns:a16="http://schemas.microsoft.com/office/drawing/2014/main" xmlns="" id="{C5BEFFAA-0814-2941-9179-9B636E4E44E0}"/>
                  </a:ext>
                </a:extLst>
              </p:cNvPr>
              <p:cNvSpPr/>
              <p:nvPr/>
            </p:nvSpPr>
            <p:spPr>
              <a:xfrm>
                <a:off x="527324" y="1455000"/>
                <a:ext cx="2518696" cy="2518696"/>
              </a:xfrm>
              <a:prstGeom prst="donut">
                <a:avLst>
                  <a:gd name="adj" fmla="val 672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310" name="Donut 309">
                <a:extLst>
                  <a:ext uri="{FF2B5EF4-FFF2-40B4-BE49-F238E27FC236}">
                    <a16:creationId xmlns:a16="http://schemas.microsoft.com/office/drawing/2014/main" xmlns="" id="{F0917C02-9258-A746-8CAE-5F5415E2E927}"/>
                  </a:ext>
                </a:extLst>
              </p:cNvPr>
              <p:cNvSpPr/>
              <p:nvPr/>
            </p:nvSpPr>
            <p:spPr>
              <a:xfrm>
                <a:off x="1345396" y="2289385"/>
                <a:ext cx="855735" cy="855735"/>
              </a:xfrm>
              <a:prstGeom prst="donut">
                <a:avLst>
                  <a:gd name="adj" fmla="val 2182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grpSp>
            <p:nvGrpSpPr>
              <p:cNvPr id="311" name="Group 310">
                <a:extLst>
                  <a:ext uri="{FF2B5EF4-FFF2-40B4-BE49-F238E27FC236}">
                    <a16:creationId xmlns:a16="http://schemas.microsoft.com/office/drawing/2014/main" xmlns="" id="{FB8B1DA9-1C75-F54D-BD49-140B48FF6C3C}"/>
                  </a:ext>
                </a:extLst>
              </p:cNvPr>
              <p:cNvGrpSpPr/>
              <p:nvPr/>
            </p:nvGrpSpPr>
            <p:grpSpPr>
              <a:xfrm>
                <a:off x="1691670" y="1556851"/>
                <a:ext cx="220376" cy="2379783"/>
                <a:chOff x="1691670" y="1556851"/>
                <a:chExt cx="220376" cy="2379783"/>
              </a:xfrm>
              <a:grpFill/>
            </p:grpSpPr>
            <p:sp>
              <p:nvSpPr>
                <p:cNvPr id="315" name="Rectangle 314">
                  <a:extLst>
                    <a:ext uri="{FF2B5EF4-FFF2-40B4-BE49-F238E27FC236}">
                      <a16:creationId xmlns:a16="http://schemas.microsoft.com/office/drawing/2014/main" xmlns="" id="{D6360937-F88B-5C4C-A9C4-34FE76EEA587}"/>
                    </a:ext>
                  </a:extLst>
                </p:cNvPr>
                <p:cNvSpPr/>
                <p:nvPr/>
              </p:nvSpPr>
              <p:spPr>
                <a:xfrm>
                  <a:off x="1691670" y="1556851"/>
                  <a:ext cx="190004" cy="78209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16" name="Rectangle 315">
                  <a:extLst>
                    <a:ext uri="{FF2B5EF4-FFF2-40B4-BE49-F238E27FC236}">
                      <a16:creationId xmlns:a16="http://schemas.microsoft.com/office/drawing/2014/main" xmlns="" id="{F72C12B2-310D-2B47-9598-A72B409123C4}"/>
                    </a:ext>
                  </a:extLst>
                </p:cNvPr>
                <p:cNvSpPr/>
                <p:nvPr/>
              </p:nvSpPr>
              <p:spPr>
                <a:xfrm>
                  <a:off x="1691670" y="3106437"/>
                  <a:ext cx="220376" cy="83019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12" name="Group 311">
                <a:extLst>
                  <a:ext uri="{FF2B5EF4-FFF2-40B4-BE49-F238E27FC236}">
                    <a16:creationId xmlns:a16="http://schemas.microsoft.com/office/drawing/2014/main" xmlns="" id="{DCAC2A96-F41B-1A48-BFEF-799675FD13D9}"/>
                  </a:ext>
                </a:extLst>
              </p:cNvPr>
              <p:cNvGrpSpPr/>
              <p:nvPr/>
            </p:nvGrpSpPr>
            <p:grpSpPr>
              <a:xfrm rot="14400000">
                <a:off x="1299986" y="1661783"/>
                <a:ext cx="965822" cy="2122803"/>
                <a:chOff x="1305586" y="1615983"/>
                <a:chExt cx="965822" cy="2122803"/>
              </a:xfrm>
              <a:grpFill/>
            </p:grpSpPr>
            <p:sp>
              <p:nvSpPr>
                <p:cNvPr id="313" name="Rectangle 312">
                  <a:extLst>
                    <a:ext uri="{FF2B5EF4-FFF2-40B4-BE49-F238E27FC236}">
                      <a16:creationId xmlns:a16="http://schemas.microsoft.com/office/drawing/2014/main" xmlns="" id="{3680001F-E2E2-3445-9545-E71977CC6DB9}"/>
                    </a:ext>
                  </a:extLst>
                </p:cNvPr>
                <p:cNvSpPr/>
                <p:nvPr/>
              </p:nvSpPr>
              <p:spPr>
                <a:xfrm rot="1800000">
                  <a:off x="2060607" y="1615983"/>
                  <a:ext cx="210801" cy="75209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14" name="Rectangle 313">
                  <a:extLst>
                    <a:ext uri="{FF2B5EF4-FFF2-40B4-BE49-F238E27FC236}">
                      <a16:creationId xmlns:a16="http://schemas.microsoft.com/office/drawing/2014/main" xmlns="" id="{DE67218E-213D-3248-AB15-BEFA118BA869}"/>
                    </a:ext>
                  </a:extLst>
                </p:cNvPr>
                <p:cNvSpPr/>
                <p:nvPr/>
              </p:nvSpPr>
              <p:spPr>
                <a:xfrm rot="1800000">
                  <a:off x="1305586" y="2951805"/>
                  <a:ext cx="190004" cy="78698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grpSp>
          <p:nvGrpSpPr>
            <p:cNvPr id="273" name="Group 272">
              <a:extLst>
                <a:ext uri="{FF2B5EF4-FFF2-40B4-BE49-F238E27FC236}">
                  <a16:creationId xmlns:a16="http://schemas.microsoft.com/office/drawing/2014/main" xmlns="" id="{5C51D827-2E78-A144-9BEC-C485D6D21D13}"/>
                </a:ext>
              </a:extLst>
            </p:cNvPr>
            <p:cNvGrpSpPr/>
            <p:nvPr/>
          </p:nvGrpSpPr>
          <p:grpSpPr>
            <a:xfrm>
              <a:off x="4543973" y="2482506"/>
              <a:ext cx="139425" cy="1775639"/>
              <a:chOff x="4543973" y="2482506"/>
              <a:chExt cx="139425" cy="1775639"/>
            </a:xfrm>
            <a:grpFill/>
          </p:grpSpPr>
          <p:sp>
            <p:nvSpPr>
              <p:cNvPr id="307" name="Trapezoid 306">
                <a:extLst>
                  <a:ext uri="{FF2B5EF4-FFF2-40B4-BE49-F238E27FC236}">
                    <a16:creationId xmlns:a16="http://schemas.microsoft.com/office/drawing/2014/main" xmlns="" id="{CA102082-5DC8-9146-AF32-F2AF29C45F85}"/>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08" name="Trapezoid 307">
                <a:extLst>
                  <a:ext uri="{FF2B5EF4-FFF2-40B4-BE49-F238E27FC236}">
                    <a16:creationId xmlns:a16="http://schemas.microsoft.com/office/drawing/2014/main" xmlns="" id="{4818201D-ACE3-B14E-A8B7-DD7469F111FD}"/>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4" name="Group 273">
              <a:extLst>
                <a:ext uri="{FF2B5EF4-FFF2-40B4-BE49-F238E27FC236}">
                  <a16:creationId xmlns:a16="http://schemas.microsoft.com/office/drawing/2014/main" xmlns="" id="{B7623DAD-4264-7140-B090-142263444730}"/>
                </a:ext>
              </a:extLst>
            </p:cNvPr>
            <p:cNvGrpSpPr/>
            <p:nvPr/>
          </p:nvGrpSpPr>
          <p:grpSpPr>
            <a:xfrm rot="20700000">
              <a:off x="4543972" y="2482506"/>
              <a:ext cx="139425" cy="1775639"/>
              <a:chOff x="4543973" y="2482506"/>
              <a:chExt cx="139425" cy="1775639"/>
            </a:xfrm>
            <a:grpFill/>
          </p:grpSpPr>
          <p:sp>
            <p:nvSpPr>
              <p:cNvPr id="305" name="Trapezoid 304">
                <a:extLst>
                  <a:ext uri="{FF2B5EF4-FFF2-40B4-BE49-F238E27FC236}">
                    <a16:creationId xmlns:a16="http://schemas.microsoft.com/office/drawing/2014/main" xmlns="" id="{F3EEBD4C-0C8C-0640-A8BA-20721986A5ED}"/>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06" name="Trapezoid 305">
                <a:extLst>
                  <a:ext uri="{FF2B5EF4-FFF2-40B4-BE49-F238E27FC236}">
                    <a16:creationId xmlns:a16="http://schemas.microsoft.com/office/drawing/2014/main" xmlns="" id="{D8457C71-0C4E-5542-AF21-834CB3B88025}"/>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5" name="Group 274">
              <a:extLst>
                <a:ext uri="{FF2B5EF4-FFF2-40B4-BE49-F238E27FC236}">
                  <a16:creationId xmlns:a16="http://schemas.microsoft.com/office/drawing/2014/main" xmlns="" id="{40979AC6-856F-1649-A92D-4B8C7E3BE157}"/>
                </a:ext>
              </a:extLst>
            </p:cNvPr>
            <p:cNvGrpSpPr/>
            <p:nvPr/>
          </p:nvGrpSpPr>
          <p:grpSpPr>
            <a:xfrm rot="19800000">
              <a:off x="4543971" y="2482506"/>
              <a:ext cx="139425" cy="1775639"/>
              <a:chOff x="4543973" y="2482506"/>
              <a:chExt cx="139425" cy="1775639"/>
            </a:xfrm>
            <a:grpFill/>
          </p:grpSpPr>
          <p:sp>
            <p:nvSpPr>
              <p:cNvPr id="303" name="Trapezoid 302">
                <a:extLst>
                  <a:ext uri="{FF2B5EF4-FFF2-40B4-BE49-F238E27FC236}">
                    <a16:creationId xmlns:a16="http://schemas.microsoft.com/office/drawing/2014/main" xmlns="" id="{03845111-4BFB-924F-86FE-0D49985869E3}"/>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04" name="Trapezoid 303">
                <a:extLst>
                  <a:ext uri="{FF2B5EF4-FFF2-40B4-BE49-F238E27FC236}">
                    <a16:creationId xmlns:a16="http://schemas.microsoft.com/office/drawing/2014/main" xmlns="" id="{F7BF21C9-B26D-3E44-9449-D631E88CDA6F}"/>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6" name="Group 275">
              <a:extLst>
                <a:ext uri="{FF2B5EF4-FFF2-40B4-BE49-F238E27FC236}">
                  <a16:creationId xmlns:a16="http://schemas.microsoft.com/office/drawing/2014/main" xmlns="" id="{C39C16EC-4140-154E-88D6-66F774E61A45}"/>
                </a:ext>
              </a:extLst>
            </p:cNvPr>
            <p:cNvGrpSpPr/>
            <p:nvPr/>
          </p:nvGrpSpPr>
          <p:grpSpPr>
            <a:xfrm rot="18900000">
              <a:off x="4543970" y="2482506"/>
              <a:ext cx="139425" cy="1775639"/>
              <a:chOff x="4543973" y="2482506"/>
              <a:chExt cx="139425" cy="1775639"/>
            </a:xfrm>
            <a:grpFill/>
          </p:grpSpPr>
          <p:sp>
            <p:nvSpPr>
              <p:cNvPr id="301" name="Trapezoid 300">
                <a:extLst>
                  <a:ext uri="{FF2B5EF4-FFF2-40B4-BE49-F238E27FC236}">
                    <a16:creationId xmlns:a16="http://schemas.microsoft.com/office/drawing/2014/main" xmlns="" id="{D82F49D2-FE01-E144-9ADA-FA5ABAEA3E6D}"/>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02" name="Trapezoid 301">
                <a:extLst>
                  <a:ext uri="{FF2B5EF4-FFF2-40B4-BE49-F238E27FC236}">
                    <a16:creationId xmlns:a16="http://schemas.microsoft.com/office/drawing/2014/main" xmlns="" id="{7989CE92-342A-C945-8865-343A2F4CD3BE}"/>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7" name="Group 276">
              <a:extLst>
                <a:ext uri="{FF2B5EF4-FFF2-40B4-BE49-F238E27FC236}">
                  <a16:creationId xmlns:a16="http://schemas.microsoft.com/office/drawing/2014/main" xmlns="" id="{8AC801E5-FE1E-F243-A2E9-8628F428A543}"/>
                </a:ext>
              </a:extLst>
            </p:cNvPr>
            <p:cNvGrpSpPr/>
            <p:nvPr/>
          </p:nvGrpSpPr>
          <p:grpSpPr>
            <a:xfrm rot="18000000">
              <a:off x="4543969" y="2482506"/>
              <a:ext cx="139425" cy="1775639"/>
              <a:chOff x="4543973" y="2482506"/>
              <a:chExt cx="139425" cy="1775639"/>
            </a:xfrm>
            <a:grpFill/>
          </p:grpSpPr>
          <p:sp>
            <p:nvSpPr>
              <p:cNvPr id="299" name="Trapezoid 298">
                <a:extLst>
                  <a:ext uri="{FF2B5EF4-FFF2-40B4-BE49-F238E27FC236}">
                    <a16:creationId xmlns:a16="http://schemas.microsoft.com/office/drawing/2014/main" xmlns="" id="{3D35788B-50A3-A847-97FC-812FDE908AAD}"/>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00" name="Trapezoid 299">
                <a:extLst>
                  <a:ext uri="{FF2B5EF4-FFF2-40B4-BE49-F238E27FC236}">
                    <a16:creationId xmlns:a16="http://schemas.microsoft.com/office/drawing/2014/main" xmlns="" id="{CBBE28AA-A5D1-9F4C-852A-4C1DE7CA082A}"/>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8" name="Group 277">
              <a:extLst>
                <a:ext uri="{FF2B5EF4-FFF2-40B4-BE49-F238E27FC236}">
                  <a16:creationId xmlns:a16="http://schemas.microsoft.com/office/drawing/2014/main" xmlns="" id="{AE60A088-E9EC-684A-A5DF-88864A810907}"/>
                </a:ext>
              </a:extLst>
            </p:cNvPr>
            <p:cNvGrpSpPr/>
            <p:nvPr/>
          </p:nvGrpSpPr>
          <p:grpSpPr>
            <a:xfrm rot="17100000">
              <a:off x="4543968" y="2482506"/>
              <a:ext cx="139425" cy="1775639"/>
              <a:chOff x="4543973" y="2482506"/>
              <a:chExt cx="139425" cy="1775639"/>
            </a:xfrm>
            <a:grpFill/>
          </p:grpSpPr>
          <p:sp>
            <p:nvSpPr>
              <p:cNvPr id="297" name="Trapezoid 296">
                <a:extLst>
                  <a:ext uri="{FF2B5EF4-FFF2-40B4-BE49-F238E27FC236}">
                    <a16:creationId xmlns:a16="http://schemas.microsoft.com/office/drawing/2014/main" xmlns="" id="{7814444B-0685-FC4E-854A-E0C30FF0AA69}"/>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98" name="Trapezoid 297">
                <a:extLst>
                  <a:ext uri="{FF2B5EF4-FFF2-40B4-BE49-F238E27FC236}">
                    <a16:creationId xmlns:a16="http://schemas.microsoft.com/office/drawing/2014/main" xmlns="" id="{04342DE9-E3DD-2D4D-AD39-153ABAE3C78D}"/>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9" name="Group 278">
              <a:extLst>
                <a:ext uri="{FF2B5EF4-FFF2-40B4-BE49-F238E27FC236}">
                  <a16:creationId xmlns:a16="http://schemas.microsoft.com/office/drawing/2014/main" xmlns="" id="{DA7A5993-D933-BC44-8B34-7458F38C1EBA}"/>
                </a:ext>
              </a:extLst>
            </p:cNvPr>
            <p:cNvGrpSpPr/>
            <p:nvPr/>
          </p:nvGrpSpPr>
          <p:grpSpPr>
            <a:xfrm rot="16200000">
              <a:off x="4543967" y="2482506"/>
              <a:ext cx="139425" cy="1775639"/>
              <a:chOff x="4543973" y="2482506"/>
              <a:chExt cx="139425" cy="1775639"/>
            </a:xfrm>
            <a:grpFill/>
          </p:grpSpPr>
          <p:sp>
            <p:nvSpPr>
              <p:cNvPr id="295" name="Trapezoid 294">
                <a:extLst>
                  <a:ext uri="{FF2B5EF4-FFF2-40B4-BE49-F238E27FC236}">
                    <a16:creationId xmlns:a16="http://schemas.microsoft.com/office/drawing/2014/main" xmlns="" id="{18F60416-4B65-B742-94F7-41D16924BD17}"/>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96" name="Trapezoid 295">
                <a:extLst>
                  <a:ext uri="{FF2B5EF4-FFF2-40B4-BE49-F238E27FC236}">
                    <a16:creationId xmlns:a16="http://schemas.microsoft.com/office/drawing/2014/main" xmlns="" id="{73105378-4366-4544-B89E-AD81FEE61E17}"/>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80" name="Group 279">
              <a:extLst>
                <a:ext uri="{FF2B5EF4-FFF2-40B4-BE49-F238E27FC236}">
                  <a16:creationId xmlns:a16="http://schemas.microsoft.com/office/drawing/2014/main" xmlns="" id="{6573E9DA-B4DF-D04F-984C-9F648271D256}"/>
                </a:ext>
              </a:extLst>
            </p:cNvPr>
            <p:cNvGrpSpPr/>
            <p:nvPr/>
          </p:nvGrpSpPr>
          <p:grpSpPr>
            <a:xfrm rot="15300000">
              <a:off x="4543966" y="2482506"/>
              <a:ext cx="139425" cy="1775639"/>
              <a:chOff x="4543973" y="2482506"/>
              <a:chExt cx="139425" cy="1775639"/>
            </a:xfrm>
            <a:grpFill/>
          </p:grpSpPr>
          <p:sp>
            <p:nvSpPr>
              <p:cNvPr id="293" name="Trapezoid 292">
                <a:extLst>
                  <a:ext uri="{FF2B5EF4-FFF2-40B4-BE49-F238E27FC236}">
                    <a16:creationId xmlns:a16="http://schemas.microsoft.com/office/drawing/2014/main" xmlns="" id="{5B147761-45CA-524B-9E83-31D1A5C159CD}"/>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94" name="Trapezoid 293">
                <a:extLst>
                  <a:ext uri="{FF2B5EF4-FFF2-40B4-BE49-F238E27FC236}">
                    <a16:creationId xmlns:a16="http://schemas.microsoft.com/office/drawing/2014/main" xmlns="" id="{79F71AE9-9797-2F49-82DA-891023EA862A}"/>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81" name="Group 280">
              <a:extLst>
                <a:ext uri="{FF2B5EF4-FFF2-40B4-BE49-F238E27FC236}">
                  <a16:creationId xmlns:a16="http://schemas.microsoft.com/office/drawing/2014/main" xmlns="" id="{10CB70B5-02E6-6648-8E38-7C5BB2B5EFAD}"/>
                </a:ext>
              </a:extLst>
            </p:cNvPr>
            <p:cNvGrpSpPr/>
            <p:nvPr/>
          </p:nvGrpSpPr>
          <p:grpSpPr>
            <a:xfrm rot="14400000">
              <a:off x="4540511" y="2482505"/>
              <a:ext cx="139425" cy="1775639"/>
              <a:chOff x="4543973" y="2482506"/>
              <a:chExt cx="139425" cy="1775639"/>
            </a:xfrm>
            <a:grpFill/>
          </p:grpSpPr>
          <p:sp>
            <p:nvSpPr>
              <p:cNvPr id="291" name="Trapezoid 290">
                <a:extLst>
                  <a:ext uri="{FF2B5EF4-FFF2-40B4-BE49-F238E27FC236}">
                    <a16:creationId xmlns:a16="http://schemas.microsoft.com/office/drawing/2014/main" xmlns="" id="{6F4A5AF1-9993-5D40-B883-25A844656FD1}"/>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92" name="Trapezoid 291">
                <a:extLst>
                  <a:ext uri="{FF2B5EF4-FFF2-40B4-BE49-F238E27FC236}">
                    <a16:creationId xmlns:a16="http://schemas.microsoft.com/office/drawing/2014/main" xmlns="" id="{73EAA234-B7D4-FF45-8C06-FEC1B36A5512}"/>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82" name="Group 281">
              <a:extLst>
                <a:ext uri="{FF2B5EF4-FFF2-40B4-BE49-F238E27FC236}">
                  <a16:creationId xmlns:a16="http://schemas.microsoft.com/office/drawing/2014/main" xmlns="" id="{5EAD0D69-B722-AE49-B4A4-61B1101D70C0}"/>
                </a:ext>
              </a:extLst>
            </p:cNvPr>
            <p:cNvGrpSpPr/>
            <p:nvPr/>
          </p:nvGrpSpPr>
          <p:grpSpPr>
            <a:xfrm rot="13500000">
              <a:off x="4537057" y="2482504"/>
              <a:ext cx="139425" cy="1775639"/>
              <a:chOff x="4543973" y="2482506"/>
              <a:chExt cx="139425" cy="1775639"/>
            </a:xfrm>
            <a:grpFill/>
          </p:grpSpPr>
          <p:sp>
            <p:nvSpPr>
              <p:cNvPr id="289" name="Trapezoid 288">
                <a:extLst>
                  <a:ext uri="{FF2B5EF4-FFF2-40B4-BE49-F238E27FC236}">
                    <a16:creationId xmlns:a16="http://schemas.microsoft.com/office/drawing/2014/main" xmlns="" id="{A59E885E-8C60-064B-81A0-44D756BCF606}"/>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90" name="Trapezoid 289">
                <a:extLst>
                  <a:ext uri="{FF2B5EF4-FFF2-40B4-BE49-F238E27FC236}">
                    <a16:creationId xmlns:a16="http://schemas.microsoft.com/office/drawing/2014/main" xmlns="" id="{63BC0739-8502-A849-BDE9-7E78772463DA}"/>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83" name="Group 282">
              <a:extLst>
                <a:ext uri="{FF2B5EF4-FFF2-40B4-BE49-F238E27FC236}">
                  <a16:creationId xmlns:a16="http://schemas.microsoft.com/office/drawing/2014/main" xmlns="" id="{48041439-84C7-654F-BA0C-64F6CC28D19C}"/>
                </a:ext>
              </a:extLst>
            </p:cNvPr>
            <p:cNvGrpSpPr/>
            <p:nvPr/>
          </p:nvGrpSpPr>
          <p:grpSpPr>
            <a:xfrm rot="12600000">
              <a:off x="4533603" y="2482503"/>
              <a:ext cx="139425" cy="1775639"/>
              <a:chOff x="4543973" y="2482506"/>
              <a:chExt cx="139425" cy="1775639"/>
            </a:xfrm>
            <a:grpFill/>
          </p:grpSpPr>
          <p:sp>
            <p:nvSpPr>
              <p:cNvPr id="287" name="Trapezoid 286">
                <a:extLst>
                  <a:ext uri="{FF2B5EF4-FFF2-40B4-BE49-F238E27FC236}">
                    <a16:creationId xmlns:a16="http://schemas.microsoft.com/office/drawing/2014/main" xmlns="" id="{AD663822-05B6-FF41-83F1-7E5C7786E57B}"/>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88" name="Trapezoid 287">
                <a:extLst>
                  <a:ext uri="{FF2B5EF4-FFF2-40B4-BE49-F238E27FC236}">
                    <a16:creationId xmlns:a16="http://schemas.microsoft.com/office/drawing/2014/main" xmlns="" id="{7E19052C-051F-7E43-A8C4-75630D284641}"/>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84" name="Group 283">
              <a:extLst>
                <a:ext uri="{FF2B5EF4-FFF2-40B4-BE49-F238E27FC236}">
                  <a16:creationId xmlns:a16="http://schemas.microsoft.com/office/drawing/2014/main" xmlns="" id="{4C0B134D-98C4-164E-8B6A-4EC4C09A2FE9}"/>
                </a:ext>
              </a:extLst>
            </p:cNvPr>
            <p:cNvGrpSpPr/>
            <p:nvPr/>
          </p:nvGrpSpPr>
          <p:grpSpPr>
            <a:xfrm rot="11700000">
              <a:off x="4530149" y="2482502"/>
              <a:ext cx="139425" cy="1775639"/>
              <a:chOff x="4543973" y="2482506"/>
              <a:chExt cx="139425" cy="1775639"/>
            </a:xfrm>
            <a:grpFill/>
          </p:grpSpPr>
          <p:sp>
            <p:nvSpPr>
              <p:cNvPr id="285" name="Trapezoid 284">
                <a:extLst>
                  <a:ext uri="{FF2B5EF4-FFF2-40B4-BE49-F238E27FC236}">
                    <a16:creationId xmlns:a16="http://schemas.microsoft.com/office/drawing/2014/main" xmlns="" id="{94EC142A-99DF-F648-93CC-981A77453F50}"/>
                  </a:ext>
                </a:extLst>
              </p:cNvPr>
              <p:cNvSpPr/>
              <p:nvPr/>
            </p:nvSpPr>
            <p:spPr>
              <a:xfrm>
                <a:off x="4543973" y="2482506"/>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86" name="Trapezoid 285">
                <a:extLst>
                  <a:ext uri="{FF2B5EF4-FFF2-40B4-BE49-F238E27FC236}">
                    <a16:creationId xmlns:a16="http://schemas.microsoft.com/office/drawing/2014/main" xmlns="" id="{31F6D2F3-1F91-2248-9BF6-C0E317EF6563}"/>
                  </a:ext>
                </a:extLst>
              </p:cNvPr>
              <p:cNvSpPr/>
              <p:nvPr/>
            </p:nvSpPr>
            <p:spPr>
              <a:xfrm rot="10800000">
                <a:off x="4543973" y="4057972"/>
                <a:ext cx="139425" cy="200173"/>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317" name="Group 316">
            <a:extLst>
              <a:ext uri="{FF2B5EF4-FFF2-40B4-BE49-F238E27FC236}">
                <a16:creationId xmlns:a16="http://schemas.microsoft.com/office/drawing/2014/main" xmlns="" id="{A50CEB8A-2E22-F340-9809-457CF5D38D24}"/>
              </a:ext>
            </a:extLst>
          </p:cNvPr>
          <p:cNvGrpSpPr/>
          <p:nvPr/>
        </p:nvGrpSpPr>
        <p:grpSpPr>
          <a:xfrm rot="11497648">
            <a:off x="2213556" y="6210806"/>
            <a:ext cx="470217" cy="470926"/>
            <a:chOff x="200262" y="1130000"/>
            <a:chExt cx="3182400" cy="3187201"/>
          </a:xfrm>
          <a:solidFill>
            <a:srgbClr val="28B25A"/>
          </a:solidFill>
        </p:grpSpPr>
        <p:sp>
          <p:nvSpPr>
            <p:cNvPr id="318" name="Donut 317">
              <a:extLst>
                <a:ext uri="{FF2B5EF4-FFF2-40B4-BE49-F238E27FC236}">
                  <a16:creationId xmlns:a16="http://schemas.microsoft.com/office/drawing/2014/main" xmlns="" id="{81AD3650-2019-484A-8972-67E79F37C23A}"/>
                </a:ext>
              </a:extLst>
            </p:cNvPr>
            <p:cNvSpPr/>
            <p:nvPr/>
          </p:nvSpPr>
          <p:spPr>
            <a:xfrm>
              <a:off x="527324" y="1455000"/>
              <a:ext cx="2518696" cy="2518696"/>
            </a:xfrm>
            <a:prstGeom prst="donut">
              <a:avLst>
                <a:gd name="adj" fmla="val 1257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grpSp>
          <p:nvGrpSpPr>
            <p:cNvPr id="319" name="Group 318">
              <a:extLst>
                <a:ext uri="{FF2B5EF4-FFF2-40B4-BE49-F238E27FC236}">
                  <a16:creationId xmlns:a16="http://schemas.microsoft.com/office/drawing/2014/main" xmlns="" id="{EEC6E4AA-966E-1848-8548-E40EAF32F8B1}"/>
                </a:ext>
              </a:extLst>
            </p:cNvPr>
            <p:cNvGrpSpPr/>
            <p:nvPr/>
          </p:nvGrpSpPr>
          <p:grpSpPr>
            <a:xfrm>
              <a:off x="1550151" y="1130000"/>
              <a:ext cx="473042" cy="3162400"/>
              <a:chOff x="1550151" y="1130000"/>
              <a:chExt cx="473042" cy="3162400"/>
            </a:xfrm>
            <a:grpFill/>
          </p:grpSpPr>
          <p:sp>
            <p:nvSpPr>
              <p:cNvPr id="345" name="Trapezoid 344">
                <a:extLst>
                  <a:ext uri="{FF2B5EF4-FFF2-40B4-BE49-F238E27FC236}">
                    <a16:creationId xmlns:a16="http://schemas.microsoft.com/office/drawing/2014/main" xmlns="" id="{95319721-A3B9-4449-B7E9-636AB45C425A}"/>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46" name="Trapezoid 345">
                <a:extLst>
                  <a:ext uri="{FF2B5EF4-FFF2-40B4-BE49-F238E27FC236}">
                    <a16:creationId xmlns:a16="http://schemas.microsoft.com/office/drawing/2014/main" xmlns="" id="{BA9AC186-4BCB-764B-AD3E-3EE16FA91595}"/>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320" name="Group 319">
              <a:extLst>
                <a:ext uri="{FF2B5EF4-FFF2-40B4-BE49-F238E27FC236}">
                  <a16:creationId xmlns:a16="http://schemas.microsoft.com/office/drawing/2014/main" xmlns="" id="{0ADB08BD-2645-B446-99D5-DA1910B0E77C}"/>
                </a:ext>
              </a:extLst>
            </p:cNvPr>
            <p:cNvGrpSpPr/>
            <p:nvPr/>
          </p:nvGrpSpPr>
          <p:grpSpPr>
            <a:xfrm rot="19800000">
              <a:off x="1517546" y="1147400"/>
              <a:ext cx="473042" cy="3162400"/>
              <a:chOff x="1550151" y="1130000"/>
              <a:chExt cx="473042" cy="3162400"/>
            </a:xfrm>
            <a:grpFill/>
          </p:grpSpPr>
          <p:sp>
            <p:nvSpPr>
              <p:cNvPr id="343" name="Trapezoid 342">
                <a:extLst>
                  <a:ext uri="{FF2B5EF4-FFF2-40B4-BE49-F238E27FC236}">
                    <a16:creationId xmlns:a16="http://schemas.microsoft.com/office/drawing/2014/main" xmlns="" id="{801025BA-5425-9B42-BB23-BA3AED1EDF53}"/>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44" name="Trapezoid 343">
                <a:extLst>
                  <a:ext uri="{FF2B5EF4-FFF2-40B4-BE49-F238E27FC236}">
                    <a16:creationId xmlns:a16="http://schemas.microsoft.com/office/drawing/2014/main" xmlns="" id="{554B3996-E312-7B49-B2EB-2659A9C86613}"/>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321" name="Group 320">
              <a:extLst>
                <a:ext uri="{FF2B5EF4-FFF2-40B4-BE49-F238E27FC236}">
                  <a16:creationId xmlns:a16="http://schemas.microsoft.com/office/drawing/2014/main" xmlns="" id="{81BA501D-20C0-1A40-94C4-1B4044858190}"/>
                </a:ext>
              </a:extLst>
            </p:cNvPr>
            <p:cNvGrpSpPr/>
            <p:nvPr/>
          </p:nvGrpSpPr>
          <p:grpSpPr>
            <a:xfrm rot="18000000">
              <a:off x="1544942" y="1164802"/>
              <a:ext cx="473042" cy="3162400"/>
              <a:chOff x="1550151" y="1130000"/>
              <a:chExt cx="473042" cy="3162400"/>
            </a:xfrm>
            <a:grpFill/>
          </p:grpSpPr>
          <p:sp>
            <p:nvSpPr>
              <p:cNvPr id="341" name="Trapezoid 340">
                <a:extLst>
                  <a:ext uri="{FF2B5EF4-FFF2-40B4-BE49-F238E27FC236}">
                    <a16:creationId xmlns:a16="http://schemas.microsoft.com/office/drawing/2014/main" xmlns="" id="{33CBB43A-BC48-FB40-BFED-B26F97613DB5}"/>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42" name="Trapezoid 341">
                <a:extLst>
                  <a:ext uri="{FF2B5EF4-FFF2-40B4-BE49-F238E27FC236}">
                    <a16:creationId xmlns:a16="http://schemas.microsoft.com/office/drawing/2014/main" xmlns="" id="{B00D210B-30F9-3F4F-A469-7501A5C7B1DB}"/>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322" name="Group 321">
              <a:extLst>
                <a:ext uri="{FF2B5EF4-FFF2-40B4-BE49-F238E27FC236}">
                  <a16:creationId xmlns:a16="http://schemas.microsoft.com/office/drawing/2014/main" xmlns="" id="{DBE6092A-F471-8E4D-BB42-2C1603E57E8E}"/>
                </a:ext>
              </a:extLst>
            </p:cNvPr>
            <p:cNvGrpSpPr/>
            <p:nvPr/>
          </p:nvGrpSpPr>
          <p:grpSpPr>
            <a:xfrm rot="16200000">
              <a:off x="1544941" y="1164801"/>
              <a:ext cx="473042" cy="3162400"/>
              <a:chOff x="1550151" y="1130000"/>
              <a:chExt cx="473042" cy="3162400"/>
            </a:xfrm>
            <a:grpFill/>
          </p:grpSpPr>
          <p:sp>
            <p:nvSpPr>
              <p:cNvPr id="339" name="Trapezoid 338">
                <a:extLst>
                  <a:ext uri="{FF2B5EF4-FFF2-40B4-BE49-F238E27FC236}">
                    <a16:creationId xmlns:a16="http://schemas.microsoft.com/office/drawing/2014/main" xmlns="" id="{FB286F69-3B7E-9E4A-9678-C25FD1E84827}"/>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40" name="Trapezoid 339">
                <a:extLst>
                  <a:ext uri="{FF2B5EF4-FFF2-40B4-BE49-F238E27FC236}">
                    <a16:creationId xmlns:a16="http://schemas.microsoft.com/office/drawing/2014/main" xmlns="" id="{EC8859DF-3753-0C41-BAA8-BC6C78BD32BE}"/>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323" name="Group 322">
              <a:extLst>
                <a:ext uri="{FF2B5EF4-FFF2-40B4-BE49-F238E27FC236}">
                  <a16:creationId xmlns:a16="http://schemas.microsoft.com/office/drawing/2014/main" xmlns="" id="{0574F2AC-1F39-7445-853A-2BB934CB539A}"/>
                </a:ext>
              </a:extLst>
            </p:cNvPr>
            <p:cNvGrpSpPr/>
            <p:nvPr/>
          </p:nvGrpSpPr>
          <p:grpSpPr>
            <a:xfrm rot="14400000">
              <a:off x="1564941" y="1164801"/>
              <a:ext cx="473042" cy="3162400"/>
              <a:chOff x="1550151" y="1130000"/>
              <a:chExt cx="473042" cy="3162400"/>
            </a:xfrm>
            <a:grpFill/>
          </p:grpSpPr>
          <p:sp>
            <p:nvSpPr>
              <p:cNvPr id="337" name="Trapezoid 336">
                <a:extLst>
                  <a:ext uri="{FF2B5EF4-FFF2-40B4-BE49-F238E27FC236}">
                    <a16:creationId xmlns:a16="http://schemas.microsoft.com/office/drawing/2014/main" xmlns="" id="{D4CDBA82-C416-094B-B25B-BA5C2B8AE80A}"/>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38" name="Trapezoid 337">
                <a:extLst>
                  <a:ext uri="{FF2B5EF4-FFF2-40B4-BE49-F238E27FC236}">
                    <a16:creationId xmlns:a16="http://schemas.microsoft.com/office/drawing/2014/main" xmlns="" id="{30808879-A2D7-4A43-8D7F-19C8B7AC61F8}"/>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324" name="Group 323">
              <a:extLst>
                <a:ext uri="{FF2B5EF4-FFF2-40B4-BE49-F238E27FC236}">
                  <a16:creationId xmlns:a16="http://schemas.microsoft.com/office/drawing/2014/main" xmlns="" id="{A0C38CBE-5582-684A-9212-2DBAC6E62FB3}"/>
                </a:ext>
              </a:extLst>
            </p:cNvPr>
            <p:cNvGrpSpPr/>
            <p:nvPr/>
          </p:nvGrpSpPr>
          <p:grpSpPr>
            <a:xfrm rot="12600000">
              <a:off x="1584941" y="1154801"/>
              <a:ext cx="473042" cy="3162400"/>
              <a:chOff x="1550151" y="1130000"/>
              <a:chExt cx="473042" cy="3162400"/>
            </a:xfrm>
            <a:grpFill/>
          </p:grpSpPr>
          <p:sp>
            <p:nvSpPr>
              <p:cNvPr id="335" name="Trapezoid 334">
                <a:extLst>
                  <a:ext uri="{FF2B5EF4-FFF2-40B4-BE49-F238E27FC236}">
                    <a16:creationId xmlns:a16="http://schemas.microsoft.com/office/drawing/2014/main" xmlns="" id="{D8D15C80-E1BD-8F46-8F9B-501A809CFAD0}"/>
                  </a:ext>
                </a:extLst>
              </p:cNvPr>
              <p:cNvSpPr/>
              <p:nvPr/>
            </p:nvSpPr>
            <p:spPr>
              <a:xfrm>
                <a:off x="1550151" y="11300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36" name="Trapezoid 335">
                <a:extLst>
                  <a:ext uri="{FF2B5EF4-FFF2-40B4-BE49-F238E27FC236}">
                    <a16:creationId xmlns:a16="http://schemas.microsoft.com/office/drawing/2014/main" xmlns="" id="{149592F5-6A0E-7F43-AA39-98B08A878A61}"/>
                  </a:ext>
                </a:extLst>
              </p:cNvPr>
              <p:cNvSpPr/>
              <p:nvPr/>
            </p:nvSpPr>
            <p:spPr>
              <a:xfrm rot="10800000">
                <a:off x="1550151" y="3932400"/>
                <a:ext cx="473042" cy="360000"/>
              </a:xfrm>
              <a:prstGeom prst="trapezoid">
                <a:avLst>
                  <a:gd name="adj" fmla="val 27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325" name="Donut 324">
              <a:extLst>
                <a:ext uri="{FF2B5EF4-FFF2-40B4-BE49-F238E27FC236}">
                  <a16:creationId xmlns:a16="http://schemas.microsoft.com/office/drawing/2014/main" xmlns="" id="{AA0D0CE2-DA6B-1A48-BDCF-11EAC6A645DC}"/>
                </a:ext>
              </a:extLst>
            </p:cNvPr>
            <p:cNvSpPr/>
            <p:nvPr/>
          </p:nvSpPr>
          <p:spPr>
            <a:xfrm>
              <a:off x="1214885" y="2142561"/>
              <a:ext cx="1143574" cy="1143574"/>
            </a:xfrm>
            <a:prstGeom prst="donut">
              <a:avLst>
                <a:gd name="adj" fmla="val 2182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grpSp>
          <p:nvGrpSpPr>
            <p:cNvPr id="326" name="Group 325">
              <a:extLst>
                <a:ext uri="{FF2B5EF4-FFF2-40B4-BE49-F238E27FC236}">
                  <a16:creationId xmlns:a16="http://schemas.microsoft.com/office/drawing/2014/main" xmlns="" id="{3D042BD6-46E2-C446-AD2A-89CE07D5AB99}"/>
                </a:ext>
              </a:extLst>
            </p:cNvPr>
            <p:cNvGrpSpPr/>
            <p:nvPr/>
          </p:nvGrpSpPr>
          <p:grpSpPr>
            <a:xfrm>
              <a:off x="1691670" y="1655000"/>
              <a:ext cx="190004" cy="2086436"/>
              <a:chOff x="1691670" y="1655000"/>
              <a:chExt cx="190004" cy="2086436"/>
            </a:xfrm>
            <a:grpFill/>
          </p:grpSpPr>
          <p:sp>
            <p:nvSpPr>
              <p:cNvPr id="333" name="Rectangle 332">
                <a:extLst>
                  <a:ext uri="{FF2B5EF4-FFF2-40B4-BE49-F238E27FC236}">
                    <a16:creationId xmlns:a16="http://schemas.microsoft.com/office/drawing/2014/main" xmlns="" id="{08DDAB29-1354-D740-8256-8E35F37BD34A}"/>
                  </a:ext>
                </a:extLst>
              </p:cNvPr>
              <p:cNvSpPr/>
              <p:nvPr/>
            </p:nvSpPr>
            <p:spPr>
              <a:xfrm>
                <a:off x="1691670" y="1655000"/>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34" name="Rectangle 333">
                <a:extLst>
                  <a:ext uri="{FF2B5EF4-FFF2-40B4-BE49-F238E27FC236}">
                    <a16:creationId xmlns:a16="http://schemas.microsoft.com/office/drawing/2014/main" xmlns="" id="{9F862605-60FF-954A-8FCE-90494723B6E4}"/>
                  </a:ext>
                </a:extLst>
              </p:cNvPr>
              <p:cNvSpPr/>
              <p:nvPr/>
            </p:nvSpPr>
            <p:spPr>
              <a:xfrm>
                <a:off x="1691670" y="3106436"/>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27" name="Group 326">
              <a:extLst>
                <a:ext uri="{FF2B5EF4-FFF2-40B4-BE49-F238E27FC236}">
                  <a16:creationId xmlns:a16="http://schemas.microsoft.com/office/drawing/2014/main" xmlns="" id="{BC5C4F00-B738-A84A-AE8E-B0FBA7BA74D0}"/>
                </a:ext>
              </a:extLst>
            </p:cNvPr>
            <p:cNvGrpSpPr/>
            <p:nvPr/>
          </p:nvGrpSpPr>
          <p:grpSpPr>
            <a:xfrm rot="14400000">
              <a:off x="1706849" y="1671131"/>
              <a:ext cx="190004" cy="2086436"/>
              <a:chOff x="1691670" y="1655000"/>
              <a:chExt cx="190004" cy="2086436"/>
            </a:xfrm>
            <a:grpFill/>
          </p:grpSpPr>
          <p:sp>
            <p:nvSpPr>
              <p:cNvPr id="331" name="Rectangle 330">
                <a:extLst>
                  <a:ext uri="{FF2B5EF4-FFF2-40B4-BE49-F238E27FC236}">
                    <a16:creationId xmlns:a16="http://schemas.microsoft.com/office/drawing/2014/main" xmlns="" id="{50068BBC-10A5-AF48-93A8-62531FB6500C}"/>
                  </a:ext>
                </a:extLst>
              </p:cNvPr>
              <p:cNvSpPr/>
              <p:nvPr/>
            </p:nvSpPr>
            <p:spPr>
              <a:xfrm>
                <a:off x="1691670" y="1655000"/>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32" name="Rectangle 331">
                <a:extLst>
                  <a:ext uri="{FF2B5EF4-FFF2-40B4-BE49-F238E27FC236}">
                    <a16:creationId xmlns:a16="http://schemas.microsoft.com/office/drawing/2014/main" xmlns="" id="{A09C6ACE-9B49-B044-A164-B254D0F33F91}"/>
                  </a:ext>
                </a:extLst>
              </p:cNvPr>
              <p:cNvSpPr/>
              <p:nvPr/>
            </p:nvSpPr>
            <p:spPr>
              <a:xfrm>
                <a:off x="1691670" y="3106436"/>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28" name="Group 327">
              <a:extLst>
                <a:ext uri="{FF2B5EF4-FFF2-40B4-BE49-F238E27FC236}">
                  <a16:creationId xmlns:a16="http://schemas.microsoft.com/office/drawing/2014/main" xmlns="" id="{3852E346-4D93-294C-BDA2-A58227FA53B8}"/>
                </a:ext>
              </a:extLst>
            </p:cNvPr>
            <p:cNvGrpSpPr/>
            <p:nvPr/>
          </p:nvGrpSpPr>
          <p:grpSpPr>
            <a:xfrm rot="18000000">
              <a:off x="1703545" y="1671132"/>
              <a:ext cx="190004" cy="2086436"/>
              <a:chOff x="1691670" y="1655000"/>
              <a:chExt cx="190004" cy="2086436"/>
            </a:xfrm>
            <a:grpFill/>
          </p:grpSpPr>
          <p:sp>
            <p:nvSpPr>
              <p:cNvPr id="329" name="Rectangle 328">
                <a:extLst>
                  <a:ext uri="{FF2B5EF4-FFF2-40B4-BE49-F238E27FC236}">
                    <a16:creationId xmlns:a16="http://schemas.microsoft.com/office/drawing/2014/main" xmlns="" id="{0055128A-77D9-5240-975A-30147C28286F}"/>
                  </a:ext>
                </a:extLst>
              </p:cNvPr>
              <p:cNvSpPr/>
              <p:nvPr/>
            </p:nvSpPr>
            <p:spPr>
              <a:xfrm>
                <a:off x="1691670" y="1655000"/>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30" name="Rectangle 329">
                <a:extLst>
                  <a:ext uri="{FF2B5EF4-FFF2-40B4-BE49-F238E27FC236}">
                    <a16:creationId xmlns:a16="http://schemas.microsoft.com/office/drawing/2014/main" xmlns="" id="{04DE1F85-0CA6-344F-AB1B-AC4A141EDDAD}"/>
                  </a:ext>
                </a:extLst>
              </p:cNvPr>
              <p:cNvSpPr/>
              <p:nvPr/>
            </p:nvSpPr>
            <p:spPr>
              <a:xfrm>
                <a:off x="1691670" y="3106436"/>
                <a:ext cx="190004" cy="63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pic>
        <p:nvPicPr>
          <p:cNvPr id="397" name="Picture 396" descr="AIG_r_w.png">
            <a:extLst>
              <a:ext uri="{FF2B5EF4-FFF2-40B4-BE49-F238E27FC236}">
                <a16:creationId xmlns:a16="http://schemas.microsoft.com/office/drawing/2014/main" xmlns="" id="{2CAFDC41-9D56-BD4C-9D91-7071AB21BB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138" name="Picture 137">
            <a:extLst>
              <a:ext uri="{FF2B5EF4-FFF2-40B4-BE49-F238E27FC236}">
                <a16:creationId xmlns:a16="http://schemas.microsoft.com/office/drawing/2014/main" xmlns="" id="{0AC2802F-E795-5D43-A99D-F91F1D41AB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44"/>
          <a:stretch/>
        </p:blipFill>
        <p:spPr>
          <a:xfrm>
            <a:off x="3457911" y="5203811"/>
            <a:ext cx="1783359" cy="1677521"/>
          </a:xfrm>
          <a:prstGeom prst="rect">
            <a:avLst/>
          </a:prstGeom>
        </p:spPr>
      </p:pic>
      <p:sp>
        <p:nvSpPr>
          <p:cNvPr id="2" name="TextBox 1"/>
          <p:cNvSpPr txBox="1"/>
          <p:nvPr/>
        </p:nvSpPr>
        <p:spPr>
          <a:xfrm>
            <a:off x="5486399" y="4981072"/>
            <a:ext cx="6296809" cy="1631216"/>
          </a:xfrm>
          <a:prstGeom prst="rect">
            <a:avLst/>
          </a:prstGeom>
          <a:noFill/>
        </p:spPr>
        <p:txBody>
          <a:bodyPr wrap="square" rtlCol="0">
            <a:spAutoFit/>
          </a:bodyPr>
          <a:lstStyle/>
          <a:p>
            <a:r>
              <a:rPr lang="en-US" sz="2000" dirty="0">
                <a:solidFill>
                  <a:schemeClr val="tx1">
                    <a:lumMod val="65000"/>
                    <a:lumOff val="35000"/>
                  </a:schemeClr>
                </a:solidFill>
                <a:latin typeface="Arial"/>
              </a:rPr>
              <a:t>The S&amp;</a:t>
            </a:r>
            <a:r>
              <a:rPr lang="en-US" sz="2000" dirty="0" smtClean="0">
                <a:solidFill>
                  <a:schemeClr val="tx1">
                    <a:lumMod val="65000"/>
                    <a:lumOff val="35000"/>
                  </a:schemeClr>
                </a:solidFill>
                <a:latin typeface="Arial"/>
              </a:rPr>
              <a:t>P500</a:t>
            </a:r>
            <a:r>
              <a:rPr lang="en-US" sz="1400" baseline="60000" dirty="0">
                <a:solidFill>
                  <a:schemeClr val="tx1">
                    <a:lumMod val="65000"/>
                    <a:lumOff val="35000"/>
                  </a:schemeClr>
                </a:solidFill>
                <a:latin typeface="Arial"/>
              </a:rPr>
              <a:t>®</a:t>
            </a:r>
            <a:r>
              <a:rPr lang="en-US" sz="2000" dirty="0">
                <a:solidFill>
                  <a:schemeClr val="tx1">
                    <a:lumMod val="65000"/>
                    <a:lumOff val="35000"/>
                  </a:schemeClr>
                </a:solidFill>
                <a:latin typeface="Arial"/>
              </a:rPr>
              <a:t> would have to generate </a:t>
            </a:r>
            <a:r>
              <a:rPr lang="en-US" sz="2000" dirty="0" smtClean="0">
                <a:solidFill>
                  <a:schemeClr val="tx1">
                    <a:lumMod val="65000"/>
                    <a:lumOff val="35000"/>
                  </a:schemeClr>
                </a:solidFill>
                <a:latin typeface="Arial"/>
              </a:rPr>
              <a:t/>
            </a:r>
            <a:br>
              <a:rPr lang="en-US" sz="2000" dirty="0" smtClean="0">
                <a:solidFill>
                  <a:schemeClr val="tx1">
                    <a:lumMod val="65000"/>
                    <a:lumOff val="35000"/>
                  </a:schemeClr>
                </a:solidFill>
                <a:latin typeface="Arial"/>
              </a:rPr>
            </a:br>
            <a:r>
              <a:rPr lang="en-US" sz="2000" b="1" dirty="0" smtClean="0">
                <a:solidFill>
                  <a:srgbClr val="EA4741"/>
                </a:solidFill>
                <a:latin typeface="Arial"/>
              </a:rPr>
              <a:t>negative </a:t>
            </a:r>
            <a:r>
              <a:rPr lang="en-US" sz="2000" b="1" dirty="0">
                <a:solidFill>
                  <a:srgbClr val="EA4741"/>
                </a:solidFill>
                <a:latin typeface="Arial"/>
              </a:rPr>
              <a:t>returns for </a:t>
            </a:r>
            <a:r>
              <a:rPr lang="en-US" sz="2000" b="1" u="sng" dirty="0">
                <a:solidFill>
                  <a:srgbClr val="EA4741"/>
                </a:solidFill>
                <a:latin typeface="Arial"/>
              </a:rPr>
              <a:t>ALL</a:t>
            </a:r>
            <a:r>
              <a:rPr lang="en-US" sz="2000" b="1" dirty="0">
                <a:solidFill>
                  <a:srgbClr val="EA4741"/>
                </a:solidFill>
                <a:latin typeface="Arial"/>
              </a:rPr>
              <a:t> 38 years </a:t>
            </a:r>
            <a:r>
              <a:rPr lang="en-US" sz="2000" b="1" dirty="0" smtClean="0">
                <a:solidFill>
                  <a:srgbClr val="EA4741"/>
                </a:solidFill>
                <a:latin typeface="Arial"/>
              </a:rPr>
              <a:t/>
            </a:r>
            <a:br>
              <a:rPr lang="en-US" sz="2000" b="1" dirty="0" smtClean="0">
                <a:solidFill>
                  <a:srgbClr val="EA4741"/>
                </a:solidFill>
                <a:latin typeface="Arial"/>
              </a:rPr>
            </a:br>
            <a:r>
              <a:rPr lang="en-US" sz="2000" dirty="0" smtClean="0">
                <a:solidFill>
                  <a:schemeClr val="tx1">
                    <a:lumMod val="65000"/>
                    <a:lumOff val="35000"/>
                  </a:schemeClr>
                </a:solidFill>
                <a:latin typeface="Arial"/>
              </a:rPr>
              <a:t>before </a:t>
            </a:r>
            <a:r>
              <a:rPr lang="en-US" sz="2000" dirty="0">
                <a:solidFill>
                  <a:schemeClr val="tx1">
                    <a:lumMod val="65000"/>
                    <a:lumOff val="35000"/>
                  </a:schemeClr>
                </a:solidFill>
                <a:latin typeface="Arial"/>
              </a:rPr>
              <a:t>the </a:t>
            </a:r>
            <a:r>
              <a:rPr lang="en-US" sz="2000" dirty="0" smtClean="0">
                <a:solidFill>
                  <a:schemeClr val="tx1">
                    <a:lumMod val="65000"/>
                    <a:lumOff val="35000"/>
                  </a:schemeClr>
                </a:solidFill>
                <a:latin typeface="Arial"/>
              </a:rPr>
              <a:t>‘Guarantee to Age’ of 88 </a:t>
            </a:r>
            <a:br>
              <a:rPr lang="en-US" sz="2000" dirty="0" smtClean="0">
                <a:solidFill>
                  <a:schemeClr val="tx1">
                    <a:lumMod val="65000"/>
                    <a:lumOff val="35000"/>
                  </a:schemeClr>
                </a:solidFill>
                <a:latin typeface="Arial"/>
              </a:rPr>
            </a:br>
            <a:r>
              <a:rPr lang="en-US" sz="2000" dirty="0" smtClean="0">
                <a:solidFill>
                  <a:schemeClr val="tx1">
                    <a:lumMod val="65000"/>
                    <a:lumOff val="35000"/>
                  </a:schemeClr>
                </a:solidFill>
                <a:latin typeface="Arial"/>
              </a:rPr>
              <a:t>could become </a:t>
            </a:r>
            <a:r>
              <a:rPr lang="en-US" sz="2000" dirty="0">
                <a:solidFill>
                  <a:schemeClr val="tx1">
                    <a:lumMod val="65000"/>
                    <a:lumOff val="35000"/>
                  </a:schemeClr>
                </a:solidFill>
                <a:latin typeface="Arial"/>
              </a:rPr>
              <a:t>a reality.</a:t>
            </a:r>
          </a:p>
          <a:p>
            <a:endParaRPr lang="en-US" sz="2000" dirty="0">
              <a:solidFill>
                <a:schemeClr val="tx1">
                  <a:lumMod val="65000"/>
                  <a:lumOff val="35000"/>
                </a:schemeClr>
              </a:solidFill>
              <a:latin typeface="Arial" panose="020B0604020202020204" pitchFamily="34" charset="0"/>
            </a:endParaRPr>
          </a:p>
        </p:txBody>
      </p:sp>
      <p:pic>
        <p:nvPicPr>
          <p:cNvPr id="216" name="Picture 215">
            <a:extLst>
              <a:ext uri="{FF2B5EF4-FFF2-40B4-BE49-F238E27FC236}">
                <a16:creationId xmlns="" xmlns:a16="http://schemas.microsoft.com/office/drawing/2014/main" id="{328056C7-45C7-1B4E-9D3B-56047A2D79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19" r="-1095"/>
          <a:stretch/>
        </p:blipFill>
        <p:spPr>
          <a:xfrm>
            <a:off x="10126683" y="4534042"/>
            <a:ext cx="1645210" cy="1547571"/>
          </a:xfrm>
          <a:prstGeom prst="rect">
            <a:avLst/>
          </a:prstGeom>
        </p:spPr>
      </p:pic>
      <p:sp>
        <p:nvSpPr>
          <p:cNvPr id="141"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5599780"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142" name="Rectangle 141"/>
          <p:cNvSpPr/>
          <p:nvPr/>
        </p:nvSpPr>
        <p:spPr>
          <a:xfrm>
            <a:off x="5477851" y="6522852"/>
            <a:ext cx="5884310" cy="230832"/>
          </a:xfrm>
          <a:prstGeom prst="rect">
            <a:avLst/>
          </a:prstGeom>
        </p:spPr>
        <p:txBody>
          <a:bodyPr wrap="square">
            <a:spAutoFit/>
          </a:bodyPr>
          <a:lstStyle/>
          <a:p>
            <a:pPr marL="58738" indent="-58738"/>
            <a:r>
              <a:rPr lang="en-US" sz="900" spc="-20" baseline="30000" dirty="0" smtClean="0">
                <a:solidFill>
                  <a:srgbClr val="595959"/>
                </a:solidFill>
                <a:latin typeface="Arial"/>
                <a:cs typeface="Arial"/>
              </a:rPr>
              <a:t>1</a:t>
            </a:r>
            <a:r>
              <a:rPr lang="en-US" sz="900" spc="-20" dirty="0" smtClean="0">
                <a:solidFill>
                  <a:srgbClr val="595959"/>
                </a:solidFill>
                <a:latin typeface="Arial"/>
                <a:cs typeface="Arial"/>
              </a:rPr>
              <a:t>	Assumes an index crediting period of one year, point-to-point.</a:t>
            </a:r>
          </a:p>
        </p:txBody>
      </p:sp>
      <p:sp>
        <p:nvSpPr>
          <p:cNvPr id="7" name="Slide Number Placeholder 6"/>
          <p:cNvSpPr>
            <a:spLocks noGrp="1"/>
          </p:cNvSpPr>
          <p:nvPr>
            <p:ph type="sldNum" sz="quarter" idx="12"/>
          </p:nvPr>
        </p:nvSpPr>
        <p:spPr/>
        <p:txBody>
          <a:bodyPr/>
          <a:lstStyle/>
          <a:p>
            <a:fld id="{A7F84AF7-782E-8748-9862-C80A76F4A1D6}" type="slidenum">
              <a:rPr lang="en-US" smtClean="0"/>
              <a:t>15</a:t>
            </a:fld>
            <a:endParaRPr lang="en-US" dirty="0"/>
          </a:p>
        </p:txBody>
      </p:sp>
    </p:spTree>
    <p:extLst>
      <p:ext uri="{BB962C8B-B14F-4D97-AF65-F5344CB8AC3E}">
        <p14:creationId xmlns:p14="http://schemas.microsoft.com/office/powerpoint/2010/main" val="5246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par>
                          <p:cTn id="8" fill="hold">
                            <p:stCondLst>
                              <p:cond delay="500"/>
                            </p:stCondLst>
                            <p:childTnLst>
                              <p:par>
                                <p:cTn id="9" presetID="2" presetClass="entr" presetSubtype="8" fill="hold" nodeType="afterEffect">
                                  <p:stCondLst>
                                    <p:cond delay="500"/>
                                  </p:stCondLst>
                                  <p:childTnLst>
                                    <p:set>
                                      <p:cBhvr>
                                        <p:cTn id="10" dur="1" fill="hold">
                                          <p:stCondLst>
                                            <p:cond delay="0"/>
                                          </p:stCondLst>
                                        </p:cTn>
                                        <p:tgtEl>
                                          <p:spTgt spid="268"/>
                                        </p:tgtEl>
                                        <p:attrNameLst>
                                          <p:attrName>style.visibility</p:attrName>
                                        </p:attrNameLst>
                                      </p:cBhvr>
                                      <p:to>
                                        <p:strVal val="visible"/>
                                      </p:to>
                                    </p:set>
                                    <p:anim calcmode="lin" valueType="num">
                                      <p:cBhvr additive="base">
                                        <p:cTn id="11" dur="500" fill="hold"/>
                                        <p:tgtEl>
                                          <p:spTgt spid="268"/>
                                        </p:tgtEl>
                                        <p:attrNameLst>
                                          <p:attrName>ppt_x</p:attrName>
                                        </p:attrNameLst>
                                      </p:cBhvr>
                                      <p:tavLst>
                                        <p:tav tm="0">
                                          <p:val>
                                            <p:strVal val="0-#ppt_w/2"/>
                                          </p:val>
                                        </p:tav>
                                        <p:tav tm="100000">
                                          <p:val>
                                            <p:strVal val="#ppt_x"/>
                                          </p:val>
                                        </p:tav>
                                      </p:tavLst>
                                    </p:anim>
                                    <p:anim calcmode="lin" valueType="num">
                                      <p:cBhvr additive="base">
                                        <p:cTn id="12" dur="500" fill="hold"/>
                                        <p:tgtEl>
                                          <p:spTgt spid="26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185"/>
                                        </p:tgtEl>
                                        <p:attrNameLst>
                                          <p:attrName>style.visibility</p:attrName>
                                        </p:attrNameLst>
                                      </p:cBhvr>
                                      <p:to>
                                        <p:strVal val="visible"/>
                                      </p:to>
                                    </p:set>
                                    <p:anim calcmode="lin" valueType="num">
                                      <p:cBhvr additive="base">
                                        <p:cTn id="19" dur="500" fill="hold"/>
                                        <p:tgtEl>
                                          <p:spTgt spid="185"/>
                                        </p:tgtEl>
                                        <p:attrNameLst>
                                          <p:attrName>ppt_x</p:attrName>
                                        </p:attrNameLst>
                                      </p:cBhvr>
                                      <p:tavLst>
                                        <p:tav tm="0">
                                          <p:val>
                                            <p:strVal val="0-#ppt_w/2"/>
                                          </p:val>
                                        </p:tav>
                                        <p:tav tm="100000">
                                          <p:val>
                                            <p:strVal val="#ppt_x"/>
                                          </p:val>
                                        </p:tav>
                                      </p:tavLst>
                                    </p:anim>
                                    <p:anim calcmode="lin" valueType="num">
                                      <p:cBhvr additive="base">
                                        <p:cTn id="20" dur="500" fill="hold"/>
                                        <p:tgtEl>
                                          <p:spTgt spid="18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271"/>
                                        </p:tgtEl>
                                        <p:attrNameLst>
                                          <p:attrName>style.visibility</p:attrName>
                                        </p:attrNameLst>
                                      </p:cBhvr>
                                      <p:to>
                                        <p:strVal val="visible"/>
                                      </p:to>
                                    </p:set>
                                    <p:anim calcmode="lin" valueType="num">
                                      <p:cBhvr additive="base">
                                        <p:cTn id="23" dur="500" fill="hold"/>
                                        <p:tgtEl>
                                          <p:spTgt spid="271"/>
                                        </p:tgtEl>
                                        <p:attrNameLst>
                                          <p:attrName>ppt_x</p:attrName>
                                        </p:attrNameLst>
                                      </p:cBhvr>
                                      <p:tavLst>
                                        <p:tav tm="0">
                                          <p:val>
                                            <p:strVal val="0-#ppt_w/2"/>
                                          </p:val>
                                        </p:tav>
                                        <p:tav tm="100000">
                                          <p:val>
                                            <p:strVal val="#ppt_x"/>
                                          </p:val>
                                        </p:tav>
                                      </p:tavLst>
                                    </p:anim>
                                    <p:anim calcmode="lin" valueType="num">
                                      <p:cBhvr additive="base">
                                        <p:cTn id="24" dur="500" fill="hold"/>
                                        <p:tgtEl>
                                          <p:spTgt spid="27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317"/>
                                        </p:tgtEl>
                                        <p:attrNameLst>
                                          <p:attrName>style.visibility</p:attrName>
                                        </p:attrNameLst>
                                      </p:cBhvr>
                                      <p:to>
                                        <p:strVal val="visible"/>
                                      </p:to>
                                    </p:set>
                                    <p:anim calcmode="lin" valueType="num">
                                      <p:cBhvr additive="base">
                                        <p:cTn id="27" dur="500" fill="hold"/>
                                        <p:tgtEl>
                                          <p:spTgt spid="317"/>
                                        </p:tgtEl>
                                        <p:attrNameLst>
                                          <p:attrName>ppt_x</p:attrName>
                                        </p:attrNameLst>
                                      </p:cBhvr>
                                      <p:tavLst>
                                        <p:tav tm="0">
                                          <p:val>
                                            <p:strVal val="0-#ppt_w/2"/>
                                          </p:val>
                                        </p:tav>
                                        <p:tav tm="100000">
                                          <p:val>
                                            <p:strVal val="#ppt_x"/>
                                          </p:val>
                                        </p:tav>
                                      </p:tavLst>
                                    </p:anim>
                                    <p:anim calcmode="lin" valueType="num">
                                      <p:cBhvr additive="base">
                                        <p:cTn id="28" dur="500" fill="hold"/>
                                        <p:tgtEl>
                                          <p:spTgt spid="317"/>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0"/>
                                  </p:stCondLst>
                                  <p:childTnLst>
                                    <p:animRot by="21600000">
                                      <p:cBhvr>
                                        <p:cTn id="30" dur="2000" fill="hold"/>
                                        <p:tgtEl>
                                          <p:spTgt spid="185"/>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271"/>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31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69"/>
                                        </p:tgtEl>
                                        <p:attrNameLst>
                                          <p:attrName>style.visibility</p:attrName>
                                        </p:attrNameLst>
                                      </p:cBhvr>
                                      <p:to>
                                        <p:strVal val="visible"/>
                                      </p:to>
                                    </p:set>
                                    <p:anim calcmode="lin" valueType="num">
                                      <p:cBhvr additive="base">
                                        <p:cTn id="39" dur="500" fill="hold"/>
                                        <p:tgtEl>
                                          <p:spTgt spid="269"/>
                                        </p:tgtEl>
                                        <p:attrNameLst>
                                          <p:attrName>ppt_x</p:attrName>
                                        </p:attrNameLst>
                                      </p:cBhvr>
                                      <p:tavLst>
                                        <p:tav tm="0">
                                          <p:val>
                                            <p:strVal val="0-#ppt_w/2"/>
                                          </p:val>
                                        </p:tav>
                                        <p:tav tm="100000">
                                          <p:val>
                                            <p:strVal val="#ppt_x"/>
                                          </p:val>
                                        </p:tav>
                                      </p:tavLst>
                                    </p:anim>
                                    <p:anim calcmode="lin" valueType="num">
                                      <p:cBhvr additive="base">
                                        <p:cTn id="40" dur="500" fill="hold"/>
                                        <p:tgtEl>
                                          <p:spTgt spid="26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8"/>
                                        </p:tgtEl>
                                        <p:attrNameLst>
                                          <p:attrName>style.visibility</p:attrName>
                                        </p:attrNameLst>
                                      </p:cBhvr>
                                      <p:to>
                                        <p:strVal val="visible"/>
                                      </p:to>
                                    </p:set>
                                    <p:anim calcmode="lin" valueType="num">
                                      <p:cBhvr additive="base">
                                        <p:cTn id="43" dur="500" fill="hold"/>
                                        <p:tgtEl>
                                          <p:spTgt spid="218"/>
                                        </p:tgtEl>
                                        <p:attrNameLst>
                                          <p:attrName>ppt_x</p:attrName>
                                        </p:attrNameLst>
                                      </p:cBhvr>
                                      <p:tavLst>
                                        <p:tav tm="0">
                                          <p:val>
                                            <p:strVal val="0-#ppt_w/2"/>
                                          </p:val>
                                        </p:tav>
                                        <p:tav tm="100000">
                                          <p:val>
                                            <p:strVal val="#ppt_x"/>
                                          </p:val>
                                        </p:tav>
                                      </p:tavLst>
                                    </p:anim>
                                    <p:anim calcmode="lin" valueType="num">
                                      <p:cBhvr additive="base">
                                        <p:cTn id="44" dur="500" fill="hold"/>
                                        <p:tgtEl>
                                          <p:spTgt spid="2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70"/>
                                        </p:tgtEl>
                                        <p:attrNameLst>
                                          <p:attrName>style.visibility</p:attrName>
                                        </p:attrNameLst>
                                      </p:cBhvr>
                                      <p:to>
                                        <p:strVal val="visible"/>
                                      </p:to>
                                    </p:set>
                                    <p:anim calcmode="lin" valueType="num">
                                      <p:cBhvr additive="base">
                                        <p:cTn id="49" dur="500" fill="hold"/>
                                        <p:tgtEl>
                                          <p:spTgt spid="270"/>
                                        </p:tgtEl>
                                        <p:attrNameLst>
                                          <p:attrName>ppt_x</p:attrName>
                                        </p:attrNameLst>
                                      </p:cBhvr>
                                      <p:tavLst>
                                        <p:tav tm="0">
                                          <p:val>
                                            <p:strVal val="0-#ppt_w/2"/>
                                          </p:val>
                                        </p:tav>
                                        <p:tav tm="100000">
                                          <p:val>
                                            <p:strVal val="#ppt_x"/>
                                          </p:val>
                                        </p:tav>
                                      </p:tavLst>
                                    </p:anim>
                                    <p:anim calcmode="lin" valueType="num">
                                      <p:cBhvr additive="base">
                                        <p:cTn id="50" dur="500" fill="hold"/>
                                        <p:tgtEl>
                                          <p:spTgt spid="270"/>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19"/>
                                        </p:tgtEl>
                                        <p:attrNameLst>
                                          <p:attrName>style.visibility</p:attrName>
                                        </p:attrNameLst>
                                      </p:cBhvr>
                                      <p:to>
                                        <p:strVal val="visible"/>
                                      </p:to>
                                    </p:set>
                                    <p:animEffect transition="in" filter="fade">
                                      <p:cBhvr>
                                        <p:cTn id="54" dur="500"/>
                                        <p:tgtEl>
                                          <p:spTgt spid="2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fade">
                                      <p:cBhvr>
                                        <p:cTn id="59" dur="500"/>
                                        <p:tgtEl>
                                          <p:spTgt spid="138"/>
                                        </p:tgtEl>
                                      </p:cBhvr>
                                    </p:animEffect>
                                  </p:childTnLst>
                                </p:cTn>
                              </p:par>
                              <p:par>
                                <p:cTn id="60" presetID="10" presetClass="entr" presetSubtype="0" fill="hold" nodeType="withEffect">
                                  <p:stCondLst>
                                    <p:cond delay="0"/>
                                  </p:stCondLst>
                                  <p:childTnLst>
                                    <p:set>
                                      <p:cBhvr>
                                        <p:cTn id="61" dur="1" fill="hold">
                                          <p:stCondLst>
                                            <p:cond delay="0"/>
                                          </p:stCondLst>
                                        </p:cTn>
                                        <p:tgtEl>
                                          <p:spTgt spid="216"/>
                                        </p:tgtEl>
                                        <p:attrNameLst>
                                          <p:attrName>style.visibility</p:attrName>
                                        </p:attrNameLst>
                                      </p:cBhvr>
                                      <p:to>
                                        <p:strVal val="visible"/>
                                      </p:to>
                                    </p:set>
                                    <p:animEffect transition="in" filter="fade">
                                      <p:cBhvr>
                                        <p:cTn id="62" dur="500"/>
                                        <p:tgtEl>
                                          <p:spTgt spid="2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18" grpId="0" animBg="1"/>
      <p:bldP spid="6" grpId="0" animBg="1"/>
      <p:bldP spid="13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5E45E70-CC81-9148-9E88-21B36AD6B1E8}"/>
              </a:ext>
            </a:extLst>
          </p:cNvPr>
          <p:cNvSpPr/>
          <p:nvPr/>
        </p:nvSpPr>
        <p:spPr>
          <a:xfrm>
            <a:off x="0" y="0"/>
            <a:ext cx="12192000" cy="3901257"/>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nvGrpSpPr>
          <p:cNvPr id="48" name="Group 47"/>
          <p:cNvGrpSpPr/>
          <p:nvPr/>
        </p:nvGrpSpPr>
        <p:grpSpPr>
          <a:xfrm>
            <a:off x="-2870" y="3530904"/>
            <a:ext cx="12194870" cy="792804"/>
            <a:chOff x="-2870" y="4300279"/>
            <a:chExt cx="12194870" cy="792804"/>
          </a:xfrm>
        </p:grpSpPr>
        <p:sp>
          <p:nvSpPr>
            <p:cNvPr id="54" name="Rectangle 53"/>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31" name="Rectangle 11">
            <a:extLst>
              <a:ext uri="{FF2B5EF4-FFF2-40B4-BE49-F238E27FC236}">
                <a16:creationId xmlns:a16="http://schemas.microsoft.com/office/drawing/2014/main" xmlns="" id="{C020904C-8FC8-E24E-B4BA-E5C00C8E9F5F}"/>
              </a:ext>
            </a:extLst>
          </p:cNvPr>
          <p:cNvSpPr/>
          <p:nvPr/>
        </p:nvSpPr>
        <p:spPr>
          <a:xfrm>
            <a:off x="70634" y="-11340"/>
            <a:ext cx="12151067" cy="3569508"/>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8" name="Title 1">
            <a:extLst>
              <a:ext uri="{FF2B5EF4-FFF2-40B4-BE49-F238E27FC236}">
                <a16:creationId xmlns:a16="http://schemas.microsoft.com/office/drawing/2014/main" xmlns="" id="{E9011760-1625-CA4C-9897-F1888449B7C5}"/>
              </a:ext>
            </a:extLst>
          </p:cNvPr>
          <p:cNvSpPr txBox="1">
            <a:spLocks/>
          </p:cNvSpPr>
          <p:nvPr/>
        </p:nvSpPr>
        <p:spPr>
          <a:xfrm>
            <a:off x="0" y="504437"/>
            <a:ext cx="1219200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smtClean="0">
                <a:solidFill>
                  <a:schemeClr val="bg1"/>
                </a:solidFill>
                <a:latin typeface="Arial"/>
              </a:rPr>
              <a:t>HOW OFTEN HAS THE S&amp;P500</a:t>
            </a:r>
            <a:r>
              <a:rPr lang="en-US" sz="1800" spc="100" baseline="90000" dirty="0" smtClean="0">
                <a:solidFill>
                  <a:schemeClr val="bg1"/>
                </a:solidFill>
                <a:latin typeface="Arial"/>
              </a:rPr>
              <a:t>®</a:t>
            </a:r>
            <a:endParaRPr lang="en-US" sz="3600" spc="100" baseline="90000" dirty="0">
              <a:solidFill>
                <a:schemeClr val="bg1"/>
              </a:solidFill>
              <a:highlight>
                <a:srgbClr val="28B25A"/>
              </a:highlight>
              <a:latin typeface="Arial"/>
            </a:endParaRPr>
          </a:p>
          <a:p>
            <a:pPr algn="ctr"/>
            <a:r>
              <a:rPr lang="en-US" sz="3600" b="1" spc="100" dirty="0" smtClean="0">
                <a:solidFill>
                  <a:srgbClr val="EA4741"/>
                </a:solidFill>
                <a:latin typeface="Arial"/>
              </a:rPr>
              <a:t>RETURNED A NEGATIVE?</a:t>
            </a:r>
          </a:p>
        </p:txBody>
      </p:sp>
      <p:sp>
        <p:nvSpPr>
          <p:cNvPr id="3" name="Rectangle 2">
            <a:extLst>
              <a:ext uri="{FF2B5EF4-FFF2-40B4-BE49-F238E27FC236}">
                <a16:creationId xmlns:a16="http://schemas.microsoft.com/office/drawing/2014/main" xmlns="" id="{4ABF8DAC-FD5C-1642-A801-86285ED2AF02}"/>
              </a:ext>
            </a:extLst>
          </p:cNvPr>
          <p:cNvSpPr/>
          <p:nvPr/>
        </p:nvSpPr>
        <p:spPr>
          <a:xfrm>
            <a:off x="0" y="1852542"/>
            <a:ext cx="12192000" cy="769441"/>
          </a:xfrm>
          <a:prstGeom prst="rect">
            <a:avLst/>
          </a:prstGeom>
        </p:spPr>
        <p:txBody>
          <a:bodyPr wrap="square">
            <a:spAutoFit/>
          </a:bodyPr>
          <a:lstStyle/>
          <a:p>
            <a:pPr lvl="0" algn="ctr"/>
            <a:r>
              <a:rPr lang="en-US" sz="2200" b="1" dirty="0">
                <a:solidFill>
                  <a:schemeClr val="bg1"/>
                </a:solidFill>
                <a:latin typeface="Arial"/>
              </a:rPr>
              <a:t>SINCE 1927 (90 YEARS</a:t>
            </a:r>
            <a:r>
              <a:rPr lang="en-US" sz="2200" b="1" dirty="0" smtClean="0">
                <a:solidFill>
                  <a:schemeClr val="bg1"/>
                </a:solidFill>
                <a:latin typeface="Arial"/>
              </a:rPr>
              <a:t>),</a:t>
            </a:r>
            <a:endParaRPr lang="en-US" sz="2200" b="1" dirty="0">
              <a:solidFill>
                <a:schemeClr val="bg1"/>
              </a:solidFill>
              <a:latin typeface="Arial"/>
            </a:endParaRPr>
          </a:p>
          <a:p>
            <a:pPr lvl="0" algn="ctr"/>
            <a:r>
              <a:rPr lang="en-US" sz="2200" dirty="0">
                <a:solidFill>
                  <a:schemeClr val="bg1"/>
                </a:solidFill>
                <a:latin typeface="Arial"/>
              </a:rPr>
              <a:t>The S&amp;P500</a:t>
            </a:r>
            <a:r>
              <a:rPr lang="en-US" sz="1400" baseline="65000" dirty="0">
                <a:solidFill>
                  <a:schemeClr val="bg1"/>
                </a:solidFill>
                <a:latin typeface="Arial"/>
              </a:rPr>
              <a:t>®</a:t>
            </a:r>
            <a:r>
              <a:rPr lang="en-US" sz="2200" dirty="0">
                <a:solidFill>
                  <a:schemeClr val="bg1"/>
                </a:solidFill>
                <a:latin typeface="Arial"/>
              </a:rPr>
              <a:t> has returned 29 negative years (32% of the </a:t>
            </a:r>
            <a:r>
              <a:rPr lang="en-US" sz="2200" dirty="0" smtClean="0">
                <a:solidFill>
                  <a:schemeClr val="bg1"/>
                </a:solidFill>
                <a:latin typeface="Arial"/>
              </a:rPr>
              <a:t>time)</a:t>
            </a:r>
            <a:r>
              <a:rPr lang="en-US" sz="1400" baseline="70000" dirty="0" smtClean="0">
                <a:solidFill>
                  <a:schemeClr val="bg1"/>
                </a:solidFill>
                <a:latin typeface="Arial"/>
              </a:rPr>
              <a:t>1</a:t>
            </a:r>
            <a:endParaRPr lang="en-US" sz="2200" baseline="70000" dirty="0">
              <a:solidFill>
                <a:schemeClr val="bg1"/>
              </a:solidFill>
              <a:latin typeface="Arial"/>
            </a:endParaRPr>
          </a:p>
        </p:txBody>
      </p:sp>
      <p:pic>
        <p:nvPicPr>
          <p:cNvPr id="44" name="Picture 43" descr="AIG_r_w.png">
            <a:extLst>
              <a:ext uri="{FF2B5EF4-FFF2-40B4-BE49-F238E27FC236}">
                <a16:creationId xmlns:a16="http://schemas.microsoft.com/office/drawing/2014/main" xmlns="" id="{A8734905-0DAB-854C-927F-DCD0AAA19B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grpSp>
        <p:nvGrpSpPr>
          <p:cNvPr id="5" name="Group 4"/>
          <p:cNvGrpSpPr/>
          <p:nvPr/>
        </p:nvGrpSpPr>
        <p:grpSpPr>
          <a:xfrm>
            <a:off x="266445" y="2915430"/>
            <a:ext cx="5758435" cy="1575290"/>
            <a:chOff x="266445" y="2915430"/>
            <a:chExt cx="5758435" cy="1575290"/>
          </a:xfrm>
        </p:grpSpPr>
        <p:sp>
          <p:nvSpPr>
            <p:cNvPr id="9" name="Rectangle 8">
              <a:extLst>
                <a:ext uri="{FF2B5EF4-FFF2-40B4-BE49-F238E27FC236}">
                  <a16:creationId xmlns:a16="http://schemas.microsoft.com/office/drawing/2014/main" xmlns="" id="{BCEDD2B3-C3A6-F242-957A-24884DB9C822}"/>
                </a:ext>
              </a:extLst>
            </p:cNvPr>
            <p:cNvSpPr/>
            <p:nvPr/>
          </p:nvSpPr>
          <p:spPr>
            <a:xfrm>
              <a:off x="266445" y="2915430"/>
              <a:ext cx="5758435" cy="1575290"/>
            </a:xfrm>
            <a:prstGeom prst="rect">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3" name="Rectangle 11">
              <a:extLst>
                <a:ext uri="{FF2B5EF4-FFF2-40B4-BE49-F238E27FC236}">
                  <a16:creationId xmlns:a16="http://schemas.microsoft.com/office/drawing/2014/main" xmlns="" id="{392E7D6B-B7EC-0447-8559-4E39CDC3F87B}"/>
                </a:ext>
              </a:extLst>
            </p:cNvPr>
            <p:cNvSpPr/>
            <p:nvPr/>
          </p:nvSpPr>
          <p:spPr>
            <a:xfrm>
              <a:off x="276605" y="2915430"/>
              <a:ext cx="5748275" cy="1575290"/>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9" name="Rectangle 48">
              <a:extLst>
                <a:ext uri="{FF2B5EF4-FFF2-40B4-BE49-F238E27FC236}">
                  <a16:creationId xmlns:a16="http://schemas.microsoft.com/office/drawing/2014/main" xmlns="" id="{CAE5530A-4DBA-F74E-AA09-AA13A2A24784}"/>
                </a:ext>
              </a:extLst>
            </p:cNvPr>
            <p:cNvSpPr/>
            <p:nvPr/>
          </p:nvSpPr>
          <p:spPr>
            <a:xfrm>
              <a:off x="577092" y="3078682"/>
              <a:ext cx="5203948" cy="1200329"/>
            </a:xfrm>
            <a:prstGeom prst="rect">
              <a:avLst/>
            </a:prstGeom>
          </p:spPr>
          <p:txBody>
            <a:bodyPr wrap="square">
              <a:spAutoFit/>
            </a:bodyPr>
            <a:lstStyle/>
            <a:p>
              <a:pPr>
                <a:spcBef>
                  <a:spcPts val="600"/>
                </a:spcBef>
              </a:pPr>
              <a:r>
                <a:rPr lang="en-US" b="1" dirty="0">
                  <a:solidFill>
                    <a:schemeClr val="bg1"/>
                  </a:solidFill>
                  <a:latin typeface="Arial"/>
                </a:rPr>
                <a:t>BUT WHAT ABOUT </a:t>
              </a:r>
              <a:r>
                <a:rPr lang="en-US" b="1" dirty="0" smtClean="0">
                  <a:solidFill>
                    <a:schemeClr val="bg1"/>
                  </a:solidFill>
                  <a:latin typeface="Arial"/>
                </a:rPr>
                <a:t/>
              </a:r>
              <a:br>
                <a:rPr lang="en-US" b="1" dirty="0" smtClean="0">
                  <a:solidFill>
                    <a:schemeClr val="bg1"/>
                  </a:solidFill>
                  <a:latin typeface="Arial"/>
                </a:rPr>
              </a:br>
              <a:r>
                <a:rPr lang="en-US" b="1" dirty="0" smtClean="0">
                  <a:solidFill>
                    <a:schemeClr val="bg1"/>
                  </a:solidFill>
                  <a:latin typeface="Arial"/>
                </a:rPr>
                <a:t>CONSECUTIVE </a:t>
              </a:r>
              <a:r>
                <a:rPr lang="en-US" b="1" dirty="0">
                  <a:solidFill>
                    <a:schemeClr val="bg1"/>
                  </a:solidFill>
                  <a:latin typeface="Arial"/>
                </a:rPr>
                <a:t>NEGATIVE YEARS</a:t>
              </a:r>
              <a:r>
                <a:rPr lang="en-US" b="1" dirty="0" smtClean="0">
                  <a:solidFill>
                    <a:schemeClr val="bg1"/>
                  </a:solidFill>
                  <a:latin typeface="Arial"/>
                </a:rPr>
                <a:t>?</a:t>
              </a:r>
              <a:r>
                <a:rPr lang="en-US" dirty="0" smtClean="0">
                  <a:solidFill>
                    <a:schemeClr val="bg1"/>
                  </a:solidFill>
                  <a:latin typeface="Arial"/>
                </a:rPr>
                <a:t/>
              </a:r>
              <a:br>
                <a:rPr lang="en-US" dirty="0" smtClean="0">
                  <a:solidFill>
                    <a:schemeClr val="bg1"/>
                  </a:solidFill>
                  <a:latin typeface="Arial"/>
                </a:rPr>
              </a:br>
              <a:endParaRPr lang="en-US" sz="3600" b="1" dirty="0">
                <a:solidFill>
                  <a:srgbClr val="FCC144"/>
                </a:solidFill>
                <a:latin typeface="Arial"/>
              </a:endParaRPr>
            </a:p>
          </p:txBody>
        </p:sp>
      </p:grpSp>
      <p:grpSp>
        <p:nvGrpSpPr>
          <p:cNvPr id="8" name="Group 7"/>
          <p:cNvGrpSpPr/>
          <p:nvPr/>
        </p:nvGrpSpPr>
        <p:grpSpPr>
          <a:xfrm>
            <a:off x="276605" y="4622800"/>
            <a:ext cx="5758435" cy="1633538"/>
            <a:chOff x="276605" y="4622800"/>
            <a:chExt cx="5758435" cy="1633538"/>
          </a:xfrm>
        </p:grpSpPr>
        <p:sp>
          <p:nvSpPr>
            <p:cNvPr id="45" name="Rectangle 44">
              <a:extLst>
                <a:ext uri="{FF2B5EF4-FFF2-40B4-BE49-F238E27FC236}">
                  <a16:creationId xmlns:a16="http://schemas.microsoft.com/office/drawing/2014/main" xmlns="" id="{BCEDD2B3-C3A6-F242-957A-24884DB9C822}"/>
                </a:ext>
              </a:extLst>
            </p:cNvPr>
            <p:cNvSpPr/>
            <p:nvPr/>
          </p:nvSpPr>
          <p:spPr>
            <a:xfrm>
              <a:off x="276605" y="4622800"/>
              <a:ext cx="5758435" cy="1633538"/>
            </a:xfrm>
            <a:prstGeom prst="rect">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0" name="Rectangle 11">
              <a:extLst>
                <a:ext uri="{FF2B5EF4-FFF2-40B4-BE49-F238E27FC236}">
                  <a16:creationId xmlns:a16="http://schemas.microsoft.com/office/drawing/2014/main" xmlns="" id="{392E7D6B-B7EC-0447-8559-4E39CDC3F87B}"/>
                </a:ext>
              </a:extLst>
            </p:cNvPr>
            <p:cNvSpPr/>
            <p:nvPr/>
          </p:nvSpPr>
          <p:spPr>
            <a:xfrm>
              <a:off x="286765" y="4638284"/>
              <a:ext cx="5748275" cy="1618053"/>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1" name="Rectangle 50">
              <a:extLst>
                <a:ext uri="{FF2B5EF4-FFF2-40B4-BE49-F238E27FC236}">
                  <a16:creationId xmlns:a16="http://schemas.microsoft.com/office/drawing/2014/main" xmlns="" id="{C6292BBE-88BA-DA43-969F-AF35AAD74ED2}"/>
                </a:ext>
              </a:extLst>
            </p:cNvPr>
            <p:cNvSpPr/>
            <p:nvPr/>
          </p:nvSpPr>
          <p:spPr>
            <a:xfrm>
              <a:off x="577093" y="4785325"/>
              <a:ext cx="4990588" cy="646331"/>
            </a:xfrm>
            <a:prstGeom prst="rect">
              <a:avLst/>
            </a:prstGeom>
          </p:spPr>
          <p:txBody>
            <a:bodyPr wrap="square">
              <a:spAutoFit/>
            </a:bodyPr>
            <a:lstStyle/>
            <a:p>
              <a:r>
                <a:rPr lang="en-US" b="1" dirty="0">
                  <a:solidFill>
                    <a:schemeClr val="bg1"/>
                  </a:solidFill>
                  <a:latin typeface="Arial"/>
                </a:rPr>
                <a:t>OKAY, BUT WHAT’S THE WORST </a:t>
              </a:r>
              <a:r>
                <a:rPr lang="en-US" b="1" dirty="0" smtClean="0">
                  <a:solidFill>
                    <a:schemeClr val="bg1"/>
                  </a:solidFill>
                  <a:latin typeface="Arial"/>
                </a:rPr>
                <a:t/>
              </a:r>
              <a:br>
                <a:rPr lang="en-US" b="1" dirty="0" smtClean="0">
                  <a:solidFill>
                    <a:schemeClr val="bg1"/>
                  </a:solidFill>
                  <a:latin typeface="Arial"/>
                </a:rPr>
              </a:br>
              <a:r>
                <a:rPr lang="en-US" b="1" dirty="0" smtClean="0">
                  <a:solidFill>
                    <a:schemeClr val="bg1"/>
                  </a:solidFill>
                  <a:latin typeface="Arial"/>
                </a:rPr>
                <a:t>30</a:t>
              </a:r>
              <a:r>
                <a:rPr lang="en-US" b="1" dirty="0">
                  <a:solidFill>
                    <a:schemeClr val="bg1"/>
                  </a:solidFill>
                  <a:latin typeface="Arial"/>
                </a:rPr>
                <a:t>-YEAR PERIOD</a:t>
              </a:r>
              <a:r>
                <a:rPr lang="en-US" b="1" dirty="0" smtClean="0">
                  <a:solidFill>
                    <a:schemeClr val="bg1"/>
                  </a:solidFill>
                  <a:latin typeface="Arial"/>
                </a:rPr>
                <a:t>?</a:t>
              </a:r>
              <a:endParaRPr lang="en-US" b="1" dirty="0">
                <a:solidFill>
                  <a:schemeClr val="bg1"/>
                </a:solidFill>
                <a:latin typeface="Arial"/>
              </a:endParaRPr>
            </a:p>
          </p:txBody>
        </p:sp>
      </p:grpSp>
      <p:grpSp>
        <p:nvGrpSpPr>
          <p:cNvPr id="19" name="Group 18"/>
          <p:cNvGrpSpPr/>
          <p:nvPr/>
        </p:nvGrpSpPr>
        <p:grpSpPr>
          <a:xfrm>
            <a:off x="6177280" y="2915430"/>
            <a:ext cx="5758435" cy="3340908"/>
            <a:chOff x="6177280" y="2915430"/>
            <a:chExt cx="5758435" cy="3340908"/>
          </a:xfrm>
        </p:grpSpPr>
        <p:sp>
          <p:nvSpPr>
            <p:cNvPr id="46" name="Rectangle 45">
              <a:extLst>
                <a:ext uri="{FF2B5EF4-FFF2-40B4-BE49-F238E27FC236}">
                  <a16:creationId xmlns:a16="http://schemas.microsoft.com/office/drawing/2014/main" xmlns="" id="{BCEDD2B3-C3A6-F242-957A-24884DB9C822}"/>
                </a:ext>
              </a:extLst>
            </p:cNvPr>
            <p:cNvSpPr/>
            <p:nvPr/>
          </p:nvSpPr>
          <p:spPr>
            <a:xfrm>
              <a:off x="6177280" y="2915430"/>
              <a:ext cx="5758435" cy="3340908"/>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3" name="Rectangle 11">
              <a:extLst>
                <a:ext uri="{FF2B5EF4-FFF2-40B4-BE49-F238E27FC236}">
                  <a16:creationId xmlns:a16="http://schemas.microsoft.com/office/drawing/2014/main" xmlns="" id="{392E7D6B-B7EC-0447-8559-4E39CDC3F87B}"/>
                </a:ext>
              </a:extLst>
            </p:cNvPr>
            <p:cNvSpPr/>
            <p:nvPr/>
          </p:nvSpPr>
          <p:spPr>
            <a:xfrm>
              <a:off x="6177280" y="2915430"/>
              <a:ext cx="5748275" cy="3325423"/>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6484646" y="3427252"/>
              <a:ext cx="5297277" cy="1908215"/>
            </a:xfrm>
            <a:prstGeom prst="rect">
              <a:avLst/>
            </a:prstGeom>
            <a:noFill/>
          </p:spPr>
          <p:txBody>
            <a:bodyPr wrap="square" rtlCol="0">
              <a:spAutoFit/>
            </a:bodyPr>
            <a:lstStyle/>
            <a:p>
              <a:pPr>
                <a:spcAft>
                  <a:spcPts val="1200"/>
                </a:spcAft>
              </a:pPr>
              <a:r>
                <a:rPr lang="en-US" b="1" dirty="0">
                  <a:solidFill>
                    <a:schemeClr val="tx1">
                      <a:lumMod val="65000"/>
                      <a:lumOff val="35000"/>
                    </a:schemeClr>
                  </a:solidFill>
                  <a:latin typeface="Arial"/>
                  <a:cs typeface="Arial"/>
                </a:rPr>
                <a:t>In the recorded history of the S&amp;P500</a:t>
              </a:r>
              <a:r>
                <a:rPr lang="en-US" sz="1200" b="1" baseline="60000" dirty="0" smtClean="0">
                  <a:solidFill>
                    <a:schemeClr val="tx1">
                      <a:lumMod val="65000"/>
                      <a:lumOff val="35000"/>
                    </a:schemeClr>
                  </a:solidFill>
                  <a:latin typeface="Arial"/>
                  <a:cs typeface="Arial"/>
                </a:rPr>
                <a:t>®</a:t>
              </a:r>
            </a:p>
            <a:p>
              <a:r>
                <a:rPr lang="en-US" sz="3000" b="1" dirty="0" smtClean="0">
                  <a:solidFill>
                    <a:schemeClr val="bg1"/>
                  </a:solidFill>
                  <a:latin typeface="Arial"/>
                  <a:cs typeface="Arial"/>
                </a:rPr>
                <a:t>THERE HAS NEVER BEEN A 30+ YEAR PERIOD </a:t>
              </a:r>
              <a:br>
                <a:rPr lang="en-US" sz="3000" b="1" dirty="0" smtClean="0">
                  <a:solidFill>
                    <a:schemeClr val="bg1"/>
                  </a:solidFill>
                  <a:latin typeface="Arial"/>
                  <a:cs typeface="Arial"/>
                </a:rPr>
              </a:br>
              <a:r>
                <a:rPr lang="en-US" sz="3000" b="1" dirty="0" smtClean="0">
                  <a:solidFill>
                    <a:schemeClr val="bg1"/>
                  </a:solidFill>
                  <a:latin typeface="Arial"/>
                  <a:cs typeface="Arial"/>
                </a:rPr>
                <a:t>OF NEGATIVE RESULTS</a:t>
              </a:r>
              <a:endParaRPr lang="en-US" sz="3000" dirty="0">
                <a:solidFill>
                  <a:schemeClr val="bg1"/>
                </a:solidFill>
                <a:latin typeface="Arial"/>
                <a:cs typeface="Arial"/>
              </a:endParaRPr>
            </a:p>
          </p:txBody>
        </p:sp>
      </p:grpSp>
      <p:pic>
        <p:nvPicPr>
          <p:cNvPr id="20" name="Picture 19">
            <a:extLst>
              <a:ext uri="{FF2B5EF4-FFF2-40B4-BE49-F238E27FC236}">
                <a16:creationId xmlns:a16="http://schemas.microsoft.com/office/drawing/2014/main" xmlns="" id="{B73D64FF-DB51-1140-B65E-C7DA3F5FF5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9280" y="5783823"/>
            <a:ext cx="1427554" cy="1149202"/>
          </a:xfrm>
          <a:prstGeom prst="rect">
            <a:avLst/>
          </a:prstGeom>
        </p:spPr>
      </p:pic>
      <p:sp>
        <p:nvSpPr>
          <p:cNvPr id="4" name="TextBox 3"/>
          <p:cNvSpPr txBox="1"/>
          <p:nvPr/>
        </p:nvSpPr>
        <p:spPr>
          <a:xfrm>
            <a:off x="541032" y="3699470"/>
            <a:ext cx="6452086" cy="923330"/>
          </a:xfrm>
          <a:prstGeom prst="rect">
            <a:avLst/>
          </a:prstGeom>
          <a:noFill/>
        </p:spPr>
        <p:txBody>
          <a:bodyPr wrap="square" rtlCol="0">
            <a:spAutoFit/>
          </a:bodyPr>
          <a:lstStyle/>
          <a:p>
            <a:r>
              <a:rPr lang="en-US" sz="3600" b="1" dirty="0">
                <a:solidFill>
                  <a:srgbClr val="FCC144"/>
                </a:solidFill>
                <a:latin typeface="Arial"/>
              </a:rPr>
              <a:t>4 years, </a:t>
            </a:r>
            <a:r>
              <a:rPr lang="en-US" sz="3600" b="1" dirty="0" smtClean="0">
                <a:solidFill>
                  <a:srgbClr val="FCC144"/>
                </a:solidFill>
                <a:latin typeface="Arial"/>
              </a:rPr>
              <a:t>1929 – </a:t>
            </a:r>
            <a:r>
              <a:rPr lang="en-US" sz="3600" b="1" dirty="0">
                <a:solidFill>
                  <a:srgbClr val="FCC144"/>
                </a:solidFill>
                <a:latin typeface="Arial"/>
              </a:rPr>
              <a:t>1932</a:t>
            </a:r>
          </a:p>
          <a:p>
            <a:endParaRPr lang="en-US" dirty="0">
              <a:latin typeface="Arial" panose="020B0604020202020204" pitchFamily="34" charset="0"/>
            </a:endParaRPr>
          </a:p>
        </p:txBody>
      </p:sp>
      <p:sp>
        <p:nvSpPr>
          <p:cNvPr id="42" name="TextBox 41"/>
          <p:cNvSpPr txBox="1"/>
          <p:nvPr/>
        </p:nvSpPr>
        <p:spPr>
          <a:xfrm>
            <a:off x="3746755" y="5446250"/>
            <a:ext cx="2034285" cy="646331"/>
          </a:xfrm>
          <a:prstGeom prst="rect">
            <a:avLst/>
          </a:prstGeom>
          <a:noFill/>
        </p:spPr>
        <p:txBody>
          <a:bodyPr wrap="square" rtlCol="0">
            <a:spAutoFit/>
          </a:bodyPr>
          <a:lstStyle/>
          <a:p>
            <a:r>
              <a:rPr lang="en-US" sz="3600" b="1" dirty="0">
                <a:solidFill>
                  <a:srgbClr val="FCC144"/>
                </a:solidFill>
                <a:latin typeface="Arial"/>
              </a:rPr>
              <a:t>+2.8</a:t>
            </a:r>
            <a:r>
              <a:rPr lang="en-US" sz="3600" b="1" dirty="0" smtClean="0">
                <a:solidFill>
                  <a:srgbClr val="FCC144"/>
                </a:solidFill>
                <a:latin typeface="Arial"/>
              </a:rPr>
              <a:t>%</a:t>
            </a:r>
            <a:endParaRPr lang="en-US" dirty="0">
              <a:latin typeface="Arial" panose="020B0604020202020204" pitchFamily="34" charset="0"/>
            </a:endParaRPr>
          </a:p>
        </p:txBody>
      </p:sp>
      <p:sp>
        <p:nvSpPr>
          <p:cNvPr id="4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337833" y="6693205"/>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pPr algn="l"/>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52" name="TextBox 51"/>
          <p:cNvSpPr txBox="1"/>
          <p:nvPr/>
        </p:nvSpPr>
        <p:spPr>
          <a:xfrm>
            <a:off x="189153" y="6311902"/>
            <a:ext cx="7886625" cy="369332"/>
          </a:xfrm>
          <a:prstGeom prst="rect">
            <a:avLst/>
          </a:prstGeom>
          <a:noFill/>
        </p:spPr>
        <p:txBody>
          <a:bodyPr wrap="square" rtlCol="0">
            <a:spAutoFit/>
          </a:bodyPr>
          <a:lstStyle/>
          <a:p>
            <a:pPr marL="60325" indent="-60325"/>
            <a:r>
              <a:rPr lang="en-US" sz="900" baseline="30000" dirty="0" smtClean="0">
                <a:solidFill>
                  <a:srgbClr val="595959"/>
                </a:solidFill>
                <a:latin typeface="Arial"/>
                <a:cs typeface="Arial"/>
              </a:rPr>
              <a:t>1	</a:t>
            </a:r>
            <a:r>
              <a:rPr lang="en-US" sz="900" dirty="0" smtClean="0">
                <a:solidFill>
                  <a:srgbClr val="595959"/>
                </a:solidFill>
                <a:latin typeface="Arial"/>
                <a:cs typeface="Arial"/>
              </a:rPr>
              <a:t>This analysis was performed using S&amp;P data from 1927 through 2017 (90 years). The S&amp;P Composite Index started in 1923. By 1926, </a:t>
            </a:r>
            <a:r>
              <a:rPr lang="en-US" sz="900" dirty="0">
                <a:solidFill>
                  <a:srgbClr val="595959"/>
                </a:solidFill>
                <a:latin typeface="Arial"/>
                <a:cs typeface="Arial"/>
              </a:rPr>
              <a:t>i</a:t>
            </a:r>
            <a:r>
              <a:rPr lang="en-US" sz="900" dirty="0" smtClean="0">
                <a:solidFill>
                  <a:srgbClr val="595959"/>
                </a:solidFill>
                <a:latin typeface="Arial"/>
                <a:cs typeface="Arial"/>
              </a:rPr>
              <a:t>t tracked 90 stocks, growing to 500 stocks in 1957. The total return value excludes dividends. Of course, past performance is not a predictor of the future.</a:t>
            </a:r>
            <a:endParaRPr lang="en-US" sz="900" dirty="0">
              <a:solidFill>
                <a:srgbClr val="595959"/>
              </a:solidFill>
              <a:latin typeface="Arial"/>
              <a:cs typeface="Arial"/>
            </a:endParaRPr>
          </a:p>
        </p:txBody>
      </p:sp>
      <p:sp>
        <p:nvSpPr>
          <p:cNvPr id="10" name="TextBox 9"/>
          <p:cNvSpPr txBox="1"/>
          <p:nvPr/>
        </p:nvSpPr>
        <p:spPr>
          <a:xfrm>
            <a:off x="570946" y="5423602"/>
            <a:ext cx="3110669" cy="646331"/>
          </a:xfrm>
          <a:prstGeom prst="rect">
            <a:avLst/>
          </a:prstGeom>
          <a:noFill/>
        </p:spPr>
        <p:txBody>
          <a:bodyPr wrap="square" rtlCol="0">
            <a:spAutoFit/>
          </a:bodyPr>
          <a:lstStyle/>
          <a:p>
            <a:r>
              <a:rPr lang="en-US" dirty="0">
                <a:solidFill>
                  <a:schemeClr val="bg1"/>
                </a:solidFill>
                <a:latin typeface="Arial"/>
              </a:rPr>
              <a:t>Worst total return over a </a:t>
            </a:r>
            <a:br>
              <a:rPr lang="en-US" dirty="0">
                <a:solidFill>
                  <a:schemeClr val="bg1"/>
                </a:solidFill>
                <a:latin typeface="Arial"/>
              </a:rPr>
            </a:br>
            <a:r>
              <a:rPr lang="en-US" dirty="0">
                <a:solidFill>
                  <a:schemeClr val="bg1"/>
                </a:solidFill>
                <a:latin typeface="Arial"/>
              </a:rPr>
              <a:t>30-year consecutive period:</a:t>
            </a:r>
          </a:p>
        </p:txBody>
      </p:sp>
      <p:sp>
        <p:nvSpPr>
          <p:cNvPr id="6" name="Slide Number Placeholder 5"/>
          <p:cNvSpPr>
            <a:spLocks noGrp="1"/>
          </p:cNvSpPr>
          <p:nvPr>
            <p:ph type="sldNum" sz="quarter" idx="12"/>
          </p:nvPr>
        </p:nvSpPr>
        <p:spPr/>
        <p:txBody>
          <a:bodyPr/>
          <a:lstStyle/>
          <a:p>
            <a:fld id="{A7F84AF7-782E-8748-9862-C80A76F4A1D6}" type="slidenum">
              <a:rPr lang="en-US" smtClean="0"/>
              <a:t>16</a:t>
            </a:fld>
            <a:endParaRPr lang="en-US" dirty="0"/>
          </a:p>
        </p:txBody>
      </p:sp>
    </p:spTree>
    <p:extLst>
      <p:ext uri="{BB962C8B-B14F-4D97-AF65-F5344CB8AC3E}">
        <p14:creationId xmlns:p14="http://schemas.microsoft.com/office/powerpoint/2010/main" val="39213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p:bldP spid="4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814E39D3-87CF-D744-B96D-3DBAC4C83E6A}"/>
              </a:ext>
            </a:extLst>
          </p:cNvPr>
          <p:cNvSpPr/>
          <p:nvPr/>
        </p:nvSpPr>
        <p:spPr>
          <a:xfrm>
            <a:off x="0" y="0"/>
            <a:ext cx="12192000" cy="3901257"/>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nvGrpSpPr>
          <p:cNvPr id="43" name="Group 42"/>
          <p:cNvGrpSpPr/>
          <p:nvPr/>
        </p:nvGrpSpPr>
        <p:grpSpPr>
          <a:xfrm>
            <a:off x="-2870" y="3530904"/>
            <a:ext cx="12194870" cy="792804"/>
            <a:chOff x="-2870" y="4300279"/>
            <a:chExt cx="12194870" cy="792804"/>
          </a:xfrm>
        </p:grpSpPr>
        <p:sp>
          <p:nvSpPr>
            <p:cNvPr id="44" name="Rectangle 43"/>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62" name="Rectangle 11">
            <a:extLst>
              <a:ext uri="{FF2B5EF4-FFF2-40B4-BE49-F238E27FC236}">
                <a16:creationId xmlns:a16="http://schemas.microsoft.com/office/drawing/2014/main" xmlns="" id="{6D3FD1B1-8EDE-8C42-B600-6E760AD3BB84}"/>
              </a:ext>
            </a:extLst>
          </p:cNvPr>
          <p:cNvSpPr/>
          <p:nvPr/>
        </p:nvSpPr>
        <p:spPr>
          <a:xfrm>
            <a:off x="53970" y="-12645"/>
            <a:ext cx="12151067" cy="3569508"/>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8" name="Title 1">
            <a:extLst>
              <a:ext uri="{FF2B5EF4-FFF2-40B4-BE49-F238E27FC236}">
                <a16:creationId xmlns:a16="http://schemas.microsoft.com/office/drawing/2014/main" xmlns="" id="{54C34B8B-BBFF-F34E-AF7C-63DE8D15EBA7}"/>
              </a:ext>
            </a:extLst>
          </p:cNvPr>
          <p:cNvSpPr txBox="1">
            <a:spLocks/>
          </p:cNvSpPr>
          <p:nvPr/>
        </p:nvSpPr>
        <p:spPr>
          <a:xfrm>
            <a:off x="0" y="504437"/>
            <a:ext cx="1219200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smtClean="0">
                <a:solidFill>
                  <a:schemeClr val="bg1"/>
                </a:solidFill>
                <a:latin typeface="Arial"/>
              </a:rPr>
              <a:t>HOW BAD WOULD IT HAVE TO BE TO GET A</a:t>
            </a:r>
          </a:p>
          <a:p>
            <a:pPr algn="ctr"/>
            <a:r>
              <a:rPr lang="en-US" sz="3600" b="1" spc="100" dirty="0" smtClean="0">
                <a:solidFill>
                  <a:srgbClr val="EA4741"/>
                </a:solidFill>
                <a:latin typeface="Arial"/>
              </a:rPr>
              <a:t>30+ YEAR NEGATIVE RETURN?</a:t>
            </a:r>
          </a:p>
        </p:txBody>
      </p:sp>
      <p:sp>
        <p:nvSpPr>
          <p:cNvPr id="45" name="Rectangle 44">
            <a:extLst>
              <a:ext uri="{FF2B5EF4-FFF2-40B4-BE49-F238E27FC236}">
                <a16:creationId xmlns:a16="http://schemas.microsoft.com/office/drawing/2014/main" xmlns="" id="{AA689873-2295-E347-904C-C33F1BA188E8}"/>
              </a:ext>
            </a:extLst>
          </p:cNvPr>
          <p:cNvSpPr/>
          <p:nvPr/>
        </p:nvSpPr>
        <p:spPr>
          <a:xfrm>
            <a:off x="0" y="2011282"/>
            <a:ext cx="12205037" cy="523220"/>
          </a:xfrm>
          <a:prstGeom prst="rect">
            <a:avLst/>
          </a:prstGeom>
        </p:spPr>
        <p:txBody>
          <a:bodyPr wrap="square">
            <a:spAutoFit/>
          </a:bodyPr>
          <a:lstStyle/>
          <a:p>
            <a:pPr lvl="0" algn="ctr"/>
            <a:r>
              <a:rPr lang="en-US" sz="2800" dirty="0">
                <a:solidFill>
                  <a:schemeClr val="bg1"/>
                </a:solidFill>
                <a:latin typeface="Arial"/>
              </a:rPr>
              <a:t>Consider the </a:t>
            </a:r>
            <a:r>
              <a:rPr lang="en-US" sz="2800" b="1" dirty="0">
                <a:solidFill>
                  <a:schemeClr val="bg1"/>
                </a:solidFill>
                <a:latin typeface="Arial"/>
              </a:rPr>
              <a:t>worst markets in US </a:t>
            </a:r>
            <a:r>
              <a:rPr lang="en-US" sz="2800" b="1" dirty="0" smtClean="0">
                <a:solidFill>
                  <a:schemeClr val="bg1"/>
                </a:solidFill>
                <a:latin typeface="Arial"/>
              </a:rPr>
              <a:t>history</a:t>
            </a:r>
            <a:r>
              <a:rPr lang="en-US" sz="2800" dirty="0" smtClean="0">
                <a:solidFill>
                  <a:schemeClr val="bg1"/>
                </a:solidFill>
                <a:latin typeface="Arial"/>
              </a:rPr>
              <a:t>.</a:t>
            </a:r>
            <a:r>
              <a:rPr lang="en-US" sz="1200" baseline="100000" dirty="0" smtClean="0">
                <a:solidFill>
                  <a:schemeClr val="bg1"/>
                </a:solidFill>
                <a:latin typeface="Arial"/>
              </a:rPr>
              <a:t>1</a:t>
            </a:r>
            <a:endParaRPr lang="en-US" sz="2800" baseline="100000" dirty="0">
              <a:solidFill>
                <a:schemeClr val="bg1"/>
              </a:solidFill>
              <a:latin typeface="Arial"/>
            </a:endParaRPr>
          </a:p>
        </p:txBody>
      </p:sp>
      <p:grpSp>
        <p:nvGrpSpPr>
          <p:cNvPr id="7" name="Group 6">
            <a:extLst>
              <a:ext uri="{FF2B5EF4-FFF2-40B4-BE49-F238E27FC236}">
                <a16:creationId xmlns:a16="http://schemas.microsoft.com/office/drawing/2014/main" xmlns="" id="{D1F7D779-6412-254A-8C2F-B618F343E0DD}"/>
              </a:ext>
            </a:extLst>
          </p:cNvPr>
          <p:cNvGrpSpPr/>
          <p:nvPr/>
        </p:nvGrpSpPr>
        <p:grpSpPr>
          <a:xfrm>
            <a:off x="273794" y="2979034"/>
            <a:ext cx="2712474" cy="2060326"/>
            <a:chOff x="273794" y="2204229"/>
            <a:chExt cx="2993920" cy="2060326"/>
          </a:xfrm>
        </p:grpSpPr>
        <p:grpSp>
          <p:nvGrpSpPr>
            <p:cNvPr id="6" name="Group 5">
              <a:extLst>
                <a:ext uri="{FF2B5EF4-FFF2-40B4-BE49-F238E27FC236}">
                  <a16:creationId xmlns:a16="http://schemas.microsoft.com/office/drawing/2014/main" xmlns="" id="{3AC111B5-C71B-184E-BAD3-63533C83F0E4}"/>
                </a:ext>
              </a:extLst>
            </p:cNvPr>
            <p:cNvGrpSpPr/>
            <p:nvPr/>
          </p:nvGrpSpPr>
          <p:grpSpPr>
            <a:xfrm>
              <a:off x="273794" y="2204229"/>
              <a:ext cx="2993920" cy="2060326"/>
              <a:chOff x="273794" y="2204229"/>
              <a:chExt cx="3774950" cy="3470924"/>
            </a:xfrm>
          </p:grpSpPr>
          <p:sp>
            <p:nvSpPr>
              <p:cNvPr id="10" name="Rectangle 9">
                <a:extLst>
                  <a:ext uri="{FF2B5EF4-FFF2-40B4-BE49-F238E27FC236}">
                    <a16:creationId xmlns:a16="http://schemas.microsoft.com/office/drawing/2014/main" xmlns="" id="{25973988-0FF1-5D46-B24D-9A641A084311}"/>
                  </a:ext>
                </a:extLst>
              </p:cNvPr>
              <p:cNvSpPr/>
              <p:nvPr/>
            </p:nvSpPr>
            <p:spPr>
              <a:xfrm>
                <a:off x="273794" y="2204231"/>
                <a:ext cx="3774950" cy="3470922"/>
              </a:xfrm>
              <a:prstGeom prst="rect">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E98335"/>
                  </a:highlight>
                  <a:latin typeface="Arial"/>
                </a:endParaRPr>
              </a:p>
            </p:txBody>
          </p:sp>
          <p:sp>
            <p:nvSpPr>
              <p:cNvPr id="12" name="Rectangle 11">
                <a:extLst>
                  <a:ext uri="{FF2B5EF4-FFF2-40B4-BE49-F238E27FC236}">
                    <a16:creationId xmlns:a16="http://schemas.microsoft.com/office/drawing/2014/main" xmlns="" id="{C0902337-8E76-C447-B5AE-D22BF8A64AF2}"/>
                  </a:ext>
                </a:extLst>
              </p:cNvPr>
              <p:cNvSpPr/>
              <p:nvPr/>
            </p:nvSpPr>
            <p:spPr>
              <a:xfrm>
                <a:off x="273794" y="2204229"/>
                <a:ext cx="3774950" cy="3470924"/>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3" name="Rectangle 2">
              <a:extLst>
                <a:ext uri="{FF2B5EF4-FFF2-40B4-BE49-F238E27FC236}">
                  <a16:creationId xmlns:a16="http://schemas.microsoft.com/office/drawing/2014/main" xmlns="" id="{4ABF8DAC-FD5C-1642-A801-86285ED2AF02}"/>
                </a:ext>
              </a:extLst>
            </p:cNvPr>
            <p:cNvSpPr/>
            <p:nvPr/>
          </p:nvSpPr>
          <p:spPr>
            <a:xfrm>
              <a:off x="397982" y="2293626"/>
              <a:ext cx="2869732" cy="1569660"/>
            </a:xfrm>
            <a:prstGeom prst="rect">
              <a:avLst/>
            </a:prstGeom>
          </p:spPr>
          <p:txBody>
            <a:bodyPr wrap="square">
              <a:spAutoFit/>
            </a:bodyPr>
            <a:lstStyle/>
            <a:p>
              <a:pPr lvl="0"/>
              <a:r>
                <a:rPr lang="en-US" b="1" dirty="0">
                  <a:solidFill>
                    <a:schemeClr val="bg1"/>
                  </a:solidFill>
                  <a:latin typeface="Arial"/>
                </a:rPr>
                <a:t>THE LONG DEPRESSION</a:t>
              </a:r>
            </a:p>
            <a:p>
              <a:pPr lvl="0"/>
              <a:endParaRPr lang="en-US" sz="600" b="1" dirty="0">
                <a:solidFill>
                  <a:schemeClr val="bg1"/>
                </a:solidFill>
                <a:latin typeface="Arial"/>
              </a:endParaRPr>
            </a:p>
            <a:p>
              <a:pPr lvl="0"/>
              <a:r>
                <a:rPr lang="en-US" dirty="0">
                  <a:solidFill>
                    <a:schemeClr val="bg1"/>
                  </a:solidFill>
                  <a:latin typeface="Arial"/>
                </a:rPr>
                <a:t>1873 to </a:t>
              </a:r>
              <a:r>
                <a:rPr lang="en-US" dirty="0" smtClean="0">
                  <a:solidFill>
                    <a:schemeClr val="bg1"/>
                  </a:solidFill>
                  <a:latin typeface="Arial"/>
                </a:rPr>
                <a:t>1879</a:t>
              </a:r>
              <a:br>
                <a:rPr lang="en-US" dirty="0" smtClean="0">
                  <a:solidFill>
                    <a:schemeClr val="bg1"/>
                  </a:solidFill>
                  <a:latin typeface="Arial"/>
                </a:rPr>
              </a:br>
              <a:r>
                <a:rPr lang="en-US" dirty="0" smtClean="0">
                  <a:solidFill>
                    <a:schemeClr val="bg1"/>
                  </a:solidFill>
                  <a:latin typeface="Arial"/>
                </a:rPr>
                <a:t>6 </a:t>
              </a:r>
              <a:r>
                <a:rPr lang="en-US" dirty="0">
                  <a:solidFill>
                    <a:schemeClr val="bg1"/>
                  </a:solidFill>
                  <a:latin typeface="Arial"/>
                </a:rPr>
                <a:t>years of down markets</a:t>
              </a:r>
            </a:p>
          </p:txBody>
        </p:sp>
      </p:grpSp>
      <p:grpSp>
        <p:nvGrpSpPr>
          <p:cNvPr id="22" name="Group 21">
            <a:extLst>
              <a:ext uri="{FF2B5EF4-FFF2-40B4-BE49-F238E27FC236}">
                <a16:creationId xmlns:a16="http://schemas.microsoft.com/office/drawing/2014/main" xmlns="" id="{979B291D-A2A8-6D4B-92D3-225EE9B911FC}"/>
              </a:ext>
            </a:extLst>
          </p:cNvPr>
          <p:cNvGrpSpPr/>
          <p:nvPr/>
        </p:nvGrpSpPr>
        <p:grpSpPr>
          <a:xfrm>
            <a:off x="3256691" y="2979028"/>
            <a:ext cx="2712474" cy="2060332"/>
            <a:chOff x="273794" y="2204229"/>
            <a:chExt cx="2993920" cy="2060332"/>
          </a:xfrm>
        </p:grpSpPr>
        <p:grpSp>
          <p:nvGrpSpPr>
            <p:cNvPr id="23" name="Group 22">
              <a:extLst>
                <a:ext uri="{FF2B5EF4-FFF2-40B4-BE49-F238E27FC236}">
                  <a16:creationId xmlns:a16="http://schemas.microsoft.com/office/drawing/2014/main" xmlns="" id="{4B61E6D9-610A-5248-9CEE-9CEBE7279CD6}"/>
                </a:ext>
              </a:extLst>
            </p:cNvPr>
            <p:cNvGrpSpPr/>
            <p:nvPr/>
          </p:nvGrpSpPr>
          <p:grpSpPr>
            <a:xfrm>
              <a:off x="273794" y="2204229"/>
              <a:ext cx="2993920" cy="2060332"/>
              <a:chOff x="273794" y="2204229"/>
              <a:chExt cx="3774950" cy="3470935"/>
            </a:xfrm>
          </p:grpSpPr>
          <p:sp>
            <p:nvSpPr>
              <p:cNvPr id="25" name="Rectangle 24">
                <a:extLst>
                  <a:ext uri="{FF2B5EF4-FFF2-40B4-BE49-F238E27FC236}">
                    <a16:creationId xmlns:a16="http://schemas.microsoft.com/office/drawing/2014/main" xmlns="" id="{FAAEFE37-EFA4-9044-875D-FE0207846F61}"/>
                  </a:ext>
                </a:extLst>
              </p:cNvPr>
              <p:cNvSpPr/>
              <p:nvPr/>
            </p:nvSpPr>
            <p:spPr>
              <a:xfrm>
                <a:off x="273794" y="2204231"/>
                <a:ext cx="3774950" cy="3470933"/>
              </a:xfrm>
              <a:prstGeom prst="rect">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E98335"/>
                  </a:highlight>
                  <a:latin typeface="Arial"/>
                </a:endParaRPr>
              </a:p>
            </p:txBody>
          </p:sp>
          <p:sp>
            <p:nvSpPr>
              <p:cNvPr id="26" name="Rectangle 11">
                <a:extLst>
                  <a:ext uri="{FF2B5EF4-FFF2-40B4-BE49-F238E27FC236}">
                    <a16:creationId xmlns:a16="http://schemas.microsoft.com/office/drawing/2014/main" xmlns="" id="{E1609874-AB31-1445-A3FA-D7F242355D86}"/>
                  </a:ext>
                </a:extLst>
              </p:cNvPr>
              <p:cNvSpPr/>
              <p:nvPr/>
            </p:nvSpPr>
            <p:spPr>
              <a:xfrm>
                <a:off x="273794" y="2204229"/>
                <a:ext cx="3774950" cy="3470935"/>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24" name="Rectangle 23">
              <a:extLst>
                <a:ext uri="{FF2B5EF4-FFF2-40B4-BE49-F238E27FC236}">
                  <a16:creationId xmlns:a16="http://schemas.microsoft.com/office/drawing/2014/main" xmlns="" id="{BCF2009D-8815-974A-B574-D92BCBB89078}"/>
                </a:ext>
              </a:extLst>
            </p:cNvPr>
            <p:cNvSpPr/>
            <p:nvPr/>
          </p:nvSpPr>
          <p:spPr>
            <a:xfrm>
              <a:off x="397982" y="2293632"/>
              <a:ext cx="2771247" cy="1569660"/>
            </a:xfrm>
            <a:prstGeom prst="rect">
              <a:avLst/>
            </a:prstGeom>
          </p:spPr>
          <p:txBody>
            <a:bodyPr wrap="square">
              <a:spAutoFit/>
            </a:bodyPr>
            <a:lstStyle/>
            <a:p>
              <a:pPr lvl="0"/>
              <a:r>
                <a:rPr lang="en-US" b="1" dirty="0">
                  <a:solidFill>
                    <a:schemeClr val="bg1"/>
                  </a:solidFill>
                  <a:latin typeface="Arial"/>
                </a:rPr>
                <a:t>THE GREAT  DEPRESSION</a:t>
              </a:r>
            </a:p>
            <a:p>
              <a:pPr lvl="0"/>
              <a:endParaRPr lang="en-US" sz="600" b="1" dirty="0">
                <a:solidFill>
                  <a:schemeClr val="bg1"/>
                </a:solidFill>
                <a:latin typeface="Arial"/>
              </a:endParaRPr>
            </a:p>
            <a:p>
              <a:pPr lvl="0"/>
              <a:r>
                <a:rPr lang="en-US" dirty="0">
                  <a:solidFill>
                    <a:schemeClr val="bg1"/>
                  </a:solidFill>
                  <a:latin typeface="Arial"/>
                </a:rPr>
                <a:t>1929 to </a:t>
              </a:r>
              <a:r>
                <a:rPr lang="en-US" dirty="0" smtClean="0">
                  <a:solidFill>
                    <a:schemeClr val="bg1"/>
                  </a:solidFill>
                  <a:latin typeface="Arial"/>
                </a:rPr>
                <a:t>1939</a:t>
              </a:r>
              <a:br>
                <a:rPr lang="en-US" dirty="0" smtClean="0">
                  <a:solidFill>
                    <a:schemeClr val="bg1"/>
                  </a:solidFill>
                  <a:latin typeface="Arial"/>
                </a:rPr>
              </a:br>
              <a:r>
                <a:rPr lang="en-US" dirty="0" smtClean="0">
                  <a:solidFill>
                    <a:schemeClr val="bg1"/>
                  </a:solidFill>
                  <a:latin typeface="Arial"/>
                </a:rPr>
                <a:t>10 </a:t>
              </a:r>
              <a:r>
                <a:rPr lang="en-US" dirty="0">
                  <a:solidFill>
                    <a:schemeClr val="bg1"/>
                  </a:solidFill>
                  <a:latin typeface="Arial"/>
                </a:rPr>
                <a:t>years of mostly down markets</a:t>
              </a:r>
            </a:p>
          </p:txBody>
        </p:sp>
      </p:grpSp>
      <p:grpSp>
        <p:nvGrpSpPr>
          <p:cNvPr id="27" name="Group 26">
            <a:extLst>
              <a:ext uri="{FF2B5EF4-FFF2-40B4-BE49-F238E27FC236}">
                <a16:creationId xmlns:a16="http://schemas.microsoft.com/office/drawing/2014/main" xmlns="" id="{68BCDE57-93F5-6A40-AB8A-4E617EB7CF16}"/>
              </a:ext>
            </a:extLst>
          </p:cNvPr>
          <p:cNvGrpSpPr/>
          <p:nvPr/>
        </p:nvGrpSpPr>
        <p:grpSpPr>
          <a:xfrm>
            <a:off x="6239588" y="2979030"/>
            <a:ext cx="2712474" cy="2060330"/>
            <a:chOff x="273794" y="2204229"/>
            <a:chExt cx="2993920" cy="1545968"/>
          </a:xfrm>
        </p:grpSpPr>
        <p:grpSp>
          <p:nvGrpSpPr>
            <p:cNvPr id="28" name="Group 27">
              <a:extLst>
                <a:ext uri="{FF2B5EF4-FFF2-40B4-BE49-F238E27FC236}">
                  <a16:creationId xmlns:a16="http://schemas.microsoft.com/office/drawing/2014/main" xmlns="" id="{069549D0-CEF6-EB44-9B63-F1C7CC5FFDEC}"/>
                </a:ext>
              </a:extLst>
            </p:cNvPr>
            <p:cNvGrpSpPr/>
            <p:nvPr/>
          </p:nvGrpSpPr>
          <p:grpSpPr>
            <a:xfrm>
              <a:off x="273794" y="2204229"/>
              <a:ext cx="2993920" cy="1545968"/>
              <a:chOff x="273794" y="2204229"/>
              <a:chExt cx="3774950" cy="2604412"/>
            </a:xfrm>
          </p:grpSpPr>
          <p:sp>
            <p:nvSpPr>
              <p:cNvPr id="30" name="Rectangle 29">
                <a:extLst>
                  <a:ext uri="{FF2B5EF4-FFF2-40B4-BE49-F238E27FC236}">
                    <a16:creationId xmlns:a16="http://schemas.microsoft.com/office/drawing/2014/main" xmlns="" id="{CDA48BD3-6BB7-F644-A876-46C0F4CFF66E}"/>
                  </a:ext>
                </a:extLst>
              </p:cNvPr>
              <p:cNvSpPr/>
              <p:nvPr/>
            </p:nvSpPr>
            <p:spPr>
              <a:xfrm>
                <a:off x="273794" y="2204230"/>
                <a:ext cx="3774950" cy="2604411"/>
              </a:xfrm>
              <a:prstGeom prst="rect">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E98335"/>
                  </a:highlight>
                  <a:latin typeface="Arial"/>
                </a:endParaRPr>
              </a:p>
            </p:txBody>
          </p:sp>
          <p:sp>
            <p:nvSpPr>
              <p:cNvPr id="31" name="Rectangle 11">
                <a:extLst>
                  <a:ext uri="{FF2B5EF4-FFF2-40B4-BE49-F238E27FC236}">
                    <a16:creationId xmlns:a16="http://schemas.microsoft.com/office/drawing/2014/main" xmlns="" id="{A64D81F0-B05C-214F-88EA-429A26E51617}"/>
                  </a:ext>
                </a:extLst>
              </p:cNvPr>
              <p:cNvSpPr/>
              <p:nvPr/>
            </p:nvSpPr>
            <p:spPr>
              <a:xfrm>
                <a:off x="273794" y="2204229"/>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29" name="Rectangle 28">
              <a:extLst>
                <a:ext uri="{FF2B5EF4-FFF2-40B4-BE49-F238E27FC236}">
                  <a16:creationId xmlns:a16="http://schemas.microsoft.com/office/drawing/2014/main" xmlns="" id="{EB427F8D-0276-604D-8F37-ED24B4EB2555}"/>
                </a:ext>
              </a:extLst>
            </p:cNvPr>
            <p:cNvSpPr/>
            <p:nvPr/>
          </p:nvSpPr>
          <p:spPr>
            <a:xfrm>
              <a:off x="415208" y="2304296"/>
              <a:ext cx="2711090" cy="1177794"/>
            </a:xfrm>
            <a:prstGeom prst="rect">
              <a:avLst/>
            </a:prstGeom>
          </p:spPr>
          <p:txBody>
            <a:bodyPr wrap="square">
              <a:spAutoFit/>
            </a:bodyPr>
            <a:lstStyle/>
            <a:p>
              <a:pPr lvl="0"/>
              <a:r>
                <a:rPr lang="en-US" b="1" dirty="0">
                  <a:solidFill>
                    <a:schemeClr val="bg1"/>
                  </a:solidFill>
                  <a:latin typeface="Arial"/>
                </a:rPr>
                <a:t>THE DOTCOM BUBBLE BURST</a:t>
              </a:r>
            </a:p>
            <a:p>
              <a:pPr lvl="0"/>
              <a:endParaRPr lang="en-US" sz="600" b="1" dirty="0">
                <a:solidFill>
                  <a:schemeClr val="bg1"/>
                </a:solidFill>
                <a:latin typeface="Arial"/>
              </a:endParaRPr>
            </a:p>
            <a:p>
              <a:pPr lvl="0"/>
              <a:r>
                <a:rPr lang="en-US" dirty="0">
                  <a:solidFill>
                    <a:schemeClr val="bg1"/>
                  </a:solidFill>
                  <a:latin typeface="Arial"/>
                </a:rPr>
                <a:t>2000 to </a:t>
              </a:r>
              <a:r>
                <a:rPr lang="en-US" dirty="0" smtClean="0">
                  <a:solidFill>
                    <a:schemeClr val="bg1"/>
                  </a:solidFill>
                  <a:latin typeface="Arial"/>
                </a:rPr>
                <a:t>2002</a:t>
              </a:r>
              <a:br>
                <a:rPr lang="en-US" dirty="0" smtClean="0">
                  <a:solidFill>
                    <a:schemeClr val="bg1"/>
                  </a:solidFill>
                  <a:latin typeface="Arial"/>
                </a:rPr>
              </a:br>
              <a:r>
                <a:rPr lang="en-US" dirty="0" smtClean="0">
                  <a:solidFill>
                    <a:schemeClr val="bg1"/>
                  </a:solidFill>
                  <a:latin typeface="Arial"/>
                </a:rPr>
                <a:t>3 </a:t>
              </a:r>
              <a:r>
                <a:rPr lang="en-US" dirty="0">
                  <a:solidFill>
                    <a:schemeClr val="bg1"/>
                  </a:solidFill>
                  <a:latin typeface="Arial"/>
                </a:rPr>
                <a:t>years of </a:t>
              </a:r>
              <a:r>
                <a:rPr lang="en-US" dirty="0" smtClean="0">
                  <a:solidFill>
                    <a:schemeClr val="bg1"/>
                  </a:solidFill>
                  <a:latin typeface="Arial"/>
                </a:rPr>
                <a:t>down markets</a:t>
              </a:r>
              <a:endParaRPr lang="en-US" dirty="0">
                <a:solidFill>
                  <a:schemeClr val="bg1"/>
                </a:solidFill>
                <a:latin typeface="Arial"/>
              </a:endParaRPr>
            </a:p>
          </p:txBody>
        </p:sp>
      </p:grpSp>
      <p:grpSp>
        <p:nvGrpSpPr>
          <p:cNvPr id="32" name="Group 31">
            <a:extLst>
              <a:ext uri="{FF2B5EF4-FFF2-40B4-BE49-F238E27FC236}">
                <a16:creationId xmlns:a16="http://schemas.microsoft.com/office/drawing/2014/main" xmlns="" id="{D7499235-0537-4349-BB87-543EBCCB97D8}"/>
              </a:ext>
            </a:extLst>
          </p:cNvPr>
          <p:cNvGrpSpPr/>
          <p:nvPr/>
        </p:nvGrpSpPr>
        <p:grpSpPr>
          <a:xfrm>
            <a:off x="9222484" y="2979028"/>
            <a:ext cx="2712474" cy="2059213"/>
            <a:chOff x="273794" y="2204229"/>
            <a:chExt cx="2993920" cy="1545968"/>
          </a:xfrm>
        </p:grpSpPr>
        <p:grpSp>
          <p:nvGrpSpPr>
            <p:cNvPr id="33" name="Group 32">
              <a:extLst>
                <a:ext uri="{FF2B5EF4-FFF2-40B4-BE49-F238E27FC236}">
                  <a16:creationId xmlns:a16="http://schemas.microsoft.com/office/drawing/2014/main" xmlns="" id="{DD3BAAF5-2AEC-284D-99F2-739799FB3C28}"/>
                </a:ext>
              </a:extLst>
            </p:cNvPr>
            <p:cNvGrpSpPr/>
            <p:nvPr/>
          </p:nvGrpSpPr>
          <p:grpSpPr>
            <a:xfrm>
              <a:off x="273794" y="2204229"/>
              <a:ext cx="2993920" cy="1545968"/>
              <a:chOff x="273794" y="2204229"/>
              <a:chExt cx="3774950" cy="2604412"/>
            </a:xfrm>
          </p:grpSpPr>
          <p:sp>
            <p:nvSpPr>
              <p:cNvPr id="35" name="Rectangle 34">
                <a:extLst>
                  <a:ext uri="{FF2B5EF4-FFF2-40B4-BE49-F238E27FC236}">
                    <a16:creationId xmlns:a16="http://schemas.microsoft.com/office/drawing/2014/main" xmlns="" id="{8750E18D-3724-F847-A209-F8DB2034BF56}"/>
                  </a:ext>
                </a:extLst>
              </p:cNvPr>
              <p:cNvSpPr/>
              <p:nvPr/>
            </p:nvSpPr>
            <p:spPr>
              <a:xfrm>
                <a:off x="273794" y="2204230"/>
                <a:ext cx="3774950" cy="2604411"/>
              </a:xfrm>
              <a:prstGeom prst="rect">
                <a:avLst/>
              </a:prstGeom>
              <a:solidFill>
                <a:srgbClr val="EA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E98335"/>
                  </a:highlight>
                  <a:latin typeface="Arial"/>
                </a:endParaRPr>
              </a:p>
            </p:txBody>
          </p:sp>
          <p:sp>
            <p:nvSpPr>
              <p:cNvPr id="36" name="Rectangle 11">
                <a:extLst>
                  <a:ext uri="{FF2B5EF4-FFF2-40B4-BE49-F238E27FC236}">
                    <a16:creationId xmlns:a16="http://schemas.microsoft.com/office/drawing/2014/main" xmlns="" id="{67B79F19-61DB-234E-B21A-8DE36E74CCCF}"/>
                  </a:ext>
                </a:extLst>
              </p:cNvPr>
              <p:cNvSpPr/>
              <p:nvPr/>
            </p:nvSpPr>
            <p:spPr>
              <a:xfrm>
                <a:off x="273794" y="2204229"/>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34" name="Rectangle 33">
              <a:extLst>
                <a:ext uri="{FF2B5EF4-FFF2-40B4-BE49-F238E27FC236}">
                  <a16:creationId xmlns:a16="http://schemas.microsoft.com/office/drawing/2014/main" xmlns="" id="{288D9064-1D9E-C143-90D4-65D6D3CCE6B4}"/>
                </a:ext>
              </a:extLst>
            </p:cNvPr>
            <p:cNvSpPr/>
            <p:nvPr/>
          </p:nvSpPr>
          <p:spPr>
            <a:xfrm>
              <a:off x="381199" y="2304274"/>
              <a:ext cx="2869732" cy="1386391"/>
            </a:xfrm>
            <a:prstGeom prst="rect">
              <a:avLst/>
            </a:prstGeom>
          </p:spPr>
          <p:txBody>
            <a:bodyPr wrap="square">
              <a:spAutoFit/>
            </a:bodyPr>
            <a:lstStyle/>
            <a:p>
              <a:pPr lvl="0"/>
              <a:r>
                <a:rPr lang="en-US" b="1" dirty="0">
                  <a:solidFill>
                    <a:schemeClr val="bg1"/>
                  </a:solidFill>
                  <a:latin typeface="Arial"/>
                </a:rPr>
                <a:t>THE FINANCIAL CRISIS / GREAT RECESSION</a:t>
              </a:r>
            </a:p>
            <a:p>
              <a:pPr lvl="0"/>
              <a:endParaRPr lang="en-US" sz="600" b="1" dirty="0">
                <a:solidFill>
                  <a:schemeClr val="bg1"/>
                </a:solidFill>
                <a:latin typeface="Arial"/>
              </a:endParaRPr>
            </a:p>
            <a:p>
              <a:pPr lvl="0"/>
              <a:r>
                <a:rPr lang="en-US" dirty="0">
                  <a:solidFill>
                    <a:schemeClr val="bg1"/>
                  </a:solidFill>
                  <a:latin typeface="Arial"/>
                </a:rPr>
                <a:t>2007 to </a:t>
              </a:r>
              <a:r>
                <a:rPr lang="en-US" dirty="0" smtClean="0">
                  <a:solidFill>
                    <a:schemeClr val="bg1"/>
                  </a:solidFill>
                  <a:latin typeface="Arial"/>
                </a:rPr>
                <a:t>2009</a:t>
              </a:r>
              <a:br>
                <a:rPr lang="en-US" dirty="0" smtClean="0">
                  <a:solidFill>
                    <a:schemeClr val="bg1"/>
                  </a:solidFill>
                  <a:latin typeface="Arial"/>
                </a:rPr>
              </a:br>
              <a:r>
                <a:rPr lang="en-US" dirty="0" smtClean="0">
                  <a:solidFill>
                    <a:schemeClr val="bg1"/>
                  </a:solidFill>
                  <a:latin typeface="Arial"/>
                </a:rPr>
                <a:t>3 </a:t>
              </a:r>
              <a:r>
                <a:rPr lang="en-US" dirty="0">
                  <a:solidFill>
                    <a:schemeClr val="bg1"/>
                  </a:solidFill>
                  <a:latin typeface="Arial"/>
                </a:rPr>
                <a:t>years of mostly down markets</a:t>
              </a:r>
            </a:p>
          </p:txBody>
        </p:sp>
      </p:grpSp>
      <p:pic>
        <p:nvPicPr>
          <p:cNvPr id="73" name="Picture 72" descr="AIG_r_w.png">
            <a:extLst>
              <a:ext uri="{FF2B5EF4-FFF2-40B4-BE49-F238E27FC236}">
                <a16:creationId xmlns:a16="http://schemas.microsoft.com/office/drawing/2014/main" xmlns="" id="{8CD88AB9-CBE5-E341-9224-D3B8AB01BA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11" name="Picture 10" descr="balloo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7469" y="4711281"/>
            <a:ext cx="2123392" cy="2146719"/>
          </a:xfrm>
          <a:prstGeom prst="rect">
            <a:avLst/>
          </a:prstGeom>
        </p:spPr>
      </p:pic>
      <p:sp>
        <p:nvSpPr>
          <p:cNvPr id="40"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73794" y="6693205"/>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41" name="TextBox 40"/>
          <p:cNvSpPr txBox="1"/>
          <p:nvPr/>
        </p:nvSpPr>
        <p:spPr>
          <a:xfrm>
            <a:off x="189153" y="6474674"/>
            <a:ext cx="7886625" cy="230832"/>
          </a:xfrm>
          <a:prstGeom prst="rect">
            <a:avLst/>
          </a:prstGeom>
          <a:noFill/>
        </p:spPr>
        <p:txBody>
          <a:bodyPr wrap="square" rtlCol="0">
            <a:spAutoFit/>
          </a:bodyPr>
          <a:lstStyle/>
          <a:p>
            <a:pPr marL="60325" indent="-60325"/>
            <a:r>
              <a:rPr lang="en-US" sz="900" baseline="30000" dirty="0" smtClean="0">
                <a:solidFill>
                  <a:srgbClr val="595959"/>
                </a:solidFill>
                <a:latin typeface="Arial"/>
                <a:cs typeface="Arial"/>
              </a:rPr>
              <a:t>1	</a:t>
            </a:r>
            <a:r>
              <a:rPr lang="en-US" sz="900" dirty="0" smtClean="0">
                <a:solidFill>
                  <a:srgbClr val="595959"/>
                </a:solidFill>
                <a:latin typeface="Arial"/>
                <a:cs typeface="Arial"/>
              </a:rPr>
              <a:t>Of course, past performance is not a predictor of the future.</a:t>
            </a:r>
            <a:endParaRPr lang="en-US" sz="900" dirty="0">
              <a:solidFill>
                <a:srgbClr val="595959"/>
              </a:solidFill>
              <a:latin typeface="Arial"/>
              <a:cs typeface="Arial"/>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17</a:t>
            </a:fld>
            <a:endParaRPr lang="en-US" dirty="0"/>
          </a:p>
        </p:txBody>
      </p:sp>
    </p:spTree>
    <p:extLst>
      <p:ext uri="{BB962C8B-B14F-4D97-AF65-F5344CB8AC3E}">
        <p14:creationId xmlns:p14="http://schemas.microsoft.com/office/powerpoint/2010/main" val="411308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814E39D3-87CF-D744-B96D-3DBAC4C83E6A}"/>
              </a:ext>
            </a:extLst>
          </p:cNvPr>
          <p:cNvSpPr/>
          <p:nvPr/>
        </p:nvSpPr>
        <p:spPr>
          <a:xfrm>
            <a:off x="0" y="0"/>
            <a:ext cx="3268550" cy="6858000"/>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7" name="Rectangle 11">
            <a:extLst>
              <a:ext uri="{FF2B5EF4-FFF2-40B4-BE49-F238E27FC236}">
                <a16:creationId xmlns:a16="http://schemas.microsoft.com/office/drawing/2014/main" xmlns="" id="{A4811591-D59F-8447-BD55-A6C879A9B544}"/>
              </a:ext>
            </a:extLst>
          </p:cNvPr>
          <p:cNvSpPr/>
          <p:nvPr/>
        </p:nvSpPr>
        <p:spPr>
          <a:xfrm>
            <a:off x="0" y="6862"/>
            <a:ext cx="3258437" cy="6851137"/>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1" name="Title 1">
            <a:extLst>
              <a:ext uri="{FF2B5EF4-FFF2-40B4-BE49-F238E27FC236}">
                <a16:creationId xmlns:a16="http://schemas.microsoft.com/office/drawing/2014/main" xmlns="" id="{54C34B8B-BBFF-F34E-AF7C-63DE8D15EBA7}"/>
              </a:ext>
            </a:extLst>
          </p:cNvPr>
          <p:cNvSpPr txBox="1">
            <a:spLocks/>
          </p:cNvSpPr>
          <p:nvPr/>
        </p:nvSpPr>
        <p:spPr>
          <a:xfrm>
            <a:off x="-13368" y="504437"/>
            <a:ext cx="326855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spc="100" dirty="0" smtClean="0">
                <a:solidFill>
                  <a:schemeClr val="bg1"/>
                </a:solidFill>
                <a:latin typeface="Arial"/>
              </a:rPr>
              <a:t>HOW BAD WOULD IT HAVE TO BE </a:t>
            </a:r>
            <a:br>
              <a:rPr lang="en-US" sz="3000" spc="100" dirty="0" smtClean="0">
                <a:solidFill>
                  <a:schemeClr val="bg1"/>
                </a:solidFill>
                <a:latin typeface="Arial"/>
              </a:rPr>
            </a:br>
            <a:r>
              <a:rPr lang="en-US" sz="3000" spc="100" dirty="0" smtClean="0">
                <a:solidFill>
                  <a:schemeClr val="bg1"/>
                </a:solidFill>
                <a:latin typeface="Arial"/>
              </a:rPr>
              <a:t>TO GET A</a:t>
            </a:r>
          </a:p>
          <a:p>
            <a:pPr algn="ctr"/>
            <a:r>
              <a:rPr lang="en-US" sz="3000" b="1" spc="100" dirty="0" smtClean="0">
                <a:solidFill>
                  <a:srgbClr val="EA4741"/>
                </a:solidFill>
                <a:latin typeface="Arial"/>
              </a:rPr>
              <a:t>30+ YEAR NEGATIVE RETURN</a:t>
            </a:r>
          </a:p>
        </p:txBody>
      </p:sp>
      <p:sp>
        <p:nvSpPr>
          <p:cNvPr id="2" name="Rectangle 1"/>
          <p:cNvSpPr/>
          <p:nvPr/>
        </p:nvSpPr>
        <p:spPr>
          <a:xfrm>
            <a:off x="306917" y="3989917"/>
            <a:ext cx="2624666" cy="1852084"/>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422181" y="4103171"/>
            <a:ext cx="2397453" cy="1569660"/>
          </a:xfrm>
          <a:prstGeom prst="rect">
            <a:avLst/>
          </a:prstGeom>
          <a:noFill/>
        </p:spPr>
        <p:txBody>
          <a:bodyPr wrap="square" rtlCol="0">
            <a:spAutoFit/>
          </a:bodyPr>
          <a:lstStyle/>
          <a:p>
            <a:pPr algn="ctr">
              <a:spcAft>
                <a:spcPts val="600"/>
              </a:spcAft>
            </a:pPr>
            <a:r>
              <a:rPr lang="en-US" sz="2400" dirty="0" smtClean="0">
                <a:solidFill>
                  <a:srgbClr val="595959"/>
                </a:solidFill>
                <a:latin typeface="Arial"/>
                <a:cs typeface="Arial"/>
              </a:rPr>
              <a:t>Let’s look at the most recent</a:t>
            </a:r>
            <a:br>
              <a:rPr lang="en-US" sz="2400" dirty="0" smtClean="0">
                <a:solidFill>
                  <a:srgbClr val="595959"/>
                </a:solidFill>
                <a:latin typeface="Arial"/>
                <a:cs typeface="Arial"/>
              </a:rPr>
            </a:br>
            <a:r>
              <a:rPr lang="en-US" sz="2400" b="1" dirty="0" smtClean="0">
                <a:solidFill>
                  <a:srgbClr val="595959"/>
                </a:solidFill>
                <a:latin typeface="Arial"/>
                <a:cs typeface="Arial"/>
              </a:rPr>
              <a:t>90 years </a:t>
            </a:r>
            <a:r>
              <a:rPr lang="en-US" sz="2400" dirty="0" smtClean="0">
                <a:solidFill>
                  <a:srgbClr val="595959"/>
                </a:solidFill>
                <a:latin typeface="Arial"/>
                <a:cs typeface="Arial"/>
              </a:rPr>
              <a:t>of the S&amp;P500</a:t>
            </a:r>
            <a:r>
              <a:rPr lang="en-US" sz="1600" baseline="60000" dirty="0" smtClean="0">
                <a:solidFill>
                  <a:srgbClr val="595959"/>
                </a:solidFill>
                <a:latin typeface="Arial"/>
                <a:cs typeface="Arial"/>
              </a:rPr>
              <a:t>®</a:t>
            </a:r>
            <a:endParaRPr lang="en-US" sz="2400" baseline="60000" dirty="0" smtClean="0">
              <a:solidFill>
                <a:srgbClr val="595959"/>
              </a:solidFill>
              <a:latin typeface="Arial"/>
              <a:cs typeface="Arial"/>
            </a:endParaRPr>
          </a:p>
        </p:txBody>
      </p:sp>
      <p:grpSp>
        <p:nvGrpSpPr>
          <p:cNvPr id="34" name="Group 33"/>
          <p:cNvGrpSpPr/>
          <p:nvPr/>
        </p:nvGrpSpPr>
        <p:grpSpPr>
          <a:xfrm>
            <a:off x="4329071" y="3303589"/>
            <a:ext cx="5194624" cy="2130156"/>
            <a:chOff x="4329071" y="3303589"/>
            <a:chExt cx="5194624" cy="2130156"/>
          </a:xfrm>
        </p:grpSpPr>
        <p:grpSp>
          <p:nvGrpSpPr>
            <p:cNvPr id="28" name="Group 27"/>
            <p:cNvGrpSpPr/>
            <p:nvPr/>
          </p:nvGrpSpPr>
          <p:grpSpPr>
            <a:xfrm>
              <a:off x="6104140" y="3303589"/>
              <a:ext cx="1726761" cy="2121178"/>
              <a:chOff x="6104140" y="2780618"/>
              <a:chExt cx="1726761" cy="2121178"/>
            </a:xfrm>
          </p:grpSpPr>
          <p:sp>
            <p:nvSpPr>
              <p:cNvPr id="72" name="Up Arrow 71"/>
              <p:cNvSpPr/>
              <p:nvPr/>
            </p:nvSpPr>
            <p:spPr>
              <a:xfrm flipH="1">
                <a:off x="7664240" y="2780618"/>
                <a:ext cx="45719" cy="2020703"/>
              </a:xfrm>
              <a:prstGeom prst="upArrow">
                <a:avLst/>
              </a:prstGeom>
              <a:solidFill>
                <a:srgbClr val="D0CECE"/>
              </a:solidFill>
              <a:ln w="76200" cmpd="sng">
                <a:solidFill>
                  <a:srgbClr val="BFBFBF"/>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 name="Group 2"/>
              <p:cNvGrpSpPr/>
              <p:nvPr/>
            </p:nvGrpSpPr>
            <p:grpSpPr>
              <a:xfrm>
                <a:off x="6104140" y="4181486"/>
                <a:ext cx="1726761" cy="720310"/>
                <a:chOff x="8269559" y="4965905"/>
                <a:chExt cx="1726761" cy="720310"/>
              </a:xfrm>
            </p:grpSpPr>
            <p:grpSp>
              <p:nvGrpSpPr>
                <p:cNvPr id="56" name="Group 55">
                  <a:extLst>
                    <a:ext uri="{FF2B5EF4-FFF2-40B4-BE49-F238E27FC236}">
                      <a16:creationId xmlns:a16="http://schemas.microsoft.com/office/drawing/2014/main" xmlns="" id="{2BE0C099-97FF-984A-AD3C-B12908DA4EFA}"/>
                    </a:ext>
                  </a:extLst>
                </p:cNvPr>
                <p:cNvGrpSpPr/>
                <p:nvPr/>
              </p:nvGrpSpPr>
              <p:grpSpPr>
                <a:xfrm>
                  <a:off x="8269559" y="4965905"/>
                  <a:ext cx="1476019" cy="688936"/>
                  <a:chOff x="273794" y="2204229"/>
                  <a:chExt cx="3199921" cy="1714719"/>
                </a:xfrm>
              </p:grpSpPr>
              <p:sp>
                <p:nvSpPr>
                  <p:cNvPr id="58" name="Rectangle 57">
                    <a:extLst>
                      <a:ext uri="{FF2B5EF4-FFF2-40B4-BE49-F238E27FC236}">
                        <a16:creationId xmlns:a16="http://schemas.microsoft.com/office/drawing/2014/main" xmlns="" id="{2834BD48-932A-1045-9A7C-CF80E5D52535}"/>
                      </a:ext>
                    </a:extLst>
                  </p:cNvPr>
                  <p:cNvSpPr/>
                  <p:nvPr/>
                </p:nvSpPr>
                <p:spPr>
                  <a:xfrm>
                    <a:off x="273794" y="2204229"/>
                    <a:ext cx="3199921" cy="1714719"/>
                  </a:xfrm>
                  <a:prstGeom prst="rect">
                    <a:avLst/>
                  </a:prstGeom>
                  <a:solidFill>
                    <a:srgbClr val="EA474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E98335"/>
                      </a:highlight>
                      <a:latin typeface="Arial"/>
                    </a:endParaRPr>
                  </a:p>
                </p:txBody>
              </p:sp>
              <p:sp>
                <p:nvSpPr>
                  <p:cNvPr id="59" name="Rectangle 11">
                    <a:extLst>
                      <a:ext uri="{FF2B5EF4-FFF2-40B4-BE49-F238E27FC236}">
                        <a16:creationId xmlns:a16="http://schemas.microsoft.com/office/drawing/2014/main" xmlns="" id="{3CD6322D-9691-0D4B-926C-78E3B5DF95A9}"/>
                      </a:ext>
                    </a:extLst>
                  </p:cNvPr>
                  <p:cNvSpPr/>
                  <p:nvPr/>
                </p:nvSpPr>
                <p:spPr>
                  <a:xfrm>
                    <a:off x="273794" y="2204229"/>
                    <a:ext cx="3199921" cy="171471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a:endParaRPr>
                  </a:p>
                </p:txBody>
              </p:sp>
            </p:grpSp>
            <p:sp>
              <p:nvSpPr>
                <p:cNvPr id="57" name="Rectangle 56">
                  <a:extLst>
                    <a:ext uri="{FF2B5EF4-FFF2-40B4-BE49-F238E27FC236}">
                      <a16:creationId xmlns:a16="http://schemas.microsoft.com/office/drawing/2014/main" xmlns="" id="{64E85BCF-53F3-1A41-B628-6A9EFF469291}"/>
                    </a:ext>
                  </a:extLst>
                </p:cNvPr>
                <p:cNvSpPr/>
                <p:nvPr/>
              </p:nvSpPr>
              <p:spPr>
                <a:xfrm>
                  <a:off x="8327287" y="5086051"/>
                  <a:ext cx="1669033" cy="600164"/>
                </a:xfrm>
                <a:prstGeom prst="rect">
                  <a:avLst/>
                </a:prstGeom>
              </p:spPr>
              <p:txBody>
                <a:bodyPr wrap="square">
                  <a:spAutoFit/>
                </a:bodyPr>
                <a:lstStyle/>
                <a:p>
                  <a:pPr lvl="0"/>
                  <a:r>
                    <a:rPr lang="en-US" sz="1100" b="1" dirty="0" smtClean="0">
                      <a:solidFill>
                        <a:schemeClr val="bg1"/>
                      </a:solidFill>
                      <a:latin typeface="Arial"/>
                    </a:rPr>
                    <a:t>THE DOTCOM BUBBLE BURST</a:t>
                  </a:r>
                  <a:endParaRPr lang="en-US" sz="1100" b="1" dirty="0">
                    <a:solidFill>
                      <a:schemeClr val="bg1"/>
                    </a:solidFill>
                    <a:latin typeface="Arial"/>
                  </a:endParaRPr>
                </a:p>
                <a:p>
                  <a:pPr lvl="0"/>
                  <a:endParaRPr lang="en-US" sz="1100" b="1" dirty="0">
                    <a:solidFill>
                      <a:schemeClr val="bg1"/>
                    </a:solidFill>
                    <a:latin typeface="Arial"/>
                  </a:endParaRPr>
                </a:p>
              </p:txBody>
            </p:sp>
          </p:grpSp>
        </p:grpSp>
        <p:grpSp>
          <p:nvGrpSpPr>
            <p:cNvPr id="33" name="Group 32"/>
            <p:cNvGrpSpPr/>
            <p:nvPr/>
          </p:nvGrpSpPr>
          <p:grpSpPr>
            <a:xfrm>
              <a:off x="4329071" y="4026144"/>
              <a:ext cx="5194624" cy="1407601"/>
              <a:chOff x="4329071" y="4026144"/>
              <a:chExt cx="5194624" cy="1407601"/>
            </a:xfrm>
          </p:grpSpPr>
          <p:grpSp>
            <p:nvGrpSpPr>
              <p:cNvPr id="29" name="Group 28"/>
              <p:cNvGrpSpPr/>
              <p:nvPr/>
            </p:nvGrpSpPr>
            <p:grpSpPr>
              <a:xfrm>
                <a:off x="7877289" y="4026144"/>
                <a:ext cx="1646406" cy="1376412"/>
                <a:chOff x="7877289" y="3503173"/>
                <a:chExt cx="1646406" cy="1376412"/>
              </a:xfrm>
            </p:grpSpPr>
            <p:sp>
              <p:nvSpPr>
                <p:cNvPr id="80" name="Up Arrow 79"/>
                <p:cNvSpPr/>
                <p:nvPr/>
              </p:nvSpPr>
              <p:spPr>
                <a:xfrm>
                  <a:off x="8841874" y="3503173"/>
                  <a:ext cx="45719" cy="669849"/>
                </a:xfrm>
                <a:prstGeom prst="upArrow">
                  <a:avLst/>
                </a:prstGeom>
                <a:solidFill>
                  <a:srgbClr val="1EB4E8"/>
                </a:solidFill>
                <a:ln w="76200" cmpd="sng">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 name="Group 5"/>
                <p:cNvGrpSpPr/>
                <p:nvPr/>
              </p:nvGrpSpPr>
              <p:grpSpPr>
                <a:xfrm>
                  <a:off x="7877289" y="4190649"/>
                  <a:ext cx="1646406" cy="688936"/>
                  <a:chOff x="10071284" y="2082181"/>
                  <a:chExt cx="1646406" cy="688936"/>
                </a:xfrm>
              </p:grpSpPr>
              <p:grpSp>
                <p:nvGrpSpPr>
                  <p:cNvPr id="73" name="Group 72">
                    <a:extLst>
                      <a:ext uri="{FF2B5EF4-FFF2-40B4-BE49-F238E27FC236}">
                        <a16:creationId xmlns:a16="http://schemas.microsoft.com/office/drawing/2014/main" xmlns="" id="{2BE0C099-97FF-984A-AD3C-B12908DA4EFA}"/>
                      </a:ext>
                    </a:extLst>
                  </p:cNvPr>
                  <p:cNvGrpSpPr/>
                  <p:nvPr/>
                </p:nvGrpSpPr>
                <p:grpSpPr>
                  <a:xfrm>
                    <a:off x="10071284" y="2082181"/>
                    <a:ext cx="1476019" cy="688936"/>
                    <a:chOff x="273794" y="2204229"/>
                    <a:chExt cx="3199921" cy="1714719"/>
                  </a:xfrm>
                </p:grpSpPr>
                <p:sp>
                  <p:nvSpPr>
                    <p:cNvPr id="74" name="Rectangle 73">
                      <a:extLst>
                        <a:ext uri="{FF2B5EF4-FFF2-40B4-BE49-F238E27FC236}">
                          <a16:creationId xmlns:a16="http://schemas.microsoft.com/office/drawing/2014/main" xmlns="" id="{2834BD48-932A-1045-9A7C-CF80E5D52535}"/>
                        </a:ext>
                      </a:extLst>
                    </p:cNvPr>
                    <p:cNvSpPr/>
                    <p:nvPr/>
                  </p:nvSpPr>
                  <p:spPr>
                    <a:xfrm>
                      <a:off x="273794" y="2204229"/>
                      <a:ext cx="3199921" cy="1714719"/>
                    </a:xfrm>
                    <a:prstGeom prst="rect">
                      <a:avLst/>
                    </a:prstGeom>
                    <a:solidFill>
                      <a:srgbClr val="EA474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E98335"/>
                        </a:highlight>
                        <a:latin typeface="Arial"/>
                      </a:endParaRPr>
                    </a:p>
                  </p:txBody>
                </p:sp>
                <p:sp>
                  <p:nvSpPr>
                    <p:cNvPr id="75" name="Rectangle 11">
                      <a:extLst>
                        <a:ext uri="{FF2B5EF4-FFF2-40B4-BE49-F238E27FC236}">
                          <a16:creationId xmlns:a16="http://schemas.microsoft.com/office/drawing/2014/main" xmlns="" id="{3CD6322D-9691-0D4B-926C-78E3B5DF95A9}"/>
                        </a:ext>
                      </a:extLst>
                    </p:cNvPr>
                    <p:cNvSpPr/>
                    <p:nvPr/>
                  </p:nvSpPr>
                  <p:spPr>
                    <a:xfrm>
                      <a:off x="273794" y="2204229"/>
                      <a:ext cx="3199921" cy="171471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a:endParaRPr>
                    </a:p>
                  </p:txBody>
                </p:sp>
              </p:grpSp>
              <p:sp>
                <p:nvSpPr>
                  <p:cNvPr id="61" name="Rectangle 60">
                    <a:extLst>
                      <a:ext uri="{FF2B5EF4-FFF2-40B4-BE49-F238E27FC236}">
                        <a16:creationId xmlns:a16="http://schemas.microsoft.com/office/drawing/2014/main" xmlns="" id="{44C35692-8343-594C-A545-218BF076CEE0}"/>
                      </a:ext>
                    </a:extLst>
                  </p:cNvPr>
                  <p:cNvSpPr/>
                  <p:nvPr/>
                </p:nvSpPr>
                <p:spPr>
                  <a:xfrm>
                    <a:off x="10127322" y="2126326"/>
                    <a:ext cx="1590368" cy="600164"/>
                  </a:xfrm>
                  <a:prstGeom prst="rect">
                    <a:avLst/>
                  </a:prstGeom>
                </p:spPr>
                <p:txBody>
                  <a:bodyPr wrap="square">
                    <a:spAutoFit/>
                  </a:bodyPr>
                  <a:lstStyle/>
                  <a:p>
                    <a:pPr lvl="0"/>
                    <a:r>
                      <a:rPr lang="en-US" sz="1100" b="1" dirty="0">
                        <a:solidFill>
                          <a:schemeClr val="bg1"/>
                        </a:solidFill>
                        <a:latin typeface="Arial"/>
                      </a:rPr>
                      <a:t>THE FINANCIAL CRISIS / GREAT </a:t>
                    </a:r>
                    <a:r>
                      <a:rPr lang="en-US" sz="1100" b="1" dirty="0" smtClean="0">
                        <a:solidFill>
                          <a:schemeClr val="bg1"/>
                        </a:solidFill>
                        <a:latin typeface="Arial"/>
                      </a:rPr>
                      <a:t>RECESSION</a:t>
                    </a:r>
                    <a:endParaRPr lang="en-US" sz="1100" b="1" dirty="0">
                      <a:solidFill>
                        <a:schemeClr val="bg1"/>
                      </a:solidFill>
                      <a:latin typeface="Arial"/>
                    </a:endParaRPr>
                  </a:p>
                </p:txBody>
              </p:sp>
            </p:grpSp>
          </p:grpSp>
          <p:grpSp>
            <p:nvGrpSpPr>
              <p:cNvPr id="27" name="Group 26"/>
              <p:cNvGrpSpPr/>
              <p:nvPr/>
            </p:nvGrpSpPr>
            <p:grpSpPr>
              <a:xfrm>
                <a:off x="4329071" y="4101448"/>
                <a:ext cx="1665227" cy="1332297"/>
                <a:chOff x="4329071" y="3578477"/>
                <a:chExt cx="1665227" cy="1332297"/>
              </a:xfrm>
            </p:grpSpPr>
            <p:sp>
              <p:nvSpPr>
                <p:cNvPr id="5" name="Up Arrow 4"/>
                <p:cNvSpPr/>
                <p:nvPr/>
              </p:nvSpPr>
              <p:spPr>
                <a:xfrm>
                  <a:off x="4866106" y="3578477"/>
                  <a:ext cx="45719" cy="669849"/>
                </a:xfrm>
                <a:prstGeom prst="upArrow">
                  <a:avLst/>
                </a:prstGeom>
                <a:solidFill>
                  <a:schemeClr val="bg2">
                    <a:lumMod val="90000"/>
                  </a:schemeClr>
                </a:solidFill>
                <a:ln w="762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4" name="Group 3"/>
                <p:cNvGrpSpPr/>
                <p:nvPr/>
              </p:nvGrpSpPr>
              <p:grpSpPr>
                <a:xfrm>
                  <a:off x="4329071" y="4188596"/>
                  <a:ext cx="1665227" cy="722178"/>
                  <a:chOff x="10071284" y="1285526"/>
                  <a:chExt cx="1665227" cy="722178"/>
                </a:xfrm>
              </p:grpSpPr>
              <p:grpSp>
                <p:nvGrpSpPr>
                  <p:cNvPr id="76" name="Group 75">
                    <a:extLst>
                      <a:ext uri="{FF2B5EF4-FFF2-40B4-BE49-F238E27FC236}">
                        <a16:creationId xmlns:a16="http://schemas.microsoft.com/office/drawing/2014/main" xmlns="" id="{2BE0C099-97FF-984A-AD3C-B12908DA4EFA}"/>
                      </a:ext>
                    </a:extLst>
                  </p:cNvPr>
                  <p:cNvGrpSpPr/>
                  <p:nvPr/>
                </p:nvGrpSpPr>
                <p:grpSpPr>
                  <a:xfrm>
                    <a:off x="10071284" y="1285526"/>
                    <a:ext cx="1476019" cy="688936"/>
                    <a:chOff x="273794" y="2204229"/>
                    <a:chExt cx="3199921" cy="1714719"/>
                  </a:xfrm>
                </p:grpSpPr>
                <p:sp>
                  <p:nvSpPr>
                    <p:cNvPr id="77" name="Rectangle 76">
                      <a:extLst>
                        <a:ext uri="{FF2B5EF4-FFF2-40B4-BE49-F238E27FC236}">
                          <a16:creationId xmlns:a16="http://schemas.microsoft.com/office/drawing/2014/main" xmlns="" id="{2834BD48-932A-1045-9A7C-CF80E5D52535}"/>
                        </a:ext>
                      </a:extLst>
                    </p:cNvPr>
                    <p:cNvSpPr/>
                    <p:nvPr/>
                  </p:nvSpPr>
                  <p:spPr>
                    <a:xfrm>
                      <a:off x="273794" y="2204229"/>
                      <a:ext cx="3199921" cy="1714719"/>
                    </a:xfrm>
                    <a:prstGeom prst="rect">
                      <a:avLst/>
                    </a:prstGeom>
                    <a:solidFill>
                      <a:srgbClr val="EA474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E98335"/>
                        </a:highlight>
                        <a:latin typeface="Arial"/>
                      </a:endParaRPr>
                    </a:p>
                  </p:txBody>
                </p:sp>
                <p:sp>
                  <p:nvSpPr>
                    <p:cNvPr id="78" name="Rectangle 11">
                      <a:extLst>
                        <a:ext uri="{FF2B5EF4-FFF2-40B4-BE49-F238E27FC236}">
                          <a16:creationId xmlns:a16="http://schemas.microsoft.com/office/drawing/2014/main" xmlns="" id="{3CD6322D-9691-0D4B-926C-78E3B5DF95A9}"/>
                        </a:ext>
                      </a:extLst>
                    </p:cNvPr>
                    <p:cNvSpPr/>
                    <p:nvPr/>
                  </p:nvSpPr>
                  <p:spPr>
                    <a:xfrm>
                      <a:off x="273794" y="2204229"/>
                      <a:ext cx="3199921" cy="171471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a:endParaRPr>
                    </a:p>
                  </p:txBody>
                </p:sp>
              </p:grpSp>
              <p:sp>
                <p:nvSpPr>
                  <p:cNvPr id="65" name="Rectangle 64">
                    <a:extLst>
                      <a:ext uri="{FF2B5EF4-FFF2-40B4-BE49-F238E27FC236}">
                        <a16:creationId xmlns:a16="http://schemas.microsoft.com/office/drawing/2014/main" xmlns="" id="{0E445968-000E-4841-98D8-5D34BCE25ADF}"/>
                      </a:ext>
                    </a:extLst>
                  </p:cNvPr>
                  <p:cNvSpPr/>
                  <p:nvPr/>
                </p:nvSpPr>
                <p:spPr>
                  <a:xfrm>
                    <a:off x="10124756" y="1407540"/>
                    <a:ext cx="1611755" cy="600164"/>
                  </a:xfrm>
                  <a:prstGeom prst="rect">
                    <a:avLst/>
                  </a:prstGeom>
                </p:spPr>
                <p:txBody>
                  <a:bodyPr wrap="square">
                    <a:spAutoFit/>
                  </a:bodyPr>
                  <a:lstStyle/>
                  <a:p>
                    <a:pPr lvl="0"/>
                    <a:r>
                      <a:rPr lang="en-US" sz="1100" b="1" dirty="0">
                        <a:solidFill>
                          <a:schemeClr val="bg1"/>
                        </a:solidFill>
                        <a:latin typeface="Arial"/>
                      </a:rPr>
                      <a:t>THE GREAT  DEPRESSION</a:t>
                    </a:r>
                  </a:p>
                  <a:p>
                    <a:pPr lvl="0"/>
                    <a:endParaRPr lang="en-US" sz="1100" b="1" dirty="0">
                      <a:solidFill>
                        <a:schemeClr val="bg1"/>
                      </a:solidFill>
                      <a:latin typeface="Arial"/>
                    </a:endParaRPr>
                  </a:p>
                </p:txBody>
              </p:sp>
            </p:grpSp>
          </p:grpSp>
        </p:grpSp>
      </p:grpSp>
      <p:sp>
        <p:nvSpPr>
          <p:cNvPr id="126" name="Rectangle 125">
            <a:extLst>
              <a:ext uri="{FF2B5EF4-FFF2-40B4-BE49-F238E27FC236}">
                <a16:creationId xmlns:a16="http://schemas.microsoft.com/office/drawing/2014/main" xmlns="" id="{9702298D-2DE4-DC48-BFF9-C397641D998F}"/>
              </a:ext>
            </a:extLst>
          </p:cNvPr>
          <p:cNvSpPr/>
          <p:nvPr/>
        </p:nvSpPr>
        <p:spPr>
          <a:xfrm>
            <a:off x="3814162" y="526212"/>
            <a:ext cx="8029829" cy="738664"/>
          </a:xfrm>
          <a:prstGeom prst="rect">
            <a:avLst/>
          </a:prstGeom>
        </p:spPr>
        <p:txBody>
          <a:bodyPr wrap="square">
            <a:spAutoFit/>
          </a:bodyPr>
          <a:lstStyle/>
          <a:p>
            <a:pPr lvl="0"/>
            <a:r>
              <a:rPr lang="en-US" b="1" dirty="0">
                <a:solidFill>
                  <a:schemeClr val="tx1">
                    <a:lumMod val="65000"/>
                    <a:lumOff val="35000"/>
                  </a:schemeClr>
                </a:solidFill>
                <a:latin typeface="Arial"/>
              </a:rPr>
              <a:t>S&amp;P500</a:t>
            </a:r>
            <a:r>
              <a:rPr lang="en-US" sz="1200" b="1" baseline="70000" dirty="0">
                <a:solidFill>
                  <a:schemeClr val="tx1">
                    <a:lumMod val="65000"/>
                    <a:lumOff val="35000"/>
                  </a:schemeClr>
                </a:solidFill>
                <a:latin typeface="Arial"/>
              </a:rPr>
              <a:t>®</a:t>
            </a:r>
            <a:r>
              <a:rPr lang="en-US" b="1" dirty="0">
                <a:solidFill>
                  <a:schemeClr val="tx1">
                    <a:lumMod val="65000"/>
                    <a:lumOff val="35000"/>
                  </a:schemeClr>
                </a:solidFill>
                <a:latin typeface="Arial"/>
              </a:rPr>
              <a:t> HISTORICAL </a:t>
            </a:r>
            <a:r>
              <a:rPr lang="en-US" b="1" dirty="0" smtClean="0">
                <a:solidFill>
                  <a:schemeClr val="tx1">
                    <a:lumMod val="65000"/>
                    <a:lumOff val="35000"/>
                  </a:schemeClr>
                </a:solidFill>
                <a:latin typeface="Arial"/>
              </a:rPr>
              <a:t>RETURNS </a:t>
            </a:r>
            <a:br>
              <a:rPr lang="en-US" b="1" dirty="0" smtClean="0">
                <a:solidFill>
                  <a:schemeClr val="tx1">
                    <a:lumMod val="65000"/>
                    <a:lumOff val="35000"/>
                  </a:schemeClr>
                </a:solidFill>
                <a:latin typeface="Arial"/>
              </a:rPr>
            </a:br>
            <a:r>
              <a:rPr lang="en-US" b="1" dirty="0" smtClean="0">
                <a:solidFill>
                  <a:schemeClr val="tx1">
                    <a:lumMod val="65000"/>
                    <a:lumOff val="35000"/>
                  </a:schemeClr>
                </a:solidFill>
                <a:latin typeface="Arial"/>
              </a:rPr>
              <a:t>FOR </a:t>
            </a:r>
            <a:r>
              <a:rPr lang="en-US" b="1" dirty="0">
                <a:solidFill>
                  <a:schemeClr val="tx1">
                    <a:lumMod val="65000"/>
                    <a:lumOff val="35000"/>
                  </a:schemeClr>
                </a:solidFill>
                <a:latin typeface="Arial"/>
              </a:rPr>
              <a:t>90 YEARS (1928 – 2017</a:t>
            </a:r>
            <a:r>
              <a:rPr lang="en-US" b="1" dirty="0" smtClean="0">
                <a:solidFill>
                  <a:schemeClr val="tx1">
                    <a:lumMod val="65000"/>
                    <a:lumOff val="35000"/>
                  </a:schemeClr>
                </a:solidFill>
                <a:latin typeface="Arial"/>
              </a:rPr>
              <a:t>)</a:t>
            </a:r>
            <a:r>
              <a:rPr lang="en-US" sz="1200" baseline="60000" dirty="0" smtClean="0">
                <a:solidFill>
                  <a:schemeClr val="tx1">
                    <a:lumMod val="65000"/>
                    <a:lumOff val="35000"/>
                  </a:schemeClr>
                </a:solidFill>
                <a:latin typeface="Arial"/>
              </a:rPr>
              <a:t>1</a:t>
            </a:r>
            <a:endParaRPr lang="en-US" sz="600" baseline="60000" dirty="0">
              <a:solidFill>
                <a:schemeClr val="tx1">
                  <a:lumMod val="65000"/>
                  <a:lumOff val="35000"/>
                </a:schemeClr>
              </a:solidFill>
              <a:latin typeface="Arial"/>
            </a:endParaRPr>
          </a:p>
          <a:p>
            <a:pPr lvl="0"/>
            <a:endParaRPr lang="en-US" sz="600" dirty="0">
              <a:solidFill>
                <a:schemeClr val="bg1"/>
              </a:solidFill>
              <a:latin typeface="Arial"/>
            </a:endParaRPr>
          </a:p>
        </p:txBody>
      </p:sp>
      <p:pic>
        <p:nvPicPr>
          <p:cNvPr id="138" name="Picture 137" descr="AIG_r_w.png">
            <a:extLst>
              <a:ext uri="{FF2B5EF4-FFF2-40B4-BE49-F238E27FC236}">
                <a16:creationId xmlns:a16="http://schemas.microsoft.com/office/drawing/2014/main" xmlns="" id="{04369BDE-3853-BA47-A437-84DD9A2E68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67902" y="6430466"/>
            <a:ext cx="561805" cy="278735"/>
          </a:xfrm>
          <a:prstGeom prst="rect">
            <a:avLst/>
          </a:prstGeom>
        </p:spPr>
      </p:pic>
      <p:sp>
        <p:nvSpPr>
          <p:cNvPr id="93" name="TextBox 92"/>
          <p:cNvSpPr txBox="1"/>
          <p:nvPr/>
        </p:nvSpPr>
        <p:spPr>
          <a:xfrm>
            <a:off x="3569903" y="6299853"/>
            <a:ext cx="7726413" cy="369332"/>
          </a:xfrm>
          <a:prstGeom prst="rect">
            <a:avLst/>
          </a:prstGeom>
          <a:noFill/>
        </p:spPr>
        <p:txBody>
          <a:bodyPr wrap="square" rtlCol="0">
            <a:spAutoFit/>
          </a:bodyPr>
          <a:lstStyle/>
          <a:p>
            <a:pPr marL="60325" indent="-60325"/>
            <a:r>
              <a:rPr lang="en-US" sz="900" baseline="30000" dirty="0" smtClean="0">
                <a:solidFill>
                  <a:schemeClr val="tx1">
                    <a:lumMod val="65000"/>
                    <a:lumOff val="35000"/>
                  </a:schemeClr>
                </a:solidFill>
                <a:latin typeface="Arial"/>
                <a:cs typeface="Arial"/>
              </a:rPr>
              <a:t>1	</a:t>
            </a:r>
            <a:r>
              <a:rPr lang="en-US" sz="900" dirty="0" smtClean="0">
                <a:solidFill>
                  <a:schemeClr val="tx1">
                    <a:lumMod val="65000"/>
                    <a:lumOff val="35000"/>
                  </a:schemeClr>
                </a:solidFill>
                <a:latin typeface="Arial"/>
                <a:cs typeface="Arial"/>
              </a:rPr>
              <a:t>This analysis was performed using S&amp;P data from 1927 through 2017 (90 years). The S&amp;P Composite Index started in 1923. By 1926, </a:t>
            </a:r>
            <a:r>
              <a:rPr lang="en-US" sz="900" dirty="0">
                <a:solidFill>
                  <a:schemeClr val="tx1">
                    <a:lumMod val="65000"/>
                    <a:lumOff val="35000"/>
                  </a:schemeClr>
                </a:solidFill>
                <a:latin typeface="Arial"/>
                <a:cs typeface="Arial"/>
              </a:rPr>
              <a:t>i</a:t>
            </a:r>
            <a:r>
              <a:rPr lang="en-US" sz="900" dirty="0" smtClean="0">
                <a:solidFill>
                  <a:schemeClr val="tx1">
                    <a:lumMod val="65000"/>
                    <a:lumOff val="35000"/>
                  </a:schemeClr>
                </a:solidFill>
                <a:latin typeface="Arial"/>
                <a:cs typeface="Arial"/>
              </a:rPr>
              <a:t>t tracked 90 stocks, growing to 500 stocks in 1957. The total return value excludes dividends. Of course, past performance is not a predictor of the future.</a:t>
            </a:r>
            <a:endParaRPr lang="en-US" sz="900" dirty="0">
              <a:solidFill>
                <a:schemeClr val="tx1">
                  <a:lumMod val="65000"/>
                  <a:lumOff val="35000"/>
                </a:schemeClr>
              </a:solidFill>
              <a:latin typeface="Arial"/>
              <a:cs typeface="Arial"/>
            </a:endParaRPr>
          </a:p>
        </p:txBody>
      </p:sp>
      <p:grpSp>
        <p:nvGrpSpPr>
          <p:cNvPr id="22" name="Group 21"/>
          <p:cNvGrpSpPr/>
          <p:nvPr/>
        </p:nvGrpSpPr>
        <p:grpSpPr>
          <a:xfrm>
            <a:off x="9184105" y="1591056"/>
            <a:ext cx="2433053" cy="2879582"/>
            <a:chOff x="9184105" y="1068085"/>
            <a:chExt cx="2433053" cy="2879582"/>
          </a:xfrm>
        </p:grpSpPr>
        <p:sp>
          <p:nvSpPr>
            <p:cNvPr id="20" name="Rectangle 19"/>
            <p:cNvSpPr/>
            <p:nvPr/>
          </p:nvSpPr>
          <p:spPr>
            <a:xfrm>
              <a:off x="9384677" y="1068085"/>
              <a:ext cx="2232481" cy="287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ectangle 20"/>
            <p:cNvSpPr/>
            <p:nvPr/>
          </p:nvSpPr>
          <p:spPr>
            <a:xfrm>
              <a:off x="9184105" y="3578477"/>
              <a:ext cx="478883" cy="36919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4"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3675244" y="6695242"/>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pic>
        <p:nvPicPr>
          <p:cNvPr id="4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9723"/>
          <a:stretch/>
        </p:blipFill>
        <p:spPr bwMode="auto">
          <a:xfrm>
            <a:off x="3818710" y="1297400"/>
            <a:ext cx="5587228"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9204317" y="4101448"/>
            <a:ext cx="711606" cy="51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fld id="{A7F84AF7-782E-8748-9862-C80A76F4A1D6}" type="slidenum">
              <a:rPr lang="en-US" smtClean="0"/>
              <a:t>18</a:t>
            </a:fld>
            <a:endParaRPr lang="en-US" dirty="0"/>
          </a:p>
        </p:txBody>
      </p:sp>
    </p:spTree>
    <p:extLst>
      <p:ext uri="{BB962C8B-B14F-4D97-AF65-F5344CB8AC3E}">
        <p14:creationId xmlns:p14="http://schemas.microsoft.com/office/powerpoint/2010/main" val="28282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anim calcmode="lin" valueType="num">
                                      <p:cBhvr>
                                        <p:cTn id="12" dur="500" fill="hold"/>
                                        <p:tgtEl>
                                          <p:spTgt spid="95"/>
                                        </p:tgtEl>
                                        <p:attrNameLst>
                                          <p:attrName>ppt_x</p:attrName>
                                        </p:attrNameLst>
                                      </p:cBhvr>
                                      <p:tavLst>
                                        <p:tav tm="0">
                                          <p:val>
                                            <p:strVal val="#ppt_x"/>
                                          </p:val>
                                        </p:tav>
                                        <p:tav tm="100000">
                                          <p:val>
                                            <p:strVal val="#ppt_x"/>
                                          </p:val>
                                        </p:tav>
                                      </p:tavLst>
                                    </p:anim>
                                    <p:anim calcmode="lin" valueType="num">
                                      <p:cBhvr>
                                        <p:cTn id="13" dur="500" fill="hold"/>
                                        <p:tgtEl>
                                          <p:spTgt spid="95"/>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1000"/>
                                        <p:tgtEl>
                                          <p:spTgt spid="45"/>
                                        </p:tgtEl>
                                      </p:cBhvr>
                                    </p:animEffect>
                                  </p:childTnLst>
                                </p:cTn>
                              </p:par>
                            </p:childTnLst>
                          </p:cTn>
                        </p:par>
                        <p:par>
                          <p:cTn id="26" fill="hold">
                            <p:stCondLst>
                              <p:cond delay="1500"/>
                            </p:stCondLst>
                            <p:childTnLst>
                              <p:par>
                                <p:cTn id="27" presetID="42" presetClass="entr" presetSubtype="0" fill="hold"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 grpId="0" animBg="1"/>
      <p:bldP spid="95" grpId="0"/>
      <p:bldP spid="1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9723"/>
          <a:stretch/>
        </p:blipFill>
        <p:spPr bwMode="auto">
          <a:xfrm>
            <a:off x="3818710" y="1297400"/>
            <a:ext cx="5587228"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4329071" y="3303589"/>
            <a:ext cx="5194624" cy="2130156"/>
            <a:chOff x="4329071" y="3303589"/>
            <a:chExt cx="5194624" cy="2130156"/>
          </a:xfrm>
        </p:grpSpPr>
        <p:grpSp>
          <p:nvGrpSpPr>
            <p:cNvPr id="28" name="Group 27"/>
            <p:cNvGrpSpPr/>
            <p:nvPr/>
          </p:nvGrpSpPr>
          <p:grpSpPr>
            <a:xfrm>
              <a:off x="6104140" y="3303589"/>
              <a:ext cx="1726761" cy="2121178"/>
              <a:chOff x="6104140" y="2780618"/>
              <a:chExt cx="1726761" cy="2121178"/>
            </a:xfrm>
          </p:grpSpPr>
          <p:sp>
            <p:nvSpPr>
              <p:cNvPr id="72" name="Up Arrow 71"/>
              <p:cNvSpPr/>
              <p:nvPr/>
            </p:nvSpPr>
            <p:spPr>
              <a:xfrm flipH="1">
                <a:off x="7664240" y="2780618"/>
                <a:ext cx="45719" cy="2020703"/>
              </a:xfrm>
              <a:prstGeom prst="upArrow">
                <a:avLst/>
              </a:prstGeom>
              <a:solidFill>
                <a:srgbClr val="D0CECE"/>
              </a:solidFill>
              <a:ln w="76200" cmpd="sng">
                <a:solidFill>
                  <a:srgbClr val="BFBFBF"/>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 name="Group 2"/>
              <p:cNvGrpSpPr/>
              <p:nvPr/>
            </p:nvGrpSpPr>
            <p:grpSpPr>
              <a:xfrm>
                <a:off x="6104140" y="4181486"/>
                <a:ext cx="1726761" cy="720310"/>
                <a:chOff x="8269559" y="4965905"/>
                <a:chExt cx="1726761" cy="720310"/>
              </a:xfrm>
            </p:grpSpPr>
            <p:grpSp>
              <p:nvGrpSpPr>
                <p:cNvPr id="56" name="Group 55">
                  <a:extLst>
                    <a:ext uri="{FF2B5EF4-FFF2-40B4-BE49-F238E27FC236}">
                      <a16:creationId xmlns:a16="http://schemas.microsoft.com/office/drawing/2014/main" xmlns="" id="{2BE0C099-97FF-984A-AD3C-B12908DA4EFA}"/>
                    </a:ext>
                  </a:extLst>
                </p:cNvPr>
                <p:cNvGrpSpPr/>
                <p:nvPr/>
              </p:nvGrpSpPr>
              <p:grpSpPr>
                <a:xfrm>
                  <a:off x="8269559" y="4965905"/>
                  <a:ext cx="1476019" cy="688936"/>
                  <a:chOff x="273794" y="2204229"/>
                  <a:chExt cx="3199921" cy="1714719"/>
                </a:xfrm>
              </p:grpSpPr>
              <p:sp>
                <p:nvSpPr>
                  <p:cNvPr id="58" name="Rectangle 57">
                    <a:extLst>
                      <a:ext uri="{FF2B5EF4-FFF2-40B4-BE49-F238E27FC236}">
                        <a16:creationId xmlns:a16="http://schemas.microsoft.com/office/drawing/2014/main" xmlns="" id="{2834BD48-932A-1045-9A7C-CF80E5D52535}"/>
                      </a:ext>
                    </a:extLst>
                  </p:cNvPr>
                  <p:cNvSpPr/>
                  <p:nvPr/>
                </p:nvSpPr>
                <p:spPr>
                  <a:xfrm>
                    <a:off x="273794" y="2204229"/>
                    <a:ext cx="3199921" cy="1714719"/>
                  </a:xfrm>
                  <a:prstGeom prst="rect">
                    <a:avLst/>
                  </a:prstGeom>
                  <a:solidFill>
                    <a:srgbClr val="EA474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E98335"/>
                      </a:highlight>
                      <a:latin typeface="Arial"/>
                    </a:endParaRPr>
                  </a:p>
                </p:txBody>
              </p:sp>
              <p:sp>
                <p:nvSpPr>
                  <p:cNvPr id="59" name="Rectangle 11">
                    <a:extLst>
                      <a:ext uri="{FF2B5EF4-FFF2-40B4-BE49-F238E27FC236}">
                        <a16:creationId xmlns:a16="http://schemas.microsoft.com/office/drawing/2014/main" xmlns="" id="{3CD6322D-9691-0D4B-926C-78E3B5DF95A9}"/>
                      </a:ext>
                    </a:extLst>
                  </p:cNvPr>
                  <p:cNvSpPr/>
                  <p:nvPr/>
                </p:nvSpPr>
                <p:spPr>
                  <a:xfrm>
                    <a:off x="273794" y="2204229"/>
                    <a:ext cx="3199921" cy="171471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a:endParaRPr>
                  </a:p>
                </p:txBody>
              </p:sp>
            </p:grpSp>
            <p:sp>
              <p:nvSpPr>
                <p:cNvPr id="57" name="Rectangle 56">
                  <a:extLst>
                    <a:ext uri="{FF2B5EF4-FFF2-40B4-BE49-F238E27FC236}">
                      <a16:creationId xmlns:a16="http://schemas.microsoft.com/office/drawing/2014/main" xmlns="" id="{64E85BCF-53F3-1A41-B628-6A9EFF469291}"/>
                    </a:ext>
                  </a:extLst>
                </p:cNvPr>
                <p:cNvSpPr/>
                <p:nvPr/>
              </p:nvSpPr>
              <p:spPr>
                <a:xfrm>
                  <a:off x="8327287" y="5086051"/>
                  <a:ext cx="1669033" cy="600164"/>
                </a:xfrm>
                <a:prstGeom prst="rect">
                  <a:avLst/>
                </a:prstGeom>
              </p:spPr>
              <p:txBody>
                <a:bodyPr wrap="square">
                  <a:spAutoFit/>
                </a:bodyPr>
                <a:lstStyle/>
                <a:p>
                  <a:pPr lvl="0"/>
                  <a:r>
                    <a:rPr lang="en-US" sz="1100" b="1" dirty="0" smtClean="0">
                      <a:solidFill>
                        <a:schemeClr val="bg1"/>
                      </a:solidFill>
                      <a:latin typeface="Arial"/>
                    </a:rPr>
                    <a:t>THE DOTCOM BUBBLE BURST</a:t>
                  </a:r>
                  <a:endParaRPr lang="en-US" sz="1100" b="1" dirty="0">
                    <a:solidFill>
                      <a:schemeClr val="bg1"/>
                    </a:solidFill>
                    <a:latin typeface="Arial"/>
                  </a:endParaRPr>
                </a:p>
                <a:p>
                  <a:pPr lvl="0"/>
                  <a:endParaRPr lang="en-US" sz="1100" b="1" dirty="0">
                    <a:solidFill>
                      <a:schemeClr val="bg1"/>
                    </a:solidFill>
                    <a:latin typeface="Arial"/>
                  </a:endParaRPr>
                </a:p>
              </p:txBody>
            </p:sp>
          </p:grpSp>
        </p:grpSp>
        <p:grpSp>
          <p:nvGrpSpPr>
            <p:cNvPr id="33" name="Group 32"/>
            <p:cNvGrpSpPr/>
            <p:nvPr/>
          </p:nvGrpSpPr>
          <p:grpSpPr>
            <a:xfrm>
              <a:off x="4329071" y="4026144"/>
              <a:ext cx="5194624" cy="1407601"/>
              <a:chOff x="4329071" y="4026144"/>
              <a:chExt cx="5194624" cy="1407601"/>
            </a:xfrm>
          </p:grpSpPr>
          <p:grpSp>
            <p:nvGrpSpPr>
              <p:cNvPr id="29" name="Group 28"/>
              <p:cNvGrpSpPr/>
              <p:nvPr/>
            </p:nvGrpSpPr>
            <p:grpSpPr>
              <a:xfrm>
                <a:off x="7877289" y="4026144"/>
                <a:ext cx="1646406" cy="1376412"/>
                <a:chOff x="7877289" y="3503173"/>
                <a:chExt cx="1646406" cy="1376412"/>
              </a:xfrm>
            </p:grpSpPr>
            <p:sp>
              <p:nvSpPr>
                <p:cNvPr id="80" name="Up Arrow 79"/>
                <p:cNvSpPr/>
                <p:nvPr/>
              </p:nvSpPr>
              <p:spPr>
                <a:xfrm>
                  <a:off x="8841874" y="3503173"/>
                  <a:ext cx="45719" cy="669849"/>
                </a:xfrm>
                <a:prstGeom prst="upArrow">
                  <a:avLst/>
                </a:prstGeom>
                <a:solidFill>
                  <a:srgbClr val="1EB4E8"/>
                </a:solidFill>
                <a:ln w="76200" cmpd="sng">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 name="Group 5"/>
                <p:cNvGrpSpPr/>
                <p:nvPr/>
              </p:nvGrpSpPr>
              <p:grpSpPr>
                <a:xfrm>
                  <a:off x="7877289" y="4190649"/>
                  <a:ext cx="1646406" cy="688936"/>
                  <a:chOff x="10071284" y="2082181"/>
                  <a:chExt cx="1646406" cy="688936"/>
                </a:xfrm>
              </p:grpSpPr>
              <p:grpSp>
                <p:nvGrpSpPr>
                  <p:cNvPr id="73" name="Group 72">
                    <a:extLst>
                      <a:ext uri="{FF2B5EF4-FFF2-40B4-BE49-F238E27FC236}">
                        <a16:creationId xmlns:a16="http://schemas.microsoft.com/office/drawing/2014/main" xmlns="" id="{2BE0C099-97FF-984A-AD3C-B12908DA4EFA}"/>
                      </a:ext>
                    </a:extLst>
                  </p:cNvPr>
                  <p:cNvGrpSpPr/>
                  <p:nvPr/>
                </p:nvGrpSpPr>
                <p:grpSpPr>
                  <a:xfrm>
                    <a:off x="10071284" y="2082181"/>
                    <a:ext cx="1476019" cy="688936"/>
                    <a:chOff x="273794" y="2204229"/>
                    <a:chExt cx="3199921" cy="1714719"/>
                  </a:xfrm>
                </p:grpSpPr>
                <p:sp>
                  <p:nvSpPr>
                    <p:cNvPr id="74" name="Rectangle 73">
                      <a:extLst>
                        <a:ext uri="{FF2B5EF4-FFF2-40B4-BE49-F238E27FC236}">
                          <a16:creationId xmlns:a16="http://schemas.microsoft.com/office/drawing/2014/main" xmlns="" id="{2834BD48-932A-1045-9A7C-CF80E5D52535}"/>
                        </a:ext>
                      </a:extLst>
                    </p:cNvPr>
                    <p:cNvSpPr/>
                    <p:nvPr/>
                  </p:nvSpPr>
                  <p:spPr>
                    <a:xfrm>
                      <a:off x="273794" y="2204229"/>
                      <a:ext cx="3199921" cy="1714719"/>
                    </a:xfrm>
                    <a:prstGeom prst="rect">
                      <a:avLst/>
                    </a:prstGeom>
                    <a:solidFill>
                      <a:srgbClr val="EA474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E98335"/>
                        </a:highlight>
                        <a:latin typeface="Arial"/>
                      </a:endParaRPr>
                    </a:p>
                  </p:txBody>
                </p:sp>
                <p:sp>
                  <p:nvSpPr>
                    <p:cNvPr id="75" name="Rectangle 11">
                      <a:extLst>
                        <a:ext uri="{FF2B5EF4-FFF2-40B4-BE49-F238E27FC236}">
                          <a16:creationId xmlns:a16="http://schemas.microsoft.com/office/drawing/2014/main" xmlns="" id="{3CD6322D-9691-0D4B-926C-78E3B5DF95A9}"/>
                        </a:ext>
                      </a:extLst>
                    </p:cNvPr>
                    <p:cNvSpPr/>
                    <p:nvPr/>
                  </p:nvSpPr>
                  <p:spPr>
                    <a:xfrm>
                      <a:off x="273794" y="2204229"/>
                      <a:ext cx="3199921" cy="171471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a:endParaRPr>
                    </a:p>
                  </p:txBody>
                </p:sp>
              </p:grpSp>
              <p:sp>
                <p:nvSpPr>
                  <p:cNvPr id="61" name="Rectangle 60">
                    <a:extLst>
                      <a:ext uri="{FF2B5EF4-FFF2-40B4-BE49-F238E27FC236}">
                        <a16:creationId xmlns:a16="http://schemas.microsoft.com/office/drawing/2014/main" xmlns="" id="{44C35692-8343-594C-A545-218BF076CEE0}"/>
                      </a:ext>
                    </a:extLst>
                  </p:cNvPr>
                  <p:cNvSpPr/>
                  <p:nvPr/>
                </p:nvSpPr>
                <p:spPr>
                  <a:xfrm>
                    <a:off x="10127322" y="2126326"/>
                    <a:ext cx="1590368" cy="600164"/>
                  </a:xfrm>
                  <a:prstGeom prst="rect">
                    <a:avLst/>
                  </a:prstGeom>
                </p:spPr>
                <p:txBody>
                  <a:bodyPr wrap="square">
                    <a:spAutoFit/>
                  </a:bodyPr>
                  <a:lstStyle/>
                  <a:p>
                    <a:pPr lvl="0"/>
                    <a:r>
                      <a:rPr lang="en-US" sz="1100" b="1" dirty="0">
                        <a:solidFill>
                          <a:schemeClr val="bg1"/>
                        </a:solidFill>
                        <a:latin typeface="Arial"/>
                      </a:rPr>
                      <a:t>THE FINANCIAL CRISIS / GREAT </a:t>
                    </a:r>
                    <a:r>
                      <a:rPr lang="en-US" sz="1100" b="1" dirty="0" smtClean="0">
                        <a:solidFill>
                          <a:schemeClr val="bg1"/>
                        </a:solidFill>
                        <a:latin typeface="Arial"/>
                      </a:rPr>
                      <a:t>RECESSION</a:t>
                    </a:r>
                    <a:endParaRPr lang="en-US" sz="1100" b="1" dirty="0">
                      <a:solidFill>
                        <a:schemeClr val="bg1"/>
                      </a:solidFill>
                      <a:latin typeface="Arial"/>
                    </a:endParaRPr>
                  </a:p>
                </p:txBody>
              </p:sp>
            </p:grpSp>
          </p:grpSp>
          <p:grpSp>
            <p:nvGrpSpPr>
              <p:cNvPr id="27" name="Group 26"/>
              <p:cNvGrpSpPr/>
              <p:nvPr/>
            </p:nvGrpSpPr>
            <p:grpSpPr>
              <a:xfrm>
                <a:off x="4329071" y="4101448"/>
                <a:ext cx="1665227" cy="1332297"/>
                <a:chOff x="4329071" y="3578477"/>
                <a:chExt cx="1665227" cy="1332297"/>
              </a:xfrm>
            </p:grpSpPr>
            <p:sp>
              <p:nvSpPr>
                <p:cNvPr id="5" name="Up Arrow 4"/>
                <p:cNvSpPr/>
                <p:nvPr/>
              </p:nvSpPr>
              <p:spPr>
                <a:xfrm>
                  <a:off x="4866106" y="3578477"/>
                  <a:ext cx="45719" cy="669849"/>
                </a:xfrm>
                <a:prstGeom prst="upArrow">
                  <a:avLst/>
                </a:prstGeom>
                <a:solidFill>
                  <a:schemeClr val="bg2">
                    <a:lumMod val="90000"/>
                  </a:schemeClr>
                </a:solidFill>
                <a:ln w="762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4" name="Group 3"/>
                <p:cNvGrpSpPr/>
                <p:nvPr/>
              </p:nvGrpSpPr>
              <p:grpSpPr>
                <a:xfrm>
                  <a:off x="4329071" y="4188596"/>
                  <a:ext cx="1665227" cy="722178"/>
                  <a:chOff x="10071284" y="1285526"/>
                  <a:chExt cx="1665227" cy="722178"/>
                </a:xfrm>
              </p:grpSpPr>
              <p:grpSp>
                <p:nvGrpSpPr>
                  <p:cNvPr id="76" name="Group 75">
                    <a:extLst>
                      <a:ext uri="{FF2B5EF4-FFF2-40B4-BE49-F238E27FC236}">
                        <a16:creationId xmlns:a16="http://schemas.microsoft.com/office/drawing/2014/main" xmlns="" id="{2BE0C099-97FF-984A-AD3C-B12908DA4EFA}"/>
                      </a:ext>
                    </a:extLst>
                  </p:cNvPr>
                  <p:cNvGrpSpPr/>
                  <p:nvPr/>
                </p:nvGrpSpPr>
                <p:grpSpPr>
                  <a:xfrm>
                    <a:off x="10071284" y="1285526"/>
                    <a:ext cx="1476019" cy="688936"/>
                    <a:chOff x="273794" y="2204229"/>
                    <a:chExt cx="3199921" cy="1714719"/>
                  </a:xfrm>
                </p:grpSpPr>
                <p:sp>
                  <p:nvSpPr>
                    <p:cNvPr id="77" name="Rectangle 76">
                      <a:extLst>
                        <a:ext uri="{FF2B5EF4-FFF2-40B4-BE49-F238E27FC236}">
                          <a16:creationId xmlns:a16="http://schemas.microsoft.com/office/drawing/2014/main" xmlns="" id="{2834BD48-932A-1045-9A7C-CF80E5D52535}"/>
                        </a:ext>
                      </a:extLst>
                    </p:cNvPr>
                    <p:cNvSpPr/>
                    <p:nvPr/>
                  </p:nvSpPr>
                  <p:spPr>
                    <a:xfrm>
                      <a:off x="273794" y="2204229"/>
                      <a:ext cx="3199921" cy="1714719"/>
                    </a:xfrm>
                    <a:prstGeom prst="rect">
                      <a:avLst/>
                    </a:prstGeom>
                    <a:solidFill>
                      <a:srgbClr val="EA474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E98335"/>
                        </a:highlight>
                        <a:latin typeface="Arial"/>
                      </a:endParaRPr>
                    </a:p>
                  </p:txBody>
                </p:sp>
                <p:sp>
                  <p:nvSpPr>
                    <p:cNvPr id="78" name="Rectangle 11">
                      <a:extLst>
                        <a:ext uri="{FF2B5EF4-FFF2-40B4-BE49-F238E27FC236}">
                          <a16:creationId xmlns:a16="http://schemas.microsoft.com/office/drawing/2014/main" xmlns="" id="{3CD6322D-9691-0D4B-926C-78E3B5DF95A9}"/>
                        </a:ext>
                      </a:extLst>
                    </p:cNvPr>
                    <p:cNvSpPr/>
                    <p:nvPr/>
                  </p:nvSpPr>
                  <p:spPr>
                    <a:xfrm>
                      <a:off x="273794" y="2204229"/>
                      <a:ext cx="3199921" cy="171471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a:endParaRPr>
                    </a:p>
                  </p:txBody>
                </p:sp>
              </p:grpSp>
              <p:sp>
                <p:nvSpPr>
                  <p:cNvPr id="65" name="Rectangle 64">
                    <a:extLst>
                      <a:ext uri="{FF2B5EF4-FFF2-40B4-BE49-F238E27FC236}">
                        <a16:creationId xmlns:a16="http://schemas.microsoft.com/office/drawing/2014/main" xmlns="" id="{0E445968-000E-4841-98D8-5D34BCE25ADF}"/>
                      </a:ext>
                    </a:extLst>
                  </p:cNvPr>
                  <p:cNvSpPr/>
                  <p:nvPr/>
                </p:nvSpPr>
                <p:spPr>
                  <a:xfrm>
                    <a:off x="10124756" y="1407540"/>
                    <a:ext cx="1611755" cy="600164"/>
                  </a:xfrm>
                  <a:prstGeom prst="rect">
                    <a:avLst/>
                  </a:prstGeom>
                </p:spPr>
                <p:txBody>
                  <a:bodyPr wrap="square">
                    <a:spAutoFit/>
                  </a:bodyPr>
                  <a:lstStyle/>
                  <a:p>
                    <a:pPr lvl="0"/>
                    <a:r>
                      <a:rPr lang="en-US" sz="1100" b="1" dirty="0">
                        <a:solidFill>
                          <a:schemeClr val="bg1"/>
                        </a:solidFill>
                        <a:latin typeface="Arial"/>
                      </a:rPr>
                      <a:t>THE GREAT  DEPRESSION</a:t>
                    </a:r>
                  </a:p>
                  <a:p>
                    <a:pPr lvl="0"/>
                    <a:endParaRPr lang="en-US" sz="1100" b="1" dirty="0">
                      <a:solidFill>
                        <a:schemeClr val="bg1"/>
                      </a:solidFill>
                      <a:latin typeface="Arial"/>
                    </a:endParaRPr>
                  </a:p>
                </p:txBody>
              </p:sp>
            </p:grpSp>
          </p:grpSp>
        </p:grpSp>
      </p:grpSp>
      <p:sp>
        <p:nvSpPr>
          <p:cNvPr id="46" name="Rectangle 45">
            <a:extLst>
              <a:ext uri="{FF2B5EF4-FFF2-40B4-BE49-F238E27FC236}">
                <a16:creationId xmlns:a16="http://schemas.microsoft.com/office/drawing/2014/main" xmlns="" id="{814E39D3-87CF-D744-B96D-3DBAC4C83E6A}"/>
              </a:ext>
            </a:extLst>
          </p:cNvPr>
          <p:cNvSpPr/>
          <p:nvPr/>
        </p:nvSpPr>
        <p:spPr>
          <a:xfrm>
            <a:off x="0" y="0"/>
            <a:ext cx="3268550" cy="6858000"/>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7" name="Rectangle 11">
            <a:extLst>
              <a:ext uri="{FF2B5EF4-FFF2-40B4-BE49-F238E27FC236}">
                <a16:creationId xmlns:a16="http://schemas.microsoft.com/office/drawing/2014/main" xmlns="" id="{A4811591-D59F-8447-BD55-A6C879A9B544}"/>
              </a:ext>
            </a:extLst>
          </p:cNvPr>
          <p:cNvSpPr/>
          <p:nvPr/>
        </p:nvSpPr>
        <p:spPr>
          <a:xfrm>
            <a:off x="0" y="6862"/>
            <a:ext cx="3258437" cy="6851137"/>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6" name="Rectangle 125">
            <a:extLst>
              <a:ext uri="{FF2B5EF4-FFF2-40B4-BE49-F238E27FC236}">
                <a16:creationId xmlns:a16="http://schemas.microsoft.com/office/drawing/2014/main" xmlns="" id="{9702298D-2DE4-DC48-BFF9-C397641D998F}"/>
              </a:ext>
            </a:extLst>
          </p:cNvPr>
          <p:cNvSpPr/>
          <p:nvPr/>
        </p:nvSpPr>
        <p:spPr>
          <a:xfrm>
            <a:off x="3814162" y="526212"/>
            <a:ext cx="8029829" cy="738664"/>
          </a:xfrm>
          <a:prstGeom prst="rect">
            <a:avLst/>
          </a:prstGeom>
        </p:spPr>
        <p:txBody>
          <a:bodyPr wrap="square">
            <a:spAutoFit/>
          </a:bodyPr>
          <a:lstStyle/>
          <a:p>
            <a:pPr lvl="0"/>
            <a:r>
              <a:rPr lang="en-US" b="1" dirty="0">
                <a:solidFill>
                  <a:schemeClr val="tx1">
                    <a:lumMod val="65000"/>
                    <a:lumOff val="35000"/>
                  </a:schemeClr>
                </a:solidFill>
                <a:latin typeface="Arial"/>
              </a:rPr>
              <a:t>S&amp;P500</a:t>
            </a:r>
            <a:r>
              <a:rPr lang="en-US" sz="1200" b="1" baseline="70000" dirty="0">
                <a:solidFill>
                  <a:schemeClr val="tx1">
                    <a:lumMod val="65000"/>
                    <a:lumOff val="35000"/>
                  </a:schemeClr>
                </a:solidFill>
                <a:latin typeface="Arial"/>
              </a:rPr>
              <a:t>®</a:t>
            </a:r>
            <a:r>
              <a:rPr lang="en-US" b="1" dirty="0">
                <a:solidFill>
                  <a:schemeClr val="tx1">
                    <a:lumMod val="65000"/>
                    <a:lumOff val="35000"/>
                  </a:schemeClr>
                </a:solidFill>
                <a:latin typeface="Arial"/>
              </a:rPr>
              <a:t> HISTORICAL </a:t>
            </a:r>
            <a:r>
              <a:rPr lang="en-US" b="1" dirty="0" smtClean="0">
                <a:solidFill>
                  <a:schemeClr val="tx1">
                    <a:lumMod val="65000"/>
                    <a:lumOff val="35000"/>
                  </a:schemeClr>
                </a:solidFill>
                <a:latin typeface="Arial"/>
              </a:rPr>
              <a:t>RETURNS </a:t>
            </a:r>
            <a:br>
              <a:rPr lang="en-US" b="1" dirty="0" smtClean="0">
                <a:solidFill>
                  <a:schemeClr val="tx1">
                    <a:lumMod val="65000"/>
                    <a:lumOff val="35000"/>
                  </a:schemeClr>
                </a:solidFill>
                <a:latin typeface="Arial"/>
              </a:rPr>
            </a:br>
            <a:r>
              <a:rPr lang="en-US" b="1" dirty="0" smtClean="0">
                <a:solidFill>
                  <a:schemeClr val="tx1">
                    <a:lumMod val="65000"/>
                    <a:lumOff val="35000"/>
                  </a:schemeClr>
                </a:solidFill>
                <a:latin typeface="Arial"/>
              </a:rPr>
              <a:t>FOR </a:t>
            </a:r>
            <a:r>
              <a:rPr lang="en-US" b="1" dirty="0">
                <a:solidFill>
                  <a:schemeClr val="tx1">
                    <a:lumMod val="65000"/>
                    <a:lumOff val="35000"/>
                  </a:schemeClr>
                </a:solidFill>
                <a:latin typeface="Arial"/>
              </a:rPr>
              <a:t>90 YEARS (1928 – 2017</a:t>
            </a:r>
            <a:r>
              <a:rPr lang="en-US" b="1" dirty="0" smtClean="0">
                <a:solidFill>
                  <a:schemeClr val="tx1">
                    <a:lumMod val="65000"/>
                    <a:lumOff val="35000"/>
                  </a:schemeClr>
                </a:solidFill>
                <a:latin typeface="Arial"/>
              </a:rPr>
              <a:t>)</a:t>
            </a:r>
            <a:r>
              <a:rPr lang="en-US" sz="1200" baseline="60000" dirty="0" smtClean="0">
                <a:solidFill>
                  <a:schemeClr val="tx1">
                    <a:lumMod val="65000"/>
                    <a:lumOff val="35000"/>
                  </a:schemeClr>
                </a:solidFill>
                <a:latin typeface="Arial"/>
              </a:rPr>
              <a:t>1</a:t>
            </a:r>
            <a:endParaRPr lang="en-US" sz="600" baseline="60000" dirty="0">
              <a:solidFill>
                <a:schemeClr val="tx1">
                  <a:lumMod val="65000"/>
                  <a:lumOff val="35000"/>
                </a:schemeClr>
              </a:solidFill>
              <a:latin typeface="Arial"/>
            </a:endParaRPr>
          </a:p>
          <a:p>
            <a:pPr lvl="0"/>
            <a:endParaRPr lang="en-US" sz="600" dirty="0">
              <a:solidFill>
                <a:schemeClr val="bg1"/>
              </a:solidFill>
              <a:latin typeface="Arial"/>
            </a:endParaRPr>
          </a:p>
        </p:txBody>
      </p:sp>
      <p:pic>
        <p:nvPicPr>
          <p:cNvPr id="138" name="Picture 137" descr="AIG_r_w.png">
            <a:extLst>
              <a:ext uri="{FF2B5EF4-FFF2-40B4-BE49-F238E27FC236}">
                <a16:creationId xmlns:a16="http://schemas.microsoft.com/office/drawing/2014/main" xmlns="" id="{04369BDE-3853-BA47-A437-84DD9A2E6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67902" y="6430466"/>
            <a:ext cx="561805" cy="278735"/>
          </a:xfrm>
          <a:prstGeom prst="rect">
            <a:avLst/>
          </a:prstGeom>
        </p:spPr>
      </p:pic>
      <p:sp>
        <p:nvSpPr>
          <p:cNvPr id="93" name="TextBox 92"/>
          <p:cNvSpPr txBox="1"/>
          <p:nvPr/>
        </p:nvSpPr>
        <p:spPr>
          <a:xfrm>
            <a:off x="3569903" y="6289270"/>
            <a:ext cx="7726413" cy="369332"/>
          </a:xfrm>
          <a:prstGeom prst="rect">
            <a:avLst/>
          </a:prstGeom>
          <a:noFill/>
        </p:spPr>
        <p:txBody>
          <a:bodyPr wrap="square" rtlCol="0">
            <a:spAutoFit/>
          </a:bodyPr>
          <a:lstStyle/>
          <a:p>
            <a:pPr marL="60325" indent="-60325"/>
            <a:r>
              <a:rPr lang="en-US" sz="900" baseline="30000" dirty="0" smtClean="0">
                <a:solidFill>
                  <a:schemeClr val="tx1">
                    <a:lumMod val="65000"/>
                    <a:lumOff val="35000"/>
                  </a:schemeClr>
                </a:solidFill>
                <a:latin typeface="Arial"/>
                <a:cs typeface="Arial"/>
              </a:rPr>
              <a:t>1	</a:t>
            </a:r>
            <a:r>
              <a:rPr lang="en-US" sz="900" dirty="0" smtClean="0">
                <a:solidFill>
                  <a:schemeClr val="tx1">
                    <a:lumMod val="65000"/>
                    <a:lumOff val="35000"/>
                  </a:schemeClr>
                </a:solidFill>
                <a:latin typeface="Arial"/>
                <a:cs typeface="Arial"/>
              </a:rPr>
              <a:t>This analysis was performed using S&amp;P data from 1927 through 2017 (90 years). The S&amp;P Composite Index started in 1923. By 1926, </a:t>
            </a:r>
            <a:r>
              <a:rPr lang="en-US" sz="900" dirty="0">
                <a:solidFill>
                  <a:schemeClr val="tx1">
                    <a:lumMod val="65000"/>
                    <a:lumOff val="35000"/>
                  </a:schemeClr>
                </a:solidFill>
                <a:latin typeface="Arial"/>
                <a:cs typeface="Arial"/>
              </a:rPr>
              <a:t>i</a:t>
            </a:r>
            <a:r>
              <a:rPr lang="en-US" sz="900" dirty="0" smtClean="0">
                <a:solidFill>
                  <a:schemeClr val="tx1">
                    <a:lumMod val="65000"/>
                    <a:lumOff val="35000"/>
                  </a:schemeClr>
                </a:solidFill>
                <a:latin typeface="Arial"/>
                <a:cs typeface="Arial"/>
              </a:rPr>
              <a:t>t tracked 90 stocks, growing to 500 stocks in 1957. The total return value excludes dividends. Of course, past performance is not a predictor of the future.</a:t>
            </a:r>
            <a:endParaRPr lang="en-US" sz="900" dirty="0">
              <a:solidFill>
                <a:schemeClr val="tx1">
                  <a:lumMod val="65000"/>
                  <a:lumOff val="35000"/>
                </a:schemeClr>
              </a:solidFill>
              <a:latin typeface="Arial"/>
              <a:cs typeface="Arial"/>
            </a:endParaRPr>
          </a:p>
        </p:txBody>
      </p:sp>
      <p:sp>
        <p:nvSpPr>
          <p:cNvPr id="44"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3675244" y="6684659"/>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45" name="Title 1">
            <a:extLst>
              <a:ext uri="{FF2B5EF4-FFF2-40B4-BE49-F238E27FC236}">
                <a16:creationId xmlns:a16="http://schemas.microsoft.com/office/drawing/2014/main" xmlns="" id="{54C34B8B-BBFF-F34E-AF7C-63DE8D15EBA7}"/>
              </a:ext>
            </a:extLst>
          </p:cNvPr>
          <p:cNvSpPr txBox="1">
            <a:spLocks/>
          </p:cNvSpPr>
          <p:nvPr/>
        </p:nvSpPr>
        <p:spPr>
          <a:xfrm>
            <a:off x="-13368" y="504437"/>
            <a:ext cx="326855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spc="100" dirty="0" smtClean="0">
                <a:solidFill>
                  <a:schemeClr val="bg1"/>
                </a:solidFill>
                <a:latin typeface="Arial"/>
              </a:rPr>
              <a:t>HOW BAD WOULD IT HAVE TO BE </a:t>
            </a:r>
            <a:br>
              <a:rPr lang="en-US" sz="3000" spc="100" dirty="0" smtClean="0">
                <a:solidFill>
                  <a:schemeClr val="bg1"/>
                </a:solidFill>
                <a:latin typeface="Arial"/>
              </a:rPr>
            </a:br>
            <a:r>
              <a:rPr lang="en-US" sz="3000" spc="100" dirty="0" smtClean="0">
                <a:solidFill>
                  <a:schemeClr val="bg1"/>
                </a:solidFill>
                <a:latin typeface="Arial"/>
              </a:rPr>
              <a:t>TO GET A</a:t>
            </a:r>
          </a:p>
          <a:p>
            <a:pPr algn="ctr"/>
            <a:r>
              <a:rPr lang="en-US" sz="3000" b="1" spc="100" dirty="0" smtClean="0">
                <a:solidFill>
                  <a:srgbClr val="EA4741"/>
                </a:solidFill>
                <a:latin typeface="Arial"/>
              </a:rPr>
              <a:t>30+ YEAR NEGATIVE RETURN</a:t>
            </a:r>
          </a:p>
        </p:txBody>
      </p:sp>
      <p:sp>
        <p:nvSpPr>
          <p:cNvPr id="40" name="Rectangle 39"/>
          <p:cNvSpPr/>
          <p:nvPr/>
        </p:nvSpPr>
        <p:spPr>
          <a:xfrm>
            <a:off x="306917" y="3799422"/>
            <a:ext cx="2624666" cy="282574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317499" y="3884075"/>
            <a:ext cx="2603501" cy="2554545"/>
          </a:xfrm>
          <a:prstGeom prst="rect">
            <a:avLst/>
          </a:prstGeom>
          <a:noFill/>
        </p:spPr>
        <p:txBody>
          <a:bodyPr wrap="square" rtlCol="0">
            <a:spAutoFit/>
          </a:bodyPr>
          <a:lstStyle/>
          <a:p>
            <a:pPr algn="ctr">
              <a:spcAft>
                <a:spcPts val="600"/>
              </a:spcAft>
              <a:tabLst>
                <a:tab pos="460375" algn="l"/>
              </a:tabLst>
            </a:pPr>
            <a:r>
              <a:rPr lang="en-US" sz="2000" dirty="0" smtClean="0">
                <a:solidFill>
                  <a:srgbClr val="595959"/>
                </a:solidFill>
                <a:latin typeface="Arial"/>
                <a:cs typeface="Arial"/>
              </a:rPr>
              <a:t>In </a:t>
            </a:r>
            <a:r>
              <a:rPr lang="en-US" sz="2000" dirty="0">
                <a:solidFill>
                  <a:srgbClr val="595959"/>
                </a:solidFill>
                <a:latin typeface="Arial"/>
                <a:cs typeface="Arial"/>
              </a:rPr>
              <a:t>order for </a:t>
            </a:r>
            <a:r>
              <a:rPr lang="en-US" sz="2000" dirty="0" smtClean="0">
                <a:solidFill>
                  <a:srgbClr val="595959"/>
                </a:solidFill>
                <a:latin typeface="Arial"/>
                <a:cs typeface="Arial"/>
              </a:rPr>
              <a:t>our</a:t>
            </a:r>
            <a:br>
              <a:rPr lang="en-US" sz="2000" dirty="0" smtClean="0">
                <a:solidFill>
                  <a:srgbClr val="595959"/>
                </a:solidFill>
                <a:latin typeface="Arial"/>
                <a:cs typeface="Arial"/>
              </a:rPr>
            </a:br>
            <a:r>
              <a:rPr lang="en-US" sz="2000" dirty="0" smtClean="0">
                <a:solidFill>
                  <a:srgbClr val="595959"/>
                </a:solidFill>
                <a:latin typeface="Arial"/>
                <a:cs typeface="Arial"/>
              </a:rPr>
              <a:t>50-year-old’s</a:t>
            </a:r>
            <a:br>
              <a:rPr lang="en-US" sz="2000" dirty="0" smtClean="0">
                <a:solidFill>
                  <a:srgbClr val="595959"/>
                </a:solidFill>
                <a:latin typeface="Arial"/>
                <a:cs typeface="Arial"/>
              </a:rPr>
            </a:br>
            <a:r>
              <a:rPr lang="en-US" sz="2000" dirty="0" smtClean="0">
                <a:solidFill>
                  <a:srgbClr val="595959"/>
                </a:solidFill>
                <a:latin typeface="Arial"/>
                <a:cs typeface="Arial"/>
              </a:rPr>
              <a:t>VPP policy </a:t>
            </a:r>
            <a:br>
              <a:rPr lang="en-US" sz="2000" dirty="0" smtClean="0">
                <a:solidFill>
                  <a:srgbClr val="595959"/>
                </a:solidFill>
                <a:latin typeface="Arial"/>
                <a:cs typeface="Arial"/>
              </a:rPr>
            </a:br>
            <a:r>
              <a:rPr lang="en-US" sz="2000" dirty="0" smtClean="0">
                <a:solidFill>
                  <a:srgbClr val="595959"/>
                </a:solidFill>
                <a:latin typeface="Arial"/>
                <a:cs typeface="Arial"/>
              </a:rPr>
              <a:t>to only last</a:t>
            </a:r>
            <a:br>
              <a:rPr lang="en-US" sz="2000" dirty="0" smtClean="0">
                <a:solidFill>
                  <a:srgbClr val="595959"/>
                </a:solidFill>
                <a:latin typeface="Arial"/>
                <a:cs typeface="Arial"/>
              </a:rPr>
            </a:br>
            <a:r>
              <a:rPr lang="en-US" sz="2000" b="1" dirty="0" smtClean="0">
                <a:solidFill>
                  <a:srgbClr val="595959"/>
                </a:solidFill>
                <a:latin typeface="Arial"/>
                <a:cs typeface="Arial"/>
              </a:rPr>
              <a:t>to the ‘Guaranteed to Age’ of 88</a:t>
            </a:r>
            <a:r>
              <a:rPr lang="en-US" sz="2000" dirty="0" smtClean="0">
                <a:solidFill>
                  <a:srgbClr val="595959"/>
                </a:solidFill>
                <a:latin typeface="Arial"/>
                <a:cs typeface="Arial"/>
              </a:rPr>
              <a:t>,</a:t>
            </a:r>
            <a:br>
              <a:rPr lang="en-US" sz="2000" dirty="0" smtClean="0">
                <a:solidFill>
                  <a:srgbClr val="595959"/>
                </a:solidFill>
                <a:latin typeface="Arial"/>
                <a:cs typeface="Arial"/>
              </a:rPr>
            </a:br>
            <a:r>
              <a:rPr lang="en-US" sz="2000" dirty="0" smtClean="0">
                <a:solidFill>
                  <a:srgbClr val="595959"/>
                </a:solidFill>
                <a:latin typeface="Arial"/>
                <a:cs typeface="Arial"/>
              </a:rPr>
              <a:t>the next 30+ years would need to be…</a:t>
            </a:r>
          </a:p>
        </p:txBody>
      </p:sp>
      <p:sp>
        <p:nvSpPr>
          <p:cNvPr id="41" name="Rectangle 40"/>
          <p:cNvSpPr/>
          <p:nvPr/>
        </p:nvSpPr>
        <p:spPr>
          <a:xfrm>
            <a:off x="9204317" y="4101448"/>
            <a:ext cx="711606" cy="51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8709" y="1297400"/>
            <a:ext cx="79502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9301110" y="1377118"/>
            <a:ext cx="2220613" cy="1417236"/>
            <a:chOff x="9301110" y="1033613"/>
            <a:chExt cx="2220613" cy="1417236"/>
          </a:xfrm>
        </p:grpSpPr>
        <p:sp>
          <p:nvSpPr>
            <p:cNvPr id="91" name="TextBox 90"/>
            <p:cNvSpPr txBox="1"/>
            <p:nvPr/>
          </p:nvSpPr>
          <p:spPr>
            <a:xfrm>
              <a:off x="9301110" y="1033613"/>
              <a:ext cx="2220613" cy="1092607"/>
            </a:xfrm>
            <a:prstGeom prst="rect">
              <a:avLst/>
            </a:prstGeom>
            <a:noFill/>
          </p:spPr>
          <p:txBody>
            <a:bodyPr wrap="square" rtlCol="0">
              <a:spAutoFit/>
            </a:bodyPr>
            <a:lstStyle/>
            <a:p>
              <a:pPr algn="ctr"/>
              <a:r>
                <a:rPr lang="en-US" sz="1300" b="1" cap="all" dirty="0" smtClean="0">
                  <a:solidFill>
                    <a:srgbClr val="EA4741"/>
                  </a:solidFill>
                  <a:latin typeface="Arial"/>
                  <a:cs typeface="Arial"/>
                </a:rPr>
                <a:t>…the “</a:t>
              </a:r>
              <a:r>
                <a:rPr lang="en-US" sz="1300" b="1" cap="all" dirty="0">
                  <a:solidFill>
                    <a:srgbClr val="EA4741"/>
                  </a:solidFill>
                  <a:latin typeface="Arial"/>
                  <a:cs typeface="Arial"/>
                </a:rPr>
                <a:t>Longest, Greatest</a:t>
              </a:r>
              <a:r>
                <a:rPr lang="en-US" sz="1300" b="1" cap="all" dirty="0" smtClean="0">
                  <a:solidFill>
                    <a:srgbClr val="EA4741"/>
                  </a:solidFill>
                  <a:latin typeface="Arial"/>
                  <a:cs typeface="Arial"/>
                </a:rPr>
                <a:t>,</a:t>
              </a:r>
              <a:br>
                <a:rPr lang="en-US" sz="1300" b="1" cap="all" dirty="0" smtClean="0">
                  <a:solidFill>
                    <a:srgbClr val="EA4741"/>
                  </a:solidFill>
                  <a:latin typeface="Arial"/>
                  <a:cs typeface="Arial"/>
                </a:rPr>
              </a:br>
              <a:r>
                <a:rPr lang="en-US" sz="1300" b="1" cap="all" dirty="0" smtClean="0">
                  <a:solidFill>
                    <a:srgbClr val="EA4741"/>
                  </a:solidFill>
                  <a:latin typeface="Arial"/>
                  <a:cs typeface="Arial"/>
                </a:rPr>
                <a:t>Bubble </a:t>
              </a:r>
              <a:r>
                <a:rPr lang="en-US" sz="1300" b="1" cap="all" dirty="0">
                  <a:solidFill>
                    <a:srgbClr val="EA4741"/>
                  </a:solidFill>
                  <a:latin typeface="Arial"/>
                  <a:cs typeface="Arial"/>
                </a:rPr>
                <a:t>Burst, Recession</a:t>
              </a:r>
              <a:r>
                <a:rPr lang="en-US" sz="1300" b="1" cap="all" dirty="0" smtClean="0">
                  <a:solidFill>
                    <a:srgbClr val="EA4741"/>
                  </a:solidFill>
                  <a:latin typeface="Arial"/>
                  <a:cs typeface="Arial"/>
                </a:rPr>
                <a:t>, Depression” ever!</a:t>
              </a:r>
              <a:endParaRPr lang="en-US" sz="1300" b="1" cap="all" dirty="0">
                <a:solidFill>
                  <a:srgbClr val="EA4741"/>
                </a:solidFill>
                <a:latin typeface="Arial"/>
                <a:cs typeface="Arial"/>
              </a:endParaRPr>
            </a:p>
          </p:txBody>
        </p:sp>
        <p:sp>
          <p:nvSpPr>
            <p:cNvPr id="26" name="Down Arrow 25"/>
            <p:cNvSpPr/>
            <p:nvPr/>
          </p:nvSpPr>
          <p:spPr>
            <a:xfrm>
              <a:off x="10264571" y="2206428"/>
              <a:ext cx="256381" cy="244421"/>
            </a:xfrm>
            <a:prstGeom prst="downArrow">
              <a:avLst/>
            </a:prstGeom>
            <a:solidFill>
              <a:srgbClr val="D0CECE"/>
            </a:solidFill>
            <a:ln w="1524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31" name="Straight Connector 30"/>
            <p:cNvCxnSpPr/>
            <p:nvPr/>
          </p:nvCxnSpPr>
          <p:spPr>
            <a:xfrm>
              <a:off x="9523695" y="2122496"/>
              <a:ext cx="1772621" cy="0"/>
            </a:xfrm>
            <a:prstGeom prst="line">
              <a:avLst/>
            </a:prstGeom>
            <a:ln w="28575" cmpd="sng">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A7F84AF7-782E-8748-9862-C80A76F4A1D6}" type="slidenum">
              <a:rPr lang="en-US" smtClean="0"/>
              <a:t>19</a:t>
            </a:fld>
            <a:endParaRPr lang="en-US" dirty="0"/>
          </a:p>
        </p:txBody>
      </p:sp>
    </p:spTree>
    <p:extLst>
      <p:ext uri="{BB962C8B-B14F-4D97-AF65-F5344CB8AC3E}">
        <p14:creationId xmlns:p14="http://schemas.microsoft.com/office/powerpoint/2010/main" val="36865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anim calcmode="lin" valueType="num">
                                      <p:cBhvr>
                                        <p:cTn id="8"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0">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25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22" presetClass="entr" presetSubtype="8" fill="hold" nodeType="afterEffect">
                                  <p:stCondLst>
                                    <p:cond delay="50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2000"/>
                                        <p:tgtEl>
                                          <p:spTgt spid="47"/>
                                        </p:tgtEl>
                                      </p:cBhvr>
                                    </p:animEffect>
                                  </p:childTnLst>
                                </p:cTn>
                              </p:par>
                            </p:childTnLst>
                          </p:cTn>
                        </p:par>
                        <p:par>
                          <p:cTn id="17" fill="hold">
                            <p:stCondLst>
                              <p:cond delay="3500"/>
                            </p:stCondLst>
                            <p:childTnLst>
                              <p:par>
                                <p:cTn id="18" presetID="47"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8F4529-46A6-674C-B116-BD7E0DF29C85}"/>
              </a:ext>
            </a:extLst>
          </p:cNvPr>
          <p:cNvSpPr/>
          <p:nvPr/>
        </p:nvSpPr>
        <p:spPr>
          <a:xfrm>
            <a:off x="0" y="5785469"/>
            <a:ext cx="12192000" cy="1072531"/>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 name="Title 1">
            <a:extLst>
              <a:ext uri="{FF2B5EF4-FFF2-40B4-BE49-F238E27FC236}">
                <a16:creationId xmlns:a16="http://schemas.microsoft.com/office/drawing/2014/main" xmlns="" id="{2EC648AF-C7CA-9F47-B266-0C0B53D02DA3}"/>
              </a:ext>
            </a:extLst>
          </p:cNvPr>
          <p:cNvSpPr txBox="1">
            <a:spLocks/>
          </p:cNvSpPr>
          <p:nvPr/>
        </p:nvSpPr>
        <p:spPr>
          <a:xfrm>
            <a:off x="530296" y="657762"/>
            <a:ext cx="2761544"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rgbClr val="595959"/>
                </a:solidFill>
                <a:latin typeface="Arial"/>
              </a:rPr>
              <a:t>WHY DO YOU </a:t>
            </a:r>
            <a:r>
              <a:rPr lang="en-US" sz="3600" spc="100" dirty="0" smtClean="0">
                <a:solidFill>
                  <a:srgbClr val="595959"/>
                </a:solidFill>
                <a:latin typeface="Arial"/>
              </a:rPr>
              <a:t>SELL GUL</a:t>
            </a:r>
            <a:r>
              <a:rPr lang="en-US" sz="3600" spc="100" dirty="0">
                <a:solidFill>
                  <a:srgbClr val="595959"/>
                </a:solidFill>
                <a:latin typeface="Arial"/>
              </a:rPr>
              <a:t>?</a:t>
            </a:r>
          </a:p>
        </p:txBody>
      </p:sp>
      <p:sp>
        <p:nvSpPr>
          <p:cNvPr id="12" name="Subtitle 2">
            <a:extLst>
              <a:ext uri="{FF2B5EF4-FFF2-40B4-BE49-F238E27FC236}">
                <a16:creationId xmlns:a16="http://schemas.microsoft.com/office/drawing/2014/main" xmlns="" id="{52B2566D-8B31-5541-9602-2128F0DD86FB}"/>
              </a:ext>
            </a:extLst>
          </p:cNvPr>
          <p:cNvSpPr txBox="1">
            <a:spLocks/>
          </p:cNvSpPr>
          <p:nvPr/>
        </p:nvSpPr>
        <p:spPr>
          <a:xfrm>
            <a:off x="3862628" y="1665114"/>
            <a:ext cx="3452853" cy="11759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Permanent</a:t>
            </a:r>
          </a:p>
          <a:p>
            <a:pPr marL="0" indent="0">
              <a:buNone/>
            </a:pPr>
            <a:r>
              <a:rPr lang="en-US" sz="1600" dirty="0">
                <a:solidFill>
                  <a:srgbClr val="595959"/>
                </a:solidFill>
                <a:latin typeface="Arial"/>
                <a:ea typeface="+mj-ea"/>
                <a:cs typeface="+mj-cs"/>
              </a:rPr>
              <a:t>You want long-term coverage,</a:t>
            </a:r>
            <a:br>
              <a:rPr lang="en-US" sz="1600" dirty="0">
                <a:solidFill>
                  <a:srgbClr val="595959"/>
                </a:solidFill>
                <a:latin typeface="Arial"/>
                <a:ea typeface="+mj-ea"/>
                <a:cs typeface="+mj-cs"/>
              </a:rPr>
            </a:br>
            <a:r>
              <a:rPr lang="en-US" sz="1600" dirty="0">
                <a:solidFill>
                  <a:srgbClr val="595959"/>
                </a:solidFill>
                <a:latin typeface="Arial"/>
                <a:ea typeface="+mj-ea"/>
                <a:cs typeface="+mj-cs"/>
              </a:rPr>
              <a:t>or </a:t>
            </a:r>
            <a:r>
              <a:rPr lang="en-US" sz="1600" dirty="0" smtClean="0">
                <a:solidFill>
                  <a:srgbClr val="595959"/>
                </a:solidFill>
                <a:latin typeface="Arial"/>
                <a:ea typeface="+mj-ea"/>
                <a:cs typeface="+mj-cs"/>
              </a:rPr>
              <a:t>you’d </a:t>
            </a:r>
            <a:r>
              <a:rPr lang="en-US" sz="1600" dirty="0">
                <a:solidFill>
                  <a:srgbClr val="595959"/>
                </a:solidFill>
                <a:latin typeface="Arial"/>
                <a:ea typeface="+mj-ea"/>
                <a:cs typeface="+mj-cs"/>
              </a:rPr>
              <a:t>be selling term</a:t>
            </a:r>
          </a:p>
        </p:txBody>
      </p:sp>
      <p:sp>
        <p:nvSpPr>
          <p:cNvPr id="13" name="Subtitle 2">
            <a:extLst>
              <a:ext uri="{FF2B5EF4-FFF2-40B4-BE49-F238E27FC236}">
                <a16:creationId xmlns:a16="http://schemas.microsoft.com/office/drawing/2014/main" xmlns="" id="{F921AF55-156D-D64A-B97E-B22CAAB2EFF2}"/>
              </a:ext>
            </a:extLst>
          </p:cNvPr>
          <p:cNvSpPr txBox="1">
            <a:spLocks/>
          </p:cNvSpPr>
          <p:nvPr/>
        </p:nvSpPr>
        <p:spPr>
          <a:xfrm>
            <a:off x="3862629" y="3135139"/>
            <a:ext cx="3452852" cy="11109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Guaranteed</a:t>
            </a:r>
            <a:endParaRPr lang="en-US" dirty="0">
              <a:solidFill>
                <a:srgbClr val="595959"/>
              </a:solidFill>
              <a:latin typeface="Arial"/>
              <a:ea typeface="+mj-ea"/>
              <a:cs typeface="+mj-cs"/>
            </a:endParaRPr>
          </a:p>
          <a:p>
            <a:pPr marL="0" indent="0">
              <a:buNone/>
            </a:pPr>
            <a:r>
              <a:rPr lang="en-US" sz="1600" dirty="0" smtClean="0">
                <a:solidFill>
                  <a:srgbClr val="595959"/>
                </a:solidFill>
                <a:latin typeface="Arial"/>
                <a:ea typeface="+mj-ea"/>
                <a:cs typeface="+mj-cs"/>
              </a:rPr>
              <a:t>Guaranteed premium and death benefit up to a specified age</a:t>
            </a:r>
            <a:endParaRPr lang="en-US" sz="1600" dirty="0">
              <a:solidFill>
                <a:srgbClr val="595959"/>
              </a:solidFill>
              <a:latin typeface="Arial"/>
              <a:ea typeface="+mj-ea"/>
              <a:cs typeface="+mj-cs"/>
            </a:endParaRPr>
          </a:p>
        </p:txBody>
      </p:sp>
      <p:sp>
        <p:nvSpPr>
          <p:cNvPr id="14" name="Subtitle 2">
            <a:extLst>
              <a:ext uri="{FF2B5EF4-FFF2-40B4-BE49-F238E27FC236}">
                <a16:creationId xmlns:a16="http://schemas.microsoft.com/office/drawing/2014/main" xmlns="" id="{514719EC-528E-F64D-8FDF-AD6AD8E3F5EB}"/>
              </a:ext>
            </a:extLst>
          </p:cNvPr>
          <p:cNvSpPr txBox="1">
            <a:spLocks/>
          </p:cNvSpPr>
          <p:nvPr/>
        </p:nvSpPr>
        <p:spPr>
          <a:xfrm>
            <a:off x="3862629" y="4551860"/>
            <a:ext cx="3452853" cy="12336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Easy</a:t>
            </a:r>
            <a:endParaRPr lang="en-US" dirty="0">
              <a:solidFill>
                <a:srgbClr val="595959"/>
              </a:solidFill>
              <a:latin typeface="Arial"/>
              <a:ea typeface="+mj-ea"/>
              <a:cs typeface="+mj-cs"/>
            </a:endParaRPr>
          </a:p>
          <a:p>
            <a:pPr marL="0" indent="0">
              <a:buNone/>
            </a:pPr>
            <a:r>
              <a:rPr lang="en-US" sz="1600" dirty="0" smtClean="0">
                <a:solidFill>
                  <a:srgbClr val="595959"/>
                </a:solidFill>
                <a:latin typeface="Arial"/>
                <a:ea typeface="+mj-ea"/>
                <a:cs typeface="+mj-cs"/>
              </a:rPr>
              <a:t>Easy to illustrate, </a:t>
            </a:r>
            <a:br>
              <a:rPr lang="en-US" sz="1600" dirty="0" smtClean="0">
                <a:solidFill>
                  <a:srgbClr val="595959"/>
                </a:solidFill>
                <a:latin typeface="Arial"/>
                <a:ea typeface="+mj-ea"/>
                <a:cs typeface="+mj-cs"/>
              </a:rPr>
            </a:br>
            <a:r>
              <a:rPr lang="en-US" sz="1600" dirty="0" smtClean="0">
                <a:solidFill>
                  <a:srgbClr val="595959"/>
                </a:solidFill>
                <a:latin typeface="Arial"/>
                <a:ea typeface="+mj-ea"/>
                <a:cs typeface="+mj-cs"/>
              </a:rPr>
              <a:t>easy to explain</a:t>
            </a:r>
            <a:endParaRPr lang="en-US" sz="1600" dirty="0">
              <a:solidFill>
                <a:srgbClr val="595959"/>
              </a:solidFill>
              <a:latin typeface="Arial"/>
              <a:ea typeface="+mj-ea"/>
              <a:cs typeface="+mj-cs"/>
            </a:endParaRPr>
          </a:p>
        </p:txBody>
      </p:sp>
      <p:cxnSp>
        <p:nvCxnSpPr>
          <p:cNvPr id="32" name="Straight Connector 31">
            <a:extLst>
              <a:ext uri="{FF2B5EF4-FFF2-40B4-BE49-F238E27FC236}">
                <a16:creationId xmlns:a16="http://schemas.microsoft.com/office/drawing/2014/main" xmlns="" id="{893B212A-10CB-6E43-B948-66AE90C35222}"/>
              </a:ext>
            </a:extLst>
          </p:cNvPr>
          <p:cNvCxnSpPr>
            <a:cxnSpLocks/>
          </p:cNvCxnSpPr>
          <p:nvPr/>
        </p:nvCxnSpPr>
        <p:spPr>
          <a:xfrm flipV="1">
            <a:off x="3920884" y="2954627"/>
            <a:ext cx="7820424"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2EF54DA8-49CC-3141-AFF4-4AB8BE23015A}"/>
              </a:ext>
            </a:extLst>
          </p:cNvPr>
          <p:cNvCxnSpPr>
            <a:cxnSpLocks/>
          </p:cNvCxnSpPr>
          <p:nvPr/>
        </p:nvCxnSpPr>
        <p:spPr>
          <a:xfrm flipV="1">
            <a:off x="3920883" y="4410975"/>
            <a:ext cx="7820425"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xmlns="" id="{C81B6E01-D40F-C44D-B282-B0EB5FC993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1071" y="1666158"/>
            <a:ext cx="1150773" cy="1174873"/>
          </a:xfrm>
          <a:prstGeom prst="rect">
            <a:avLst/>
          </a:prstGeom>
        </p:spPr>
      </p:pic>
      <p:pic>
        <p:nvPicPr>
          <p:cNvPr id="51" name="Picture 50">
            <a:extLst>
              <a:ext uri="{FF2B5EF4-FFF2-40B4-BE49-F238E27FC236}">
                <a16:creationId xmlns:a16="http://schemas.microsoft.com/office/drawing/2014/main" xmlns="" id="{FA91C547-2F99-C648-ACE9-1A0B15661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8163" y="3154247"/>
            <a:ext cx="1150773" cy="1174873"/>
          </a:xfrm>
          <a:prstGeom prst="rect">
            <a:avLst/>
          </a:prstGeom>
        </p:spPr>
      </p:pic>
      <p:pic>
        <p:nvPicPr>
          <p:cNvPr id="52" name="Picture 51">
            <a:extLst>
              <a:ext uri="{FF2B5EF4-FFF2-40B4-BE49-F238E27FC236}">
                <a16:creationId xmlns:a16="http://schemas.microsoft.com/office/drawing/2014/main" xmlns="" id="{C4F00F9F-9C95-DD45-9604-019D4169F8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5255" y="4642336"/>
            <a:ext cx="1150773" cy="1174873"/>
          </a:xfrm>
          <a:prstGeom prst="rect">
            <a:avLst/>
          </a:prstGeom>
        </p:spPr>
      </p:pic>
      <p:pic>
        <p:nvPicPr>
          <p:cNvPr id="53" name="Picture 52">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3083" y="1665635"/>
            <a:ext cx="1150773" cy="1174873"/>
          </a:xfrm>
          <a:prstGeom prst="rect">
            <a:avLst/>
          </a:prstGeom>
        </p:spPr>
      </p:pic>
      <p:pic>
        <p:nvPicPr>
          <p:cNvPr id="57" name="Picture 56">
            <a:extLst>
              <a:ext uri="{FF2B5EF4-FFF2-40B4-BE49-F238E27FC236}">
                <a16:creationId xmlns:a16="http://schemas.microsoft.com/office/drawing/2014/main" xmlns="" id="{7D51CAE5-8DBF-9B41-8FA5-5549A43FCD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09323" y="4520034"/>
            <a:ext cx="1102050" cy="1419476"/>
          </a:xfrm>
          <a:prstGeom prst="rect">
            <a:avLst/>
          </a:prstGeom>
        </p:spPr>
      </p:pic>
      <p:pic>
        <p:nvPicPr>
          <p:cNvPr id="56" name="Picture 55">
            <a:extLst>
              <a:ext uri="{FF2B5EF4-FFF2-40B4-BE49-F238E27FC236}">
                <a16:creationId xmlns:a16="http://schemas.microsoft.com/office/drawing/2014/main" xmlns="" id="{34921D8B-836C-3544-8CFA-430EE15ECC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97444" y="3074537"/>
            <a:ext cx="1102050" cy="1419476"/>
          </a:xfrm>
          <a:prstGeom prst="rect">
            <a:avLst/>
          </a:prstGeom>
        </p:spPr>
      </p:pic>
      <p:grpSp>
        <p:nvGrpSpPr>
          <p:cNvPr id="64" name="Group 63">
            <a:extLst>
              <a:ext uri="{FF2B5EF4-FFF2-40B4-BE49-F238E27FC236}">
                <a16:creationId xmlns:a16="http://schemas.microsoft.com/office/drawing/2014/main" xmlns="" id="{A1B5002D-F56D-9042-B726-0167CEC17087}"/>
              </a:ext>
            </a:extLst>
          </p:cNvPr>
          <p:cNvGrpSpPr/>
          <p:nvPr/>
        </p:nvGrpSpPr>
        <p:grpSpPr>
          <a:xfrm>
            <a:off x="3920882" y="-13689"/>
            <a:ext cx="7820426" cy="5799158"/>
            <a:chOff x="3920882" y="-13689"/>
            <a:chExt cx="7820426" cy="5799158"/>
          </a:xfrm>
        </p:grpSpPr>
        <p:sp>
          <p:nvSpPr>
            <p:cNvPr id="25" name="Subtitle 2">
              <a:extLst>
                <a:ext uri="{FF2B5EF4-FFF2-40B4-BE49-F238E27FC236}">
                  <a16:creationId xmlns:a16="http://schemas.microsoft.com/office/drawing/2014/main" xmlns="" id="{9FBC8120-B6E6-4143-8039-8483F956C794}"/>
                </a:ext>
              </a:extLst>
            </p:cNvPr>
            <p:cNvSpPr txBox="1">
              <a:spLocks/>
            </p:cNvSpPr>
            <p:nvPr/>
          </p:nvSpPr>
          <p:spPr>
            <a:xfrm>
              <a:off x="7796372" y="857043"/>
              <a:ext cx="1590359" cy="558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595959"/>
                  </a:solidFill>
                  <a:latin typeface="Arial"/>
                  <a:ea typeface="+mj-ea"/>
                  <a:cs typeface="+mj-cs"/>
                </a:rPr>
                <a:t>GUL</a:t>
              </a:r>
            </a:p>
          </p:txBody>
        </p:sp>
        <p:cxnSp>
          <p:nvCxnSpPr>
            <p:cNvPr id="30" name="Straight Connector 29">
              <a:extLst>
                <a:ext uri="{FF2B5EF4-FFF2-40B4-BE49-F238E27FC236}">
                  <a16:creationId xmlns:a16="http://schemas.microsoft.com/office/drawing/2014/main" xmlns="" id="{DADEC671-2834-D948-9921-4816B5749BA4}"/>
                </a:ext>
              </a:extLst>
            </p:cNvPr>
            <p:cNvCxnSpPr/>
            <p:nvPr/>
          </p:nvCxnSpPr>
          <p:spPr>
            <a:xfrm>
              <a:off x="7493619"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5CED144-8229-4B4F-BB12-08C0C894FC2B}"/>
                </a:ext>
              </a:extLst>
            </p:cNvPr>
            <p:cNvCxnSpPr/>
            <p:nvPr/>
          </p:nvCxnSpPr>
          <p:spPr>
            <a:xfrm>
              <a:off x="9617463"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2644B49-0F2A-B841-ACA0-0F3FE3424E49}"/>
                </a:ext>
              </a:extLst>
            </p:cNvPr>
            <p:cNvCxnSpPr/>
            <p:nvPr/>
          </p:nvCxnSpPr>
          <p:spPr>
            <a:xfrm>
              <a:off x="11741308"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04D25B1-0124-C34C-9A1A-FC5238659B2C}"/>
                </a:ext>
              </a:extLst>
            </p:cNvPr>
            <p:cNvCxnSpPr>
              <a:cxnSpLocks/>
            </p:cNvCxnSpPr>
            <p:nvPr/>
          </p:nvCxnSpPr>
          <p:spPr>
            <a:xfrm flipV="1">
              <a:off x="3920882" y="1498278"/>
              <a:ext cx="7820426"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sp>
          <p:nvSpPr>
            <p:cNvPr id="58" name="Down Arrow 57">
              <a:extLst>
                <a:ext uri="{FF2B5EF4-FFF2-40B4-BE49-F238E27FC236}">
                  <a16:creationId xmlns:a16="http://schemas.microsoft.com/office/drawing/2014/main" xmlns="" id="{2D6D170C-C717-F343-8E52-474ACE2D1E33}"/>
                </a:ext>
              </a:extLst>
            </p:cNvPr>
            <p:cNvSpPr/>
            <p:nvPr/>
          </p:nvSpPr>
          <p:spPr>
            <a:xfrm>
              <a:off x="8279317" y="-13689"/>
              <a:ext cx="624468" cy="738854"/>
            </a:xfrm>
            <a:prstGeom prst="downArrow">
              <a:avLst/>
            </a:prstGeom>
            <a:solidFill>
              <a:srgbClr val="28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pic>
        <p:nvPicPr>
          <p:cNvPr id="59" name="Picture 58" descr="AIG_r_w.png">
            <a:extLst>
              <a:ext uri="{FF2B5EF4-FFF2-40B4-BE49-F238E27FC236}">
                <a16:creationId xmlns:a16="http://schemas.microsoft.com/office/drawing/2014/main" xmlns="" id="{AA269AC1-6E64-4D45-8EC8-AB42B5C596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60" name="Oval 59">
            <a:extLst>
              <a:ext uri="{FF2B5EF4-FFF2-40B4-BE49-F238E27FC236}">
                <a16:creationId xmlns:a16="http://schemas.microsoft.com/office/drawing/2014/main" xmlns="" id="{1C79D134-F919-F544-BE08-92CAC3393F63}"/>
              </a:ext>
            </a:extLst>
          </p:cNvPr>
          <p:cNvSpPr/>
          <p:nvPr/>
        </p:nvSpPr>
        <p:spPr>
          <a:xfrm>
            <a:off x="1152969" y="5903814"/>
            <a:ext cx="1690242" cy="550290"/>
          </a:xfrm>
          <a:prstGeom prst="ellipse">
            <a:avLst/>
          </a:prstGeom>
          <a:solidFill>
            <a:srgbClr val="28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2" name="Picture 21">
            <a:extLst>
              <a:ext uri="{FF2B5EF4-FFF2-40B4-BE49-F238E27FC236}">
                <a16:creationId xmlns:a16="http://schemas.microsoft.com/office/drawing/2014/main" xmlns="" id="{5995D01B-4DB5-7C48-8999-CC46C767FA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096" y="2827485"/>
            <a:ext cx="2203365" cy="3389032"/>
          </a:xfrm>
          <a:prstGeom prst="rect">
            <a:avLst/>
          </a:prstGeom>
        </p:spPr>
      </p:pic>
      <p:grpSp>
        <p:nvGrpSpPr>
          <p:cNvPr id="65" name="Group 64">
            <a:extLst>
              <a:ext uri="{FF2B5EF4-FFF2-40B4-BE49-F238E27FC236}">
                <a16:creationId xmlns:a16="http://schemas.microsoft.com/office/drawing/2014/main" xmlns="" id="{2ABAE1F2-A9FD-174F-B66E-E8AB51939DA2}"/>
              </a:ext>
            </a:extLst>
          </p:cNvPr>
          <p:cNvGrpSpPr/>
          <p:nvPr/>
        </p:nvGrpSpPr>
        <p:grpSpPr>
          <a:xfrm>
            <a:off x="8870319" y="0"/>
            <a:ext cx="2678054" cy="6705611"/>
            <a:chOff x="8870319" y="0"/>
            <a:chExt cx="2678054" cy="6705611"/>
          </a:xfrm>
        </p:grpSpPr>
        <p:sp>
          <p:nvSpPr>
            <p:cNvPr id="28" name="Subtitle 2">
              <a:extLst>
                <a:ext uri="{FF2B5EF4-FFF2-40B4-BE49-F238E27FC236}">
                  <a16:creationId xmlns:a16="http://schemas.microsoft.com/office/drawing/2014/main" xmlns="" id="{133A295A-636E-5143-BB20-DC85AC17CDF5}"/>
                </a:ext>
              </a:extLst>
            </p:cNvPr>
            <p:cNvSpPr txBox="1">
              <a:spLocks/>
            </p:cNvSpPr>
            <p:nvPr/>
          </p:nvSpPr>
          <p:spPr>
            <a:xfrm>
              <a:off x="9958014" y="824987"/>
              <a:ext cx="1590359" cy="558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595959"/>
                  </a:solidFill>
                  <a:latin typeface="Arial"/>
                  <a:ea typeface="+mj-ea"/>
                  <a:cs typeface="+mj-cs"/>
                </a:rPr>
                <a:t>IUL</a:t>
              </a:r>
            </a:p>
          </p:txBody>
        </p:sp>
        <p:sp>
          <p:nvSpPr>
            <p:cNvPr id="46" name="Down Arrow 45">
              <a:extLst>
                <a:ext uri="{FF2B5EF4-FFF2-40B4-BE49-F238E27FC236}">
                  <a16:creationId xmlns:a16="http://schemas.microsoft.com/office/drawing/2014/main" xmlns="" id="{6DF2FF0F-F358-9247-B42E-1BCD46384BEA}"/>
                </a:ext>
              </a:extLst>
            </p:cNvPr>
            <p:cNvSpPr/>
            <p:nvPr/>
          </p:nvSpPr>
          <p:spPr>
            <a:xfrm>
              <a:off x="10381786" y="0"/>
              <a:ext cx="624468" cy="738854"/>
            </a:xfrm>
            <a:prstGeom prst="downArrow">
              <a:avLst/>
            </a:prstGeom>
            <a:solidFill>
              <a:srgbClr val="28A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61" name="Oval 60">
              <a:extLst>
                <a:ext uri="{FF2B5EF4-FFF2-40B4-BE49-F238E27FC236}">
                  <a16:creationId xmlns:a16="http://schemas.microsoft.com/office/drawing/2014/main" xmlns="" id="{26441AF8-BA00-874C-8D99-E0F679762B0F}"/>
                </a:ext>
              </a:extLst>
            </p:cNvPr>
            <p:cNvSpPr/>
            <p:nvPr/>
          </p:nvSpPr>
          <p:spPr>
            <a:xfrm>
              <a:off x="8906407" y="6155321"/>
              <a:ext cx="1670438" cy="550290"/>
            </a:xfrm>
            <a:prstGeom prst="ellipse">
              <a:avLst/>
            </a:prstGeom>
            <a:solidFill>
              <a:srgbClr val="28A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63" name="Picture 62">
              <a:extLst>
                <a:ext uri="{FF2B5EF4-FFF2-40B4-BE49-F238E27FC236}">
                  <a16:creationId xmlns:a16="http://schemas.microsoft.com/office/drawing/2014/main" xmlns="" id="{F089719E-A5E4-9F4B-BE89-FC454B20132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8870319" y="2899519"/>
              <a:ext cx="1418138" cy="3534818"/>
            </a:xfrm>
            <a:prstGeom prst="rect">
              <a:avLst/>
            </a:prstGeom>
          </p:spPr>
        </p:pic>
      </p:grpSp>
      <p:sp>
        <p:nvSpPr>
          <p:cNvPr id="3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631536"/>
            <a:ext cx="12192000" cy="262659"/>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
        <p:nvSpPr>
          <p:cNvPr id="2" name="Slide Number Placeholder 1"/>
          <p:cNvSpPr>
            <a:spLocks noGrp="1"/>
          </p:cNvSpPr>
          <p:nvPr>
            <p:ph type="sldNum" sz="quarter" idx="12"/>
          </p:nvPr>
        </p:nvSpPr>
        <p:spPr/>
        <p:txBody>
          <a:bodyPr/>
          <a:lstStyle/>
          <a:p>
            <a:fld id="{A7F84AF7-782E-8748-9862-C80A76F4A1D6}" type="slidenum">
              <a:rPr lang="en-US" smtClean="0"/>
              <a:t>2</a:t>
            </a:fld>
            <a:endParaRPr lang="en-US" dirty="0"/>
          </a:p>
        </p:txBody>
      </p:sp>
    </p:spTree>
    <p:extLst>
      <p:ext uri="{BB962C8B-B14F-4D97-AF65-F5344CB8AC3E}">
        <p14:creationId xmlns:p14="http://schemas.microsoft.com/office/powerpoint/2010/main" val="277371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25193887-EF00-1E46-A2C6-D7D1C0B38644}"/>
              </a:ext>
            </a:extLst>
          </p:cNvPr>
          <p:cNvSpPr/>
          <p:nvPr/>
        </p:nvSpPr>
        <p:spPr>
          <a:xfrm>
            <a:off x="0" y="0"/>
            <a:ext cx="12192000" cy="3901257"/>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5" name="Rectangle 11">
            <a:extLst>
              <a:ext uri="{FF2B5EF4-FFF2-40B4-BE49-F238E27FC236}">
                <a16:creationId xmlns:a16="http://schemas.microsoft.com/office/drawing/2014/main" xmlns="" id="{D328DAC4-CD52-D741-AA94-CF7EB05E23D7}"/>
              </a:ext>
            </a:extLst>
          </p:cNvPr>
          <p:cNvSpPr/>
          <p:nvPr/>
        </p:nvSpPr>
        <p:spPr>
          <a:xfrm>
            <a:off x="32228" y="20587"/>
            <a:ext cx="12151067" cy="3569508"/>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74" name="Picture 73">
            <a:extLst>
              <a:ext uri="{FF2B5EF4-FFF2-40B4-BE49-F238E27FC236}">
                <a16:creationId xmlns:a16="http://schemas.microsoft.com/office/drawing/2014/main" xmlns="" id="{A9F5544F-0C35-2B42-9E8A-F0E8ABA60C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80" y="3666014"/>
            <a:ext cx="12250079" cy="3191986"/>
          </a:xfrm>
          <a:prstGeom prst="rect">
            <a:avLst/>
          </a:prstGeom>
        </p:spPr>
      </p:pic>
      <p:grpSp>
        <p:nvGrpSpPr>
          <p:cNvPr id="31" name="Group 30">
            <a:extLst>
              <a:ext uri="{FF2B5EF4-FFF2-40B4-BE49-F238E27FC236}">
                <a16:creationId xmlns:a16="http://schemas.microsoft.com/office/drawing/2014/main" xmlns="" id="{B7B3F89B-2DDB-2945-8BFC-8892FFE77793}"/>
              </a:ext>
            </a:extLst>
          </p:cNvPr>
          <p:cNvGrpSpPr/>
          <p:nvPr/>
        </p:nvGrpSpPr>
        <p:grpSpPr>
          <a:xfrm>
            <a:off x="11447763" y="2225362"/>
            <a:ext cx="605651" cy="330081"/>
            <a:chOff x="469900" y="1541668"/>
            <a:chExt cx="771525" cy="420482"/>
          </a:xfrm>
          <a:solidFill>
            <a:schemeClr val="bg1"/>
          </a:solidFill>
        </p:grpSpPr>
        <p:sp>
          <p:nvSpPr>
            <p:cNvPr id="38" name="Rounded Rectangle 37">
              <a:extLst>
                <a:ext uri="{FF2B5EF4-FFF2-40B4-BE49-F238E27FC236}">
                  <a16:creationId xmlns:a16="http://schemas.microsoft.com/office/drawing/2014/main" xmlns="" id="{E773A877-7C33-EE47-866A-433118ED2992}"/>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39" name="Oval 38">
              <a:extLst>
                <a:ext uri="{FF2B5EF4-FFF2-40B4-BE49-F238E27FC236}">
                  <a16:creationId xmlns:a16="http://schemas.microsoft.com/office/drawing/2014/main" xmlns="" id="{24487C7D-AB82-DD4C-9FA8-79FF571F73B0}"/>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40" name="Oval 39">
              <a:extLst>
                <a:ext uri="{FF2B5EF4-FFF2-40B4-BE49-F238E27FC236}">
                  <a16:creationId xmlns:a16="http://schemas.microsoft.com/office/drawing/2014/main" xmlns="" id="{E33DAC98-1356-C242-BEEF-00F020489BED}"/>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41" name="Oval 40">
              <a:extLst>
                <a:ext uri="{FF2B5EF4-FFF2-40B4-BE49-F238E27FC236}">
                  <a16:creationId xmlns:a16="http://schemas.microsoft.com/office/drawing/2014/main" xmlns="" id="{7920FB90-3719-CE44-B882-25929320952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42" name="Oval 41">
              <a:extLst>
                <a:ext uri="{FF2B5EF4-FFF2-40B4-BE49-F238E27FC236}">
                  <a16:creationId xmlns:a16="http://schemas.microsoft.com/office/drawing/2014/main" xmlns="" id="{81E2A3DB-6CA6-5E40-B462-26D96570669C}"/>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43" name="Picture 42">
            <a:extLst>
              <a:ext uri="{FF2B5EF4-FFF2-40B4-BE49-F238E27FC236}">
                <a16:creationId xmlns:a16="http://schemas.microsoft.com/office/drawing/2014/main" xmlns="" id="{38B4A84D-C3D3-CF4C-9E36-D64FFD460D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1727228"/>
            <a:ext cx="12225371" cy="2398391"/>
          </a:xfrm>
          <a:prstGeom prst="rect">
            <a:avLst/>
          </a:prstGeom>
        </p:spPr>
      </p:pic>
      <p:cxnSp>
        <p:nvCxnSpPr>
          <p:cNvPr id="46" name="Straight Connector 45">
            <a:extLst>
              <a:ext uri="{FF2B5EF4-FFF2-40B4-BE49-F238E27FC236}">
                <a16:creationId xmlns:a16="http://schemas.microsoft.com/office/drawing/2014/main" xmlns="" id="{17C9A8F9-8F3A-694F-92F7-091D5BC533B4}"/>
              </a:ext>
            </a:extLst>
          </p:cNvPr>
          <p:cNvCxnSpPr>
            <a:cxnSpLocks/>
          </p:cNvCxnSpPr>
          <p:nvPr/>
        </p:nvCxnSpPr>
        <p:spPr>
          <a:xfrm>
            <a:off x="3378307" y="3964213"/>
            <a:ext cx="3370853" cy="0"/>
          </a:xfrm>
          <a:prstGeom prst="line">
            <a:avLst/>
          </a:prstGeom>
          <a:ln w="8001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0656AAAE-97EC-1C47-8D17-10BBB89FE723}"/>
              </a:ext>
            </a:extLst>
          </p:cNvPr>
          <p:cNvCxnSpPr>
            <a:cxnSpLocks/>
          </p:cNvCxnSpPr>
          <p:nvPr/>
        </p:nvCxnSpPr>
        <p:spPr>
          <a:xfrm>
            <a:off x="3364973" y="3955612"/>
            <a:ext cx="3370853" cy="0"/>
          </a:xfrm>
          <a:prstGeom prst="line">
            <a:avLst/>
          </a:prstGeom>
          <a:ln w="63500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BC466C6-0CDC-CF4F-AD04-A2FB140DF136}"/>
              </a:ext>
            </a:extLst>
          </p:cNvPr>
          <p:cNvCxnSpPr>
            <a:cxnSpLocks/>
          </p:cNvCxnSpPr>
          <p:nvPr/>
        </p:nvCxnSpPr>
        <p:spPr>
          <a:xfrm>
            <a:off x="6707318" y="3960633"/>
            <a:ext cx="5486144" cy="366"/>
          </a:xfrm>
          <a:prstGeom prst="line">
            <a:avLst/>
          </a:prstGeom>
          <a:ln w="8001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209AAAEE-9B87-0F48-B26C-353F091C9546}"/>
              </a:ext>
            </a:extLst>
          </p:cNvPr>
          <p:cNvCxnSpPr>
            <a:cxnSpLocks/>
          </p:cNvCxnSpPr>
          <p:nvPr/>
        </p:nvCxnSpPr>
        <p:spPr>
          <a:xfrm>
            <a:off x="6697151" y="3960264"/>
            <a:ext cx="5486144" cy="366"/>
          </a:xfrm>
          <a:prstGeom prst="line">
            <a:avLst/>
          </a:prstGeom>
          <a:ln w="63500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C12957F1-2A27-E94E-A9A2-079F322E3E58}"/>
              </a:ext>
            </a:extLst>
          </p:cNvPr>
          <p:cNvCxnSpPr>
            <a:cxnSpLocks/>
          </p:cNvCxnSpPr>
          <p:nvPr/>
        </p:nvCxnSpPr>
        <p:spPr>
          <a:xfrm>
            <a:off x="3356697" y="3946351"/>
            <a:ext cx="3411040" cy="5216"/>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A452397-BED7-6547-B530-BB03C6568A1E}"/>
              </a:ext>
            </a:extLst>
          </p:cNvPr>
          <p:cNvCxnSpPr>
            <a:cxnSpLocks/>
          </p:cNvCxnSpPr>
          <p:nvPr/>
        </p:nvCxnSpPr>
        <p:spPr>
          <a:xfrm>
            <a:off x="6767737" y="3946351"/>
            <a:ext cx="5381867"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xmlns="" id="{182B7E77-C10F-064E-8262-54D66E7BDCF3}"/>
              </a:ext>
            </a:extLst>
          </p:cNvPr>
          <p:cNvSpPr txBox="1">
            <a:spLocks/>
          </p:cNvSpPr>
          <p:nvPr/>
        </p:nvSpPr>
        <p:spPr>
          <a:xfrm>
            <a:off x="0" y="504437"/>
            <a:ext cx="1219200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chemeClr val="bg1"/>
                </a:solidFill>
                <a:latin typeface="Arial"/>
              </a:rPr>
              <a:t>IS </a:t>
            </a:r>
            <a:r>
              <a:rPr lang="en-US" sz="3600" b="1" spc="100" dirty="0">
                <a:solidFill>
                  <a:srgbClr val="EA4741"/>
                </a:solidFill>
                <a:latin typeface="Arial"/>
              </a:rPr>
              <a:t>“GUARANTEED”</a:t>
            </a:r>
            <a:r>
              <a:rPr lang="en-US" sz="3600" spc="100" dirty="0">
                <a:solidFill>
                  <a:schemeClr val="bg1"/>
                </a:solidFill>
                <a:latin typeface="Arial"/>
              </a:rPr>
              <a:t> TOO CONSERVATIVE?</a:t>
            </a:r>
            <a:endParaRPr lang="en-US" sz="3600" spc="100" dirty="0">
              <a:solidFill>
                <a:schemeClr val="bg1"/>
              </a:solidFill>
              <a:highlight>
                <a:srgbClr val="28B25A"/>
              </a:highlight>
              <a:latin typeface="Arial"/>
            </a:endParaRPr>
          </a:p>
        </p:txBody>
      </p:sp>
      <p:pic>
        <p:nvPicPr>
          <p:cNvPr id="56" name="Picture 55">
            <a:extLst>
              <a:ext uri="{FF2B5EF4-FFF2-40B4-BE49-F238E27FC236}">
                <a16:creationId xmlns:a16="http://schemas.microsoft.com/office/drawing/2014/main" xmlns="" id="{316241D6-044F-7941-B38F-2256507CF3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09294" y="2082181"/>
            <a:ext cx="1105535" cy="1487327"/>
          </a:xfrm>
          <a:prstGeom prst="rect">
            <a:avLst/>
          </a:prstGeom>
        </p:spPr>
      </p:pic>
      <p:pic>
        <p:nvPicPr>
          <p:cNvPr id="57" name="Picture 56">
            <a:extLst>
              <a:ext uri="{FF2B5EF4-FFF2-40B4-BE49-F238E27FC236}">
                <a16:creationId xmlns:a16="http://schemas.microsoft.com/office/drawing/2014/main" xmlns="" id="{E9AEDEE3-B107-D34F-BB47-ACAEB4F330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080" y="2102768"/>
            <a:ext cx="1105535" cy="1487327"/>
          </a:xfrm>
          <a:prstGeom prst="rect">
            <a:avLst/>
          </a:prstGeom>
        </p:spPr>
      </p:pic>
      <p:grpSp>
        <p:nvGrpSpPr>
          <p:cNvPr id="58" name="Group 57">
            <a:extLst>
              <a:ext uri="{FF2B5EF4-FFF2-40B4-BE49-F238E27FC236}">
                <a16:creationId xmlns:a16="http://schemas.microsoft.com/office/drawing/2014/main" xmlns="" id="{9DA079A6-7368-A141-BEFE-8472DA5FA490}"/>
              </a:ext>
            </a:extLst>
          </p:cNvPr>
          <p:cNvGrpSpPr/>
          <p:nvPr/>
        </p:nvGrpSpPr>
        <p:grpSpPr>
          <a:xfrm>
            <a:off x="10670709" y="1845548"/>
            <a:ext cx="605651" cy="330081"/>
            <a:chOff x="469900" y="1541668"/>
            <a:chExt cx="771525" cy="420482"/>
          </a:xfrm>
          <a:solidFill>
            <a:schemeClr val="bg1"/>
          </a:solidFill>
        </p:grpSpPr>
        <p:sp>
          <p:nvSpPr>
            <p:cNvPr id="59" name="Rounded Rectangle 58">
              <a:extLst>
                <a:ext uri="{FF2B5EF4-FFF2-40B4-BE49-F238E27FC236}">
                  <a16:creationId xmlns:a16="http://schemas.microsoft.com/office/drawing/2014/main" xmlns="" id="{B1B44B57-FCA7-7E42-B00E-ED5570107702}"/>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0" name="Oval 59">
              <a:extLst>
                <a:ext uri="{FF2B5EF4-FFF2-40B4-BE49-F238E27FC236}">
                  <a16:creationId xmlns:a16="http://schemas.microsoft.com/office/drawing/2014/main" xmlns="" id="{457C13EF-0985-AA42-A063-22E91CFDEFAF}"/>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1" name="Oval 60">
              <a:extLst>
                <a:ext uri="{FF2B5EF4-FFF2-40B4-BE49-F238E27FC236}">
                  <a16:creationId xmlns:a16="http://schemas.microsoft.com/office/drawing/2014/main" xmlns="" id="{9499BC9C-1DDA-6D46-8FC5-EDFC77DA4FDA}"/>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2" name="Oval 61">
              <a:extLst>
                <a:ext uri="{FF2B5EF4-FFF2-40B4-BE49-F238E27FC236}">
                  <a16:creationId xmlns:a16="http://schemas.microsoft.com/office/drawing/2014/main" xmlns="" id="{CF62CD1E-A06A-3C4D-B659-DD56346CEEFE}"/>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3" name="Oval 62">
              <a:extLst>
                <a:ext uri="{FF2B5EF4-FFF2-40B4-BE49-F238E27FC236}">
                  <a16:creationId xmlns:a16="http://schemas.microsoft.com/office/drawing/2014/main" xmlns="" id="{C6DA3DA7-27D1-6844-8B9C-7EFAB4397402}"/>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2" name="Group 71"/>
          <p:cNvGrpSpPr/>
          <p:nvPr/>
        </p:nvGrpSpPr>
        <p:grpSpPr>
          <a:xfrm>
            <a:off x="-2870" y="3530904"/>
            <a:ext cx="12194870" cy="792804"/>
            <a:chOff x="-2870" y="4300279"/>
            <a:chExt cx="12194870" cy="792804"/>
          </a:xfrm>
        </p:grpSpPr>
        <p:sp>
          <p:nvSpPr>
            <p:cNvPr id="73" name="Rectangle 72"/>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xmlns="" id="{4C293864-8F7F-F940-B795-92DC531122DF}"/>
              </a:ext>
            </a:extLst>
          </p:cNvPr>
          <p:cNvGrpSpPr/>
          <p:nvPr/>
        </p:nvGrpSpPr>
        <p:grpSpPr>
          <a:xfrm>
            <a:off x="1003644" y="2021839"/>
            <a:ext cx="605651" cy="330081"/>
            <a:chOff x="469900" y="1541668"/>
            <a:chExt cx="771525" cy="420482"/>
          </a:xfrm>
          <a:solidFill>
            <a:schemeClr val="bg1"/>
          </a:solidFill>
        </p:grpSpPr>
        <p:sp>
          <p:nvSpPr>
            <p:cNvPr id="65" name="Rounded Rectangle 64">
              <a:extLst>
                <a:ext uri="{FF2B5EF4-FFF2-40B4-BE49-F238E27FC236}">
                  <a16:creationId xmlns:a16="http://schemas.microsoft.com/office/drawing/2014/main" xmlns="" id="{C81086E9-0CEB-744F-BDE3-057B6C6E7058}"/>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6" name="Oval 65">
              <a:extLst>
                <a:ext uri="{FF2B5EF4-FFF2-40B4-BE49-F238E27FC236}">
                  <a16:creationId xmlns:a16="http://schemas.microsoft.com/office/drawing/2014/main" xmlns="" id="{B51410E4-C5B8-9847-9BA2-869227094B8B}"/>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7" name="Oval 66">
              <a:extLst>
                <a:ext uri="{FF2B5EF4-FFF2-40B4-BE49-F238E27FC236}">
                  <a16:creationId xmlns:a16="http://schemas.microsoft.com/office/drawing/2014/main" xmlns="" id="{19E4FF83-1E50-D74A-9F25-7489109CE4C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8" name="Oval 67">
              <a:extLst>
                <a:ext uri="{FF2B5EF4-FFF2-40B4-BE49-F238E27FC236}">
                  <a16:creationId xmlns:a16="http://schemas.microsoft.com/office/drawing/2014/main" xmlns="" id="{E62FCC57-F21E-6A40-A585-23CF48526066}"/>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69" name="Oval 68">
              <a:extLst>
                <a:ext uri="{FF2B5EF4-FFF2-40B4-BE49-F238E27FC236}">
                  <a16:creationId xmlns:a16="http://schemas.microsoft.com/office/drawing/2014/main" xmlns="" id="{E1F0AF86-666F-4546-AEB3-FB8CD1CF0E95}"/>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30" name="TextBox 29">
            <a:extLst>
              <a:ext uri="{FF2B5EF4-FFF2-40B4-BE49-F238E27FC236}">
                <a16:creationId xmlns:a16="http://schemas.microsoft.com/office/drawing/2014/main" xmlns="" id="{366B338C-B1DF-2B43-93D1-0C5594C95A4A}"/>
              </a:ext>
            </a:extLst>
          </p:cNvPr>
          <p:cNvSpPr txBox="1"/>
          <p:nvPr/>
        </p:nvSpPr>
        <p:spPr>
          <a:xfrm>
            <a:off x="1822909" y="1227172"/>
            <a:ext cx="8287473" cy="1569660"/>
          </a:xfrm>
          <a:prstGeom prst="rect">
            <a:avLst/>
          </a:prstGeom>
          <a:noFill/>
        </p:spPr>
        <p:txBody>
          <a:bodyPr wrap="square" rtlCol="0">
            <a:spAutoFit/>
          </a:bodyPr>
          <a:lstStyle/>
          <a:p>
            <a:pPr algn="ctr"/>
            <a:r>
              <a:rPr lang="en-US" sz="2400" b="1" dirty="0">
                <a:solidFill>
                  <a:schemeClr val="bg1"/>
                </a:solidFill>
                <a:latin typeface="Arial"/>
                <a:cs typeface="Arial"/>
              </a:rPr>
              <a:t>While the market’s history cannot be used to</a:t>
            </a:r>
            <a:br>
              <a:rPr lang="en-US" sz="2400" b="1" dirty="0">
                <a:solidFill>
                  <a:schemeClr val="bg1"/>
                </a:solidFill>
                <a:latin typeface="Arial"/>
                <a:cs typeface="Arial"/>
              </a:rPr>
            </a:br>
            <a:r>
              <a:rPr lang="en-US" sz="2400" b="1" dirty="0">
                <a:solidFill>
                  <a:schemeClr val="bg1"/>
                </a:solidFill>
                <a:latin typeface="Arial"/>
                <a:cs typeface="Arial"/>
              </a:rPr>
              <a:t>predict the future, </a:t>
            </a:r>
            <a:r>
              <a:rPr lang="en-US" sz="2400" b="1" dirty="0">
                <a:solidFill>
                  <a:srgbClr val="EA4741"/>
                </a:solidFill>
                <a:latin typeface="Arial"/>
                <a:cs typeface="Arial"/>
              </a:rPr>
              <a:t>a 30+ year negative return</a:t>
            </a:r>
            <a:r>
              <a:rPr lang="en-US" sz="2400" b="1" dirty="0">
                <a:solidFill>
                  <a:schemeClr val="bg1"/>
                </a:solidFill>
                <a:latin typeface="Arial"/>
                <a:cs typeface="Arial"/>
              </a:rPr>
              <a:t/>
            </a:r>
            <a:br>
              <a:rPr lang="en-US" sz="2400" b="1" dirty="0">
                <a:solidFill>
                  <a:schemeClr val="bg1"/>
                </a:solidFill>
                <a:latin typeface="Arial"/>
                <a:cs typeface="Arial"/>
              </a:rPr>
            </a:br>
            <a:r>
              <a:rPr lang="en-US" sz="2400" b="1" dirty="0">
                <a:solidFill>
                  <a:schemeClr val="bg1"/>
                </a:solidFill>
                <a:latin typeface="Arial"/>
                <a:cs typeface="Arial"/>
              </a:rPr>
              <a:t>in the S&amp;</a:t>
            </a:r>
            <a:r>
              <a:rPr lang="en-US" sz="2400" b="1" dirty="0" smtClean="0">
                <a:solidFill>
                  <a:schemeClr val="bg1"/>
                </a:solidFill>
                <a:latin typeface="Arial"/>
                <a:cs typeface="Arial"/>
              </a:rPr>
              <a:t>P500</a:t>
            </a:r>
            <a:r>
              <a:rPr lang="en-US" sz="1200" b="1" baseline="90000" dirty="0">
                <a:solidFill>
                  <a:schemeClr val="bg1"/>
                </a:solidFill>
                <a:latin typeface="Arial"/>
                <a:cs typeface="Arial"/>
              </a:rPr>
              <a:t>®</a:t>
            </a:r>
            <a:r>
              <a:rPr lang="en-US" sz="2400" b="1" dirty="0">
                <a:solidFill>
                  <a:schemeClr val="bg1"/>
                </a:solidFill>
                <a:latin typeface="Arial"/>
                <a:cs typeface="Arial"/>
              </a:rPr>
              <a:t> seems unlikely</a:t>
            </a:r>
          </a:p>
          <a:p>
            <a:pPr algn="ctr"/>
            <a:endParaRPr lang="en-US" sz="2400" dirty="0">
              <a:solidFill>
                <a:schemeClr val="bg1"/>
              </a:solidFill>
              <a:highlight>
                <a:srgbClr val="FCC144"/>
              </a:highlight>
              <a:latin typeface="Arial"/>
              <a:cs typeface="Arial"/>
            </a:endParaRPr>
          </a:p>
        </p:txBody>
      </p:sp>
      <p:sp>
        <p:nvSpPr>
          <p:cNvPr id="2" name="Rectangle 1"/>
          <p:cNvSpPr/>
          <p:nvPr/>
        </p:nvSpPr>
        <p:spPr>
          <a:xfrm>
            <a:off x="-58079" y="4358104"/>
            <a:ext cx="12251542" cy="255336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7" name="Group 6">
            <a:extLst>
              <a:ext uri="{FF2B5EF4-FFF2-40B4-BE49-F238E27FC236}">
                <a16:creationId xmlns:a16="http://schemas.microsoft.com/office/drawing/2014/main" xmlns="" id="{554161E8-8AE8-3C44-8D70-EF61A94992D6}"/>
              </a:ext>
            </a:extLst>
          </p:cNvPr>
          <p:cNvGrpSpPr/>
          <p:nvPr/>
        </p:nvGrpSpPr>
        <p:grpSpPr>
          <a:xfrm>
            <a:off x="649986" y="3160295"/>
            <a:ext cx="4144577" cy="2125616"/>
            <a:chOff x="1865859" y="2609341"/>
            <a:chExt cx="4144577" cy="2125616"/>
          </a:xfrm>
        </p:grpSpPr>
        <p:sp>
          <p:nvSpPr>
            <p:cNvPr id="19" name="Rectangle 18">
              <a:extLst>
                <a:ext uri="{FF2B5EF4-FFF2-40B4-BE49-F238E27FC236}">
                  <a16:creationId xmlns:a16="http://schemas.microsoft.com/office/drawing/2014/main" xmlns="" id="{43388271-B0E9-B741-BDA4-4A62F2530D4C}"/>
                </a:ext>
              </a:extLst>
            </p:cNvPr>
            <p:cNvSpPr/>
            <p:nvPr/>
          </p:nvSpPr>
          <p:spPr>
            <a:xfrm>
              <a:off x="1967459" y="2609341"/>
              <a:ext cx="4042977" cy="1997187"/>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20" name="Rectangle 11">
              <a:extLst>
                <a:ext uri="{FF2B5EF4-FFF2-40B4-BE49-F238E27FC236}">
                  <a16:creationId xmlns:a16="http://schemas.microsoft.com/office/drawing/2014/main" xmlns="" id="{9733C36D-6949-1147-A27C-2C7C5413F037}"/>
                </a:ext>
              </a:extLst>
            </p:cNvPr>
            <p:cNvSpPr/>
            <p:nvPr/>
          </p:nvSpPr>
          <p:spPr>
            <a:xfrm>
              <a:off x="1967459" y="2609342"/>
              <a:ext cx="4042977" cy="1997186"/>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23" name="Rectangle 22">
              <a:extLst>
                <a:ext uri="{FF2B5EF4-FFF2-40B4-BE49-F238E27FC236}">
                  <a16:creationId xmlns:a16="http://schemas.microsoft.com/office/drawing/2014/main" xmlns="" id="{C42AD4DD-4651-A14E-A177-667F60FB03DC}"/>
                </a:ext>
              </a:extLst>
            </p:cNvPr>
            <p:cNvSpPr/>
            <p:nvPr/>
          </p:nvSpPr>
          <p:spPr>
            <a:xfrm>
              <a:off x="1865859" y="2703632"/>
              <a:ext cx="4042977" cy="2031325"/>
            </a:xfrm>
            <a:prstGeom prst="rect">
              <a:avLst/>
            </a:prstGeom>
          </p:spPr>
          <p:txBody>
            <a:bodyPr wrap="square">
              <a:spAutoFit/>
            </a:bodyPr>
            <a:lstStyle/>
            <a:p>
              <a:pPr algn="r"/>
              <a:r>
                <a:rPr lang="en-US" sz="2000" dirty="0" smtClean="0">
                  <a:solidFill>
                    <a:srgbClr val="595959"/>
                  </a:solidFill>
                  <a:latin typeface="Arial"/>
                </a:rPr>
                <a:t>If </a:t>
              </a:r>
              <a:r>
                <a:rPr lang="en-US" sz="2400" b="1" dirty="0" smtClean="0">
                  <a:solidFill>
                    <a:srgbClr val="EA4741"/>
                  </a:solidFill>
                  <a:latin typeface="Arial"/>
                </a:rPr>
                <a:t>0</a:t>
              </a:r>
              <a:r>
                <a:rPr lang="en-US" sz="2400" b="1" dirty="0">
                  <a:solidFill>
                    <a:srgbClr val="EA4741"/>
                  </a:solidFill>
                  <a:latin typeface="Arial"/>
                </a:rPr>
                <a:t>% for 30+ </a:t>
              </a:r>
              <a:r>
                <a:rPr lang="en-US" sz="2400" b="1" dirty="0" smtClean="0">
                  <a:solidFill>
                    <a:srgbClr val="EA4741"/>
                  </a:solidFill>
                  <a:latin typeface="Arial"/>
                </a:rPr>
                <a:t>years</a:t>
              </a:r>
              <a:br>
                <a:rPr lang="en-US" sz="2400" b="1" dirty="0" smtClean="0">
                  <a:solidFill>
                    <a:srgbClr val="EA4741"/>
                  </a:solidFill>
                  <a:latin typeface="Arial"/>
                </a:rPr>
              </a:br>
              <a:r>
                <a:rPr lang="en-US" sz="2000" dirty="0" smtClean="0">
                  <a:solidFill>
                    <a:srgbClr val="595959"/>
                  </a:solidFill>
                  <a:latin typeface="Arial"/>
                </a:rPr>
                <a:t>is </a:t>
              </a:r>
              <a:r>
                <a:rPr lang="en-US" sz="2400" b="1" dirty="0" smtClean="0">
                  <a:solidFill>
                    <a:srgbClr val="595959"/>
                  </a:solidFill>
                  <a:latin typeface="Arial"/>
                </a:rPr>
                <a:t>unprecedented</a:t>
              </a:r>
              <a:br>
                <a:rPr lang="en-US" sz="2400" b="1" dirty="0" smtClean="0">
                  <a:solidFill>
                    <a:srgbClr val="595959"/>
                  </a:solidFill>
                  <a:latin typeface="Arial"/>
                </a:rPr>
              </a:br>
              <a:r>
                <a:rPr lang="en-US" sz="2000" dirty="0" smtClean="0">
                  <a:solidFill>
                    <a:srgbClr val="595959"/>
                  </a:solidFill>
                  <a:latin typeface="Arial"/>
                </a:rPr>
                <a:t>and our </a:t>
              </a:r>
              <a:r>
                <a:rPr lang="en-US" sz="2000" dirty="0">
                  <a:solidFill>
                    <a:srgbClr val="595959"/>
                  </a:solidFill>
                  <a:latin typeface="Arial"/>
                </a:rPr>
                <a:t>current illustrated </a:t>
              </a:r>
              <a:r>
                <a:rPr lang="en-US" sz="2000" dirty="0" smtClean="0">
                  <a:solidFill>
                    <a:srgbClr val="595959"/>
                  </a:solidFill>
                  <a:latin typeface="Arial"/>
                </a:rPr>
                <a:t>rate</a:t>
              </a:r>
              <a:br>
                <a:rPr lang="en-US" sz="2000" dirty="0" smtClean="0">
                  <a:solidFill>
                    <a:srgbClr val="595959"/>
                  </a:solidFill>
                  <a:latin typeface="Arial"/>
                </a:rPr>
              </a:br>
              <a:r>
                <a:rPr lang="en-US" sz="2000" dirty="0" smtClean="0">
                  <a:solidFill>
                    <a:srgbClr val="595959"/>
                  </a:solidFill>
                  <a:latin typeface="Arial"/>
                </a:rPr>
                <a:t>is not quite conservative</a:t>
              </a:r>
              <a:br>
                <a:rPr lang="en-US" sz="2000" dirty="0" smtClean="0">
                  <a:solidFill>
                    <a:srgbClr val="595959"/>
                  </a:solidFill>
                  <a:latin typeface="Arial"/>
                </a:rPr>
              </a:br>
              <a:r>
                <a:rPr lang="en-US" sz="2000" dirty="0" smtClean="0">
                  <a:solidFill>
                    <a:srgbClr val="595959"/>
                  </a:solidFill>
                  <a:latin typeface="Arial"/>
                </a:rPr>
                <a:t>enough for your GUL clients</a:t>
              </a:r>
              <a:endParaRPr lang="en-US" sz="2000" dirty="0">
                <a:solidFill>
                  <a:srgbClr val="595959"/>
                </a:solidFill>
                <a:latin typeface="Arial"/>
              </a:endParaRPr>
            </a:p>
            <a:p>
              <a:endParaRPr lang="en-US" dirty="0">
                <a:solidFill>
                  <a:srgbClr val="595959"/>
                </a:solidFill>
                <a:latin typeface="Arial"/>
              </a:endParaRPr>
            </a:p>
          </p:txBody>
        </p:sp>
      </p:grpSp>
      <p:grpSp>
        <p:nvGrpSpPr>
          <p:cNvPr id="9" name="Group 8">
            <a:extLst>
              <a:ext uri="{FF2B5EF4-FFF2-40B4-BE49-F238E27FC236}">
                <a16:creationId xmlns:a16="http://schemas.microsoft.com/office/drawing/2014/main" xmlns="" id="{EEDFF6D1-F252-EA4E-BA97-658420CCF19F}"/>
              </a:ext>
            </a:extLst>
          </p:cNvPr>
          <p:cNvGrpSpPr/>
          <p:nvPr/>
        </p:nvGrpSpPr>
        <p:grpSpPr>
          <a:xfrm>
            <a:off x="4992441" y="3156940"/>
            <a:ext cx="4073457" cy="2000542"/>
            <a:chOff x="6181562" y="2609341"/>
            <a:chExt cx="4073457" cy="1754315"/>
          </a:xfrm>
        </p:grpSpPr>
        <p:sp>
          <p:nvSpPr>
            <p:cNvPr id="18" name="Rectangle 17">
              <a:extLst>
                <a:ext uri="{FF2B5EF4-FFF2-40B4-BE49-F238E27FC236}">
                  <a16:creationId xmlns:a16="http://schemas.microsoft.com/office/drawing/2014/main" xmlns="" id="{45CAD14F-30A3-2D45-9FC8-C7F06780730C}"/>
                </a:ext>
              </a:extLst>
            </p:cNvPr>
            <p:cNvSpPr/>
            <p:nvPr/>
          </p:nvSpPr>
          <p:spPr>
            <a:xfrm>
              <a:off x="6181562" y="2609342"/>
              <a:ext cx="4042977" cy="1754314"/>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21" name="Rectangle 11">
              <a:extLst>
                <a:ext uri="{FF2B5EF4-FFF2-40B4-BE49-F238E27FC236}">
                  <a16:creationId xmlns:a16="http://schemas.microsoft.com/office/drawing/2014/main" xmlns="" id="{16BD49BC-34A0-2345-AAEF-284FA526F7D9}"/>
                </a:ext>
              </a:extLst>
            </p:cNvPr>
            <p:cNvSpPr/>
            <p:nvPr/>
          </p:nvSpPr>
          <p:spPr>
            <a:xfrm>
              <a:off x="6181562" y="2609341"/>
              <a:ext cx="4042977" cy="1754314"/>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24" name="Rectangle 23">
              <a:extLst>
                <a:ext uri="{FF2B5EF4-FFF2-40B4-BE49-F238E27FC236}">
                  <a16:creationId xmlns:a16="http://schemas.microsoft.com/office/drawing/2014/main" xmlns="" id="{55CCFE36-616A-4D4F-8F86-756507F5FA72}"/>
                </a:ext>
              </a:extLst>
            </p:cNvPr>
            <p:cNvSpPr/>
            <p:nvPr/>
          </p:nvSpPr>
          <p:spPr>
            <a:xfrm>
              <a:off x="6441613" y="2734439"/>
              <a:ext cx="3813406" cy="1500619"/>
            </a:xfrm>
            <a:prstGeom prst="rect">
              <a:avLst/>
            </a:prstGeom>
          </p:spPr>
          <p:txBody>
            <a:bodyPr wrap="square">
              <a:spAutoFit/>
            </a:bodyPr>
            <a:lstStyle/>
            <a:p>
              <a:pPr lvl="0">
                <a:lnSpc>
                  <a:spcPct val="110000"/>
                </a:lnSpc>
              </a:pPr>
              <a:r>
                <a:rPr lang="en-US" sz="2400" b="1" dirty="0" smtClean="0">
                  <a:solidFill>
                    <a:srgbClr val="595959"/>
                  </a:solidFill>
                  <a:latin typeface="Arial"/>
                </a:rPr>
                <a:t>WHAT CONSERVATIVE RATE SHOULD YOU ILLUSTRATE VPP FOR YOUR GUL CLIENTS?</a:t>
              </a:r>
              <a:endParaRPr lang="en-US" sz="2400" b="1" dirty="0">
                <a:solidFill>
                  <a:srgbClr val="595959"/>
                </a:solidFill>
                <a:latin typeface="Arial"/>
              </a:endParaRPr>
            </a:p>
          </p:txBody>
        </p:sp>
      </p:grpSp>
      <p:pic>
        <p:nvPicPr>
          <p:cNvPr id="76" name="Picture 75" descr="AIG_r_w.png">
            <a:extLst>
              <a:ext uri="{FF2B5EF4-FFF2-40B4-BE49-F238E27FC236}">
                <a16:creationId xmlns:a16="http://schemas.microsoft.com/office/drawing/2014/main" xmlns="" id="{47159983-2740-934A-862B-A9A42038E6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71"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grpSp>
        <p:nvGrpSpPr>
          <p:cNvPr id="3" name="Group 2"/>
          <p:cNvGrpSpPr/>
          <p:nvPr/>
        </p:nvGrpSpPr>
        <p:grpSpPr>
          <a:xfrm>
            <a:off x="9084713" y="1930678"/>
            <a:ext cx="2713985" cy="4613822"/>
            <a:chOff x="9084713" y="1930678"/>
            <a:chExt cx="2713985" cy="4613822"/>
          </a:xfrm>
        </p:grpSpPr>
        <p:sp>
          <p:nvSpPr>
            <p:cNvPr id="13" name="Oval 12">
              <a:extLst>
                <a:ext uri="{FF2B5EF4-FFF2-40B4-BE49-F238E27FC236}">
                  <a16:creationId xmlns:a16="http://schemas.microsoft.com/office/drawing/2014/main" xmlns="" id="{CD6F9D9F-03F3-6B48-814D-52AFA892AA9A}"/>
                </a:ext>
              </a:extLst>
            </p:cNvPr>
            <p:cNvSpPr/>
            <p:nvPr/>
          </p:nvSpPr>
          <p:spPr>
            <a:xfrm>
              <a:off x="9084713" y="6003656"/>
              <a:ext cx="2663107" cy="540844"/>
            </a:xfrm>
            <a:prstGeom prst="ellipse">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70" name="Picture 69" descr="percentgu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37082" y="1930678"/>
              <a:ext cx="2261616" cy="4343400"/>
            </a:xfrm>
            <a:prstGeom prst="rect">
              <a:avLst/>
            </a:prstGeom>
          </p:spPr>
        </p:pic>
      </p:grpSp>
      <p:sp>
        <p:nvSpPr>
          <p:cNvPr id="4" name="Slide Number Placeholder 3"/>
          <p:cNvSpPr>
            <a:spLocks noGrp="1"/>
          </p:cNvSpPr>
          <p:nvPr>
            <p:ph type="sldNum" sz="quarter" idx="12"/>
          </p:nvPr>
        </p:nvSpPr>
        <p:spPr/>
        <p:txBody>
          <a:bodyPr/>
          <a:lstStyle/>
          <a:p>
            <a:fld id="{A7F84AF7-782E-8748-9862-C80A76F4A1D6}" type="slidenum">
              <a:rPr lang="en-US" smtClean="0"/>
              <a:t>20</a:t>
            </a:fld>
            <a:endParaRPr lang="en-US" dirty="0"/>
          </a:p>
        </p:txBody>
      </p:sp>
    </p:spTree>
    <p:extLst>
      <p:ext uri="{BB962C8B-B14F-4D97-AF65-F5344CB8AC3E}">
        <p14:creationId xmlns:p14="http://schemas.microsoft.com/office/powerpoint/2010/main" val="17282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2" presetClass="entr" presetSubtype="2" fill="hold" nodeType="after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p:tgtEl>
                                          <p:spTgt spid="3"/>
                                        </p:tgtEl>
                                        <p:attrNameLst>
                                          <p:attrName>ppt_x</p:attrName>
                                        </p:attrNameLst>
                                      </p:cBhvr>
                                      <p:tavLst>
                                        <p:tav tm="0">
                                          <p:val>
                                            <p:strVal val="#ppt_x+#ppt_w*1.125000"/>
                                          </p:val>
                                        </p:tav>
                                        <p:tav tm="100000">
                                          <p:val>
                                            <p:strVal val="#ppt_x"/>
                                          </p:val>
                                        </p:tav>
                                      </p:tavLst>
                                    </p:anim>
                                    <p:animEffect transition="in" filter="wipe(lef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C98276D1-53D6-7C4C-BB22-55EF6823B890}"/>
              </a:ext>
            </a:extLst>
          </p:cNvPr>
          <p:cNvGrpSpPr/>
          <p:nvPr/>
        </p:nvGrpSpPr>
        <p:grpSpPr>
          <a:xfrm>
            <a:off x="1" y="0"/>
            <a:ext cx="4641447" cy="6858000"/>
            <a:chOff x="354155" y="2424147"/>
            <a:chExt cx="3774950" cy="2604413"/>
          </a:xfrm>
        </p:grpSpPr>
        <p:sp>
          <p:nvSpPr>
            <p:cNvPr id="7" name="Rectangle 6">
              <a:extLst>
                <a:ext uri="{FF2B5EF4-FFF2-40B4-BE49-F238E27FC236}">
                  <a16:creationId xmlns:a16="http://schemas.microsoft.com/office/drawing/2014/main" xmlns="" id="{BEA5DC45-1F0F-8545-8317-C4DF2A28AADB}"/>
                </a:ext>
              </a:extLst>
            </p:cNvPr>
            <p:cNvSpPr/>
            <p:nvPr/>
          </p:nvSpPr>
          <p:spPr>
            <a:xfrm>
              <a:off x="354155" y="2424149"/>
              <a:ext cx="3774950" cy="2604411"/>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Rectangle 11">
              <a:extLst>
                <a:ext uri="{FF2B5EF4-FFF2-40B4-BE49-F238E27FC236}">
                  <a16:creationId xmlns:a16="http://schemas.microsoft.com/office/drawing/2014/main" xmlns="" id="{9C4099B9-27DE-6B49-B881-D5B22C8AA4A5}"/>
                </a:ext>
              </a:extLst>
            </p:cNvPr>
            <p:cNvSpPr/>
            <p:nvPr/>
          </p:nvSpPr>
          <p:spPr>
            <a:xfrm>
              <a:off x="354155" y="2424147"/>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aphicFrame>
        <p:nvGraphicFramePr>
          <p:cNvPr id="4" name="Chart 3">
            <a:extLst>
              <a:ext uri="{FF2B5EF4-FFF2-40B4-BE49-F238E27FC236}">
                <a16:creationId xmlns:a16="http://schemas.microsoft.com/office/drawing/2014/main" xmlns="" id="{00000000-0008-0000-0100-00000A000000}"/>
              </a:ext>
            </a:extLst>
          </p:cNvPr>
          <p:cNvGraphicFramePr/>
          <p:nvPr>
            <p:extLst>
              <p:ext uri="{D42A27DB-BD31-4B8C-83A1-F6EECF244321}">
                <p14:modId xmlns:p14="http://schemas.microsoft.com/office/powerpoint/2010/main" val="3084559970"/>
              </p:ext>
            </p:extLst>
          </p:nvPr>
        </p:nvGraphicFramePr>
        <p:xfrm>
          <a:off x="5091509" y="641719"/>
          <a:ext cx="6899863" cy="340430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0">
            <a:extLst>
              <a:ext uri="{FF2B5EF4-FFF2-40B4-BE49-F238E27FC236}">
                <a16:creationId xmlns:a16="http://schemas.microsoft.com/office/drawing/2014/main" xmlns="" id="{35E7DBA1-4D0A-7E40-A2C7-2B6ACDAF6FE4}"/>
              </a:ext>
            </a:extLst>
          </p:cNvPr>
          <p:cNvSpPr txBox="1"/>
          <p:nvPr/>
        </p:nvSpPr>
        <p:spPr>
          <a:xfrm>
            <a:off x="5045210" y="364719"/>
            <a:ext cx="6213647" cy="276999"/>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smtClean="0">
                <a:solidFill>
                  <a:srgbClr val="595959"/>
                </a:solidFill>
                <a:latin typeface="Arial"/>
              </a:rPr>
              <a:t>S&amp;P500</a:t>
            </a:r>
            <a:r>
              <a:rPr lang="en-US" sz="1200" b="1" baseline="70000" dirty="0" smtClean="0">
                <a:solidFill>
                  <a:srgbClr val="595959"/>
                </a:solidFill>
                <a:latin typeface="Arial"/>
                <a:cs typeface="Arial"/>
              </a:rPr>
              <a:t>®</a:t>
            </a:r>
            <a:r>
              <a:rPr lang="en-US" sz="1800" b="1" dirty="0" smtClean="0">
                <a:solidFill>
                  <a:srgbClr val="595959"/>
                </a:solidFill>
                <a:latin typeface="Arial"/>
              </a:rPr>
              <a:t> </a:t>
            </a:r>
            <a:r>
              <a:rPr lang="en-US" sz="1800" b="1" dirty="0">
                <a:solidFill>
                  <a:srgbClr val="595959"/>
                </a:solidFill>
                <a:latin typeface="Arial"/>
              </a:rPr>
              <a:t>Historical Returns for 90 Years (1928 </a:t>
            </a:r>
            <a:r>
              <a:rPr lang="en-US" sz="1800" b="1" dirty="0" smtClean="0">
                <a:solidFill>
                  <a:srgbClr val="595959"/>
                </a:solidFill>
                <a:latin typeface="Arial"/>
              </a:rPr>
              <a:t>– </a:t>
            </a:r>
            <a:r>
              <a:rPr lang="en-US" sz="1800" b="1" dirty="0">
                <a:solidFill>
                  <a:srgbClr val="595959"/>
                </a:solidFill>
                <a:latin typeface="Arial"/>
              </a:rPr>
              <a:t>2017)</a:t>
            </a:r>
          </a:p>
        </p:txBody>
      </p:sp>
      <p:sp>
        <p:nvSpPr>
          <p:cNvPr id="11" name="Rectangle 10">
            <a:extLst>
              <a:ext uri="{FF2B5EF4-FFF2-40B4-BE49-F238E27FC236}">
                <a16:creationId xmlns:a16="http://schemas.microsoft.com/office/drawing/2014/main" xmlns="" id="{CB140380-E5CC-C84A-BD80-735CA17F4D52}"/>
              </a:ext>
            </a:extLst>
          </p:cNvPr>
          <p:cNvSpPr/>
          <p:nvPr/>
        </p:nvSpPr>
        <p:spPr>
          <a:xfrm>
            <a:off x="855176" y="2252047"/>
            <a:ext cx="2979797" cy="1107996"/>
          </a:xfrm>
          <a:prstGeom prst="rect">
            <a:avLst/>
          </a:prstGeom>
        </p:spPr>
        <p:txBody>
          <a:bodyPr wrap="square">
            <a:spAutoFit/>
          </a:bodyPr>
          <a:lstStyle/>
          <a:p>
            <a:pPr algn="ctr"/>
            <a:r>
              <a:rPr lang="en-US" sz="2200" dirty="0">
                <a:solidFill>
                  <a:schemeClr val="bg1"/>
                </a:solidFill>
                <a:latin typeface="Arial"/>
              </a:rPr>
              <a:t>To start, let’s look at the last 90 years of the S&amp;P500</a:t>
            </a:r>
            <a:r>
              <a:rPr lang="en-US" sz="1400" baseline="70000" dirty="0" smtClean="0">
                <a:solidFill>
                  <a:schemeClr val="bg1"/>
                </a:solidFill>
                <a:latin typeface="Arial"/>
              </a:rPr>
              <a:t>®</a:t>
            </a:r>
            <a:endParaRPr lang="en-US" sz="2200" dirty="0">
              <a:solidFill>
                <a:schemeClr val="bg1"/>
              </a:solidFill>
              <a:latin typeface="Arial"/>
            </a:endParaRPr>
          </a:p>
        </p:txBody>
      </p:sp>
      <p:pic>
        <p:nvPicPr>
          <p:cNvPr id="19" name="Picture 18" descr="AIG_r_w.png">
            <a:extLst>
              <a:ext uri="{FF2B5EF4-FFF2-40B4-BE49-F238E27FC236}">
                <a16:creationId xmlns:a16="http://schemas.microsoft.com/office/drawing/2014/main" xmlns="" id="{2765492C-7741-9F45-B0AB-D2D3A98687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5" name="TextBox 14"/>
          <p:cNvSpPr txBox="1"/>
          <p:nvPr/>
        </p:nvSpPr>
        <p:spPr>
          <a:xfrm>
            <a:off x="85454" y="5868816"/>
            <a:ext cx="4234315" cy="646331"/>
          </a:xfrm>
          <a:prstGeom prst="rect">
            <a:avLst/>
          </a:prstGeom>
          <a:noFill/>
        </p:spPr>
        <p:txBody>
          <a:bodyPr wrap="square" rtlCol="0">
            <a:spAutoFit/>
          </a:bodyPr>
          <a:lstStyle/>
          <a:p>
            <a:r>
              <a:rPr lang="en-US" sz="900" kern="1200" dirty="0" smtClean="0">
                <a:solidFill>
                  <a:srgbClr val="595959"/>
                </a:solidFill>
                <a:latin typeface="Arial"/>
                <a:cs typeface="Arial"/>
              </a:rPr>
              <a:t>This analysis was performed using S&amp;P data from 1927 through 2017 (90 years). The S&amp;P Composite Index started in 1923. By 1926, </a:t>
            </a:r>
            <a:r>
              <a:rPr lang="en-US" sz="900" kern="1200" dirty="0">
                <a:solidFill>
                  <a:srgbClr val="595959"/>
                </a:solidFill>
                <a:latin typeface="Arial"/>
                <a:cs typeface="Arial"/>
              </a:rPr>
              <a:t>i</a:t>
            </a:r>
            <a:r>
              <a:rPr lang="en-US" sz="900" kern="1200" dirty="0" smtClean="0">
                <a:solidFill>
                  <a:srgbClr val="595959"/>
                </a:solidFill>
                <a:latin typeface="Arial"/>
                <a:cs typeface="Arial"/>
              </a:rPr>
              <a:t>t tracked 90 stocks, growing to 500 stocks in 1957. The total return value excludes dividends. Of course, past performance is not a predictor of the future.</a:t>
            </a:r>
            <a:endParaRPr lang="en-US" sz="900" kern="1200" dirty="0">
              <a:solidFill>
                <a:srgbClr val="595959"/>
              </a:solidFill>
              <a:latin typeface="Arial"/>
              <a:cs typeface="Arial"/>
            </a:endParaRPr>
          </a:p>
        </p:txBody>
      </p:sp>
      <p:sp>
        <p:nvSpPr>
          <p:cNvPr id="20" name="Title 1">
            <a:extLst>
              <a:ext uri="{FF2B5EF4-FFF2-40B4-BE49-F238E27FC236}">
                <a16:creationId xmlns:a16="http://schemas.microsoft.com/office/drawing/2014/main" xmlns="" id="{BB474143-2344-1F4F-A7CA-DC13653E4728}"/>
              </a:ext>
            </a:extLst>
          </p:cNvPr>
          <p:cNvSpPr txBox="1">
            <a:spLocks/>
          </p:cNvSpPr>
          <p:nvPr/>
        </p:nvSpPr>
        <p:spPr>
          <a:xfrm>
            <a:off x="92598" y="576420"/>
            <a:ext cx="445625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spc="100" dirty="0">
                <a:solidFill>
                  <a:schemeClr val="bg1"/>
                </a:solidFill>
                <a:latin typeface="Arial"/>
              </a:rPr>
              <a:t>HISTORICALLY, </a:t>
            </a:r>
            <a:r>
              <a:rPr lang="en-US" sz="1800" spc="100" dirty="0" smtClean="0">
                <a:solidFill>
                  <a:schemeClr val="bg1"/>
                </a:solidFill>
                <a:latin typeface="Arial"/>
              </a:rPr>
              <a:t>WHAT </a:t>
            </a:r>
            <a:br>
              <a:rPr lang="en-US" sz="1800" spc="100" dirty="0" smtClean="0">
                <a:solidFill>
                  <a:schemeClr val="bg1"/>
                </a:solidFill>
                <a:latin typeface="Arial"/>
              </a:rPr>
            </a:br>
            <a:r>
              <a:rPr lang="en-US" sz="1800" spc="100" dirty="0" smtClean="0">
                <a:solidFill>
                  <a:schemeClr val="bg1"/>
                </a:solidFill>
                <a:latin typeface="Arial"/>
              </a:rPr>
              <a:t>COULD </a:t>
            </a:r>
            <a:r>
              <a:rPr lang="en-US" sz="1800" spc="100" dirty="0">
                <a:solidFill>
                  <a:schemeClr val="bg1"/>
                </a:solidFill>
                <a:latin typeface="Arial"/>
              </a:rPr>
              <a:t>BE CONSIDERED </a:t>
            </a:r>
            <a:r>
              <a:rPr lang="en-US" sz="1800" spc="100" dirty="0" smtClean="0">
                <a:solidFill>
                  <a:schemeClr val="bg1"/>
                </a:solidFill>
                <a:latin typeface="Arial"/>
              </a:rPr>
              <a:t/>
            </a:r>
            <a:br>
              <a:rPr lang="en-US" sz="1800" spc="100" dirty="0" smtClean="0">
                <a:solidFill>
                  <a:schemeClr val="bg1"/>
                </a:solidFill>
                <a:latin typeface="Arial"/>
              </a:rPr>
            </a:br>
            <a:r>
              <a:rPr lang="en-US" sz="1800" b="1" spc="100" dirty="0" smtClean="0">
                <a:solidFill>
                  <a:schemeClr val="bg1"/>
                </a:solidFill>
                <a:latin typeface="Arial"/>
              </a:rPr>
              <a:t>A </a:t>
            </a:r>
            <a:r>
              <a:rPr lang="en-US" sz="1800" b="1" spc="100" dirty="0">
                <a:solidFill>
                  <a:schemeClr val="bg1"/>
                </a:solidFill>
                <a:latin typeface="Arial"/>
              </a:rPr>
              <a:t>CONSERVATIVE </a:t>
            </a:r>
            <a:r>
              <a:rPr lang="en-US" sz="1800" b="1" spc="100" dirty="0" smtClean="0">
                <a:solidFill>
                  <a:schemeClr val="bg1"/>
                </a:solidFill>
                <a:latin typeface="Arial"/>
              </a:rPr>
              <a:t/>
            </a:r>
            <a:br>
              <a:rPr lang="en-US" sz="1800" b="1" spc="100" dirty="0" smtClean="0">
                <a:solidFill>
                  <a:schemeClr val="bg1"/>
                </a:solidFill>
                <a:latin typeface="Arial"/>
              </a:rPr>
            </a:br>
            <a:r>
              <a:rPr lang="en-US" sz="1800" b="1" spc="100" dirty="0" smtClean="0">
                <a:solidFill>
                  <a:schemeClr val="bg1"/>
                </a:solidFill>
                <a:latin typeface="Arial"/>
              </a:rPr>
              <a:t>ILLUSTRATION </a:t>
            </a:r>
            <a:br>
              <a:rPr lang="en-US" sz="1800" b="1" spc="100" dirty="0" smtClean="0">
                <a:solidFill>
                  <a:schemeClr val="bg1"/>
                </a:solidFill>
                <a:latin typeface="Arial"/>
              </a:rPr>
            </a:br>
            <a:r>
              <a:rPr lang="en-US" sz="1800" b="1" spc="100" dirty="0" smtClean="0">
                <a:solidFill>
                  <a:schemeClr val="bg1"/>
                </a:solidFill>
                <a:latin typeface="Arial"/>
              </a:rPr>
              <a:t>RATE</a:t>
            </a:r>
            <a:r>
              <a:rPr lang="en-US" sz="1800" spc="100" dirty="0">
                <a:solidFill>
                  <a:schemeClr val="bg1"/>
                </a:solidFill>
                <a:latin typeface="Arial"/>
              </a:rPr>
              <a:t>?</a:t>
            </a:r>
            <a:endParaRPr lang="en-US" sz="1800" spc="100" dirty="0">
              <a:solidFill>
                <a:schemeClr val="bg1"/>
              </a:solidFill>
              <a:highlight>
                <a:srgbClr val="28B25A"/>
              </a:highlight>
              <a:latin typeface="Arial"/>
            </a:endParaRPr>
          </a:p>
        </p:txBody>
      </p:sp>
      <p:cxnSp>
        <p:nvCxnSpPr>
          <p:cNvPr id="21" name="Straight Connector 20">
            <a:extLst>
              <a:ext uri="{FF2B5EF4-FFF2-40B4-BE49-F238E27FC236}">
                <a16:creationId xmlns:a16="http://schemas.microsoft.com/office/drawing/2014/main" xmlns="" id="{339DD161-7DCB-0F41-B2B2-83D7FD427B52}"/>
              </a:ext>
            </a:extLst>
          </p:cNvPr>
          <p:cNvCxnSpPr/>
          <p:nvPr/>
        </p:nvCxnSpPr>
        <p:spPr>
          <a:xfrm>
            <a:off x="855176" y="2048379"/>
            <a:ext cx="2979797" cy="0"/>
          </a:xfrm>
          <a:prstGeom prst="line">
            <a:avLst/>
          </a:prstGeom>
          <a:ln w="34925">
            <a:solidFill>
              <a:srgbClr val="FCC144"/>
            </a:solidFill>
            <a:prstDash val="soli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4CC9468F-F573-F54A-B4AA-666812FAE0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313" b="-2877"/>
          <a:stretch/>
        </p:blipFill>
        <p:spPr>
          <a:xfrm>
            <a:off x="7659505" y="4046027"/>
            <a:ext cx="4331867" cy="2685787"/>
          </a:xfrm>
          <a:prstGeom prst="rect">
            <a:avLst/>
          </a:prstGeom>
        </p:spPr>
      </p:pic>
      <p:sp>
        <p:nvSpPr>
          <p:cNvPr id="2" name="Slide Number Placeholder 1"/>
          <p:cNvSpPr>
            <a:spLocks noGrp="1"/>
          </p:cNvSpPr>
          <p:nvPr>
            <p:ph type="sldNum" sz="quarter" idx="12"/>
          </p:nvPr>
        </p:nvSpPr>
        <p:spPr/>
        <p:txBody>
          <a:bodyPr/>
          <a:lstStyle/>
          <a:p>
            <a:fld id="{A7F84AF7-782E-8748-9862-C80A76F4A1D6}" type="slidenum">
              <a:rPr lang="en-US" smtClean="0"/>
              <a:t>21</a:t>
            </a:fld>
            <a:endParaRPr lang="en-US" dirty="0"/>
          </a:p>
        </p:txBody>
      </p:sp>
      <p:sp>
        <p:nvSpPr>
          <p:cNvPr id="17"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365535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500"/>
                            </p:stCondLst>
                            <p:childTnLst>
                              <p:par>
                                <p:cTn id="16" presetID="42" presetClass="entr" presetSubtype="0"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0"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p:bldP spid="11"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6761" y="-5"/>
            <a:ext cx="6616694" cy="6198798"/>
            <a:chOff x="1606761" y="-5"/>
            <a:chExt cx="6616694" cy="6198798"/>
          </a:xfrm>
        </p:grpSpPr>
        <p:sp>
          <p:nvSpPr>
            <p:cNvPr id="6" name="Bent Arrow 5">
              <a:extLst>
                <a:ext uri="{FF2B5EF4-FFF2-40B4-BE49-F238E27FC236}">
                  <a16:creationId xmlns:a16="http://schemas.microsoft.com/office/drawing/2014/main" xmlns="" id="{A82E35A8-926A-D34B-8577-B18C5C9701E9}"/>
                </a:ext>
              </a:extLst>
            </p:cNvPr>
            <p:cNvSpPr/>
            <p:nvPr/>
          </p:nvSpPr>
          <p:spPr>
            <a:xfrm rot="5400000">
              <a:off x="1815709" y="-208953"/>
              <a:ext cx="6198798" cy="6616694"/>
            </a:xfrm>
            <a:prstGeom prst="bentArrow">
              <a:avLst>
                <a:gd name="adj1" fmla="val 32282"/>
                <a:gd name="adj2" fmla="val 25000"/>
                <a:gd name="adj3" fmla="val 25000"/>
                <a:gd name="adj4" fmla="val 437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6" name="TextBox 48">
              <a:extLst>
                <a:ext uri="{FF2B5EF4-FFF2-40B4-BE49-F238E27FC236}">
                  <a16:creationId xmlns:a16="http://schemas.microsoft.com/office/drawing/2014/main" xmlns="" id="{24C2C929-2732-974A-B0E5-95E7289DA04A}"/>
                </a:ext>
              </a:extLst>
            </p:cNvPr>
            <p:cNvSpPr txBox="1"/>
            <p:nvPr/>
          </p:nvSpPr>
          <p:spPr>
            <a:xfrm>
              <a:off x="5267432" y="4331790"/>
              <a:ext cx="2903340" cy="1107996"/>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lIns="0" tIns="0" r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595959"/>
                  </a:solidFill>
                  <a:latin typeface="Arial"/>
                </a:rPr>
                <a:t>1928 – 1957: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EA4741"/>
                  </a:solidFill>
                  <a:latin typeface="Arial"/>
                </a:rPr>
                <a:t>WORST</a:t>
              </a:r>
              <a:br>
                <a:rPr lang="en-US" sz="2400" b="1" dirty="0" smtClean="0">
                  <a:solidFill>
                    <a:srgbClr val="EA4741"/>
                  </a:solidFill>
                  <a:latin typeface="Arial"/>
                </a:rPr>
              </a:br>
              <a:r>
                <a:rPr lang="en-US" sz="2400" b="1" dirty="0" smtClean="0">
                  <a:solidFill>
                    <a:srgbClr val="595959"/>
                  </a:solidFill>
                  <a:latin typeface="Arial"/>
                </a:rPr>
                <a:t>30 YEARS</a:t>
              </a:r>
              <a:endParaRPr lang="en-US" sz="2400" b="1" dirty="0">
                <a:solidFill>
                  <a:srgbClr val="595959"/>
                </a:solidFill>
                <a:latin typeface="Arial"/>
              </a:endParaRPr>
            </a:p>
          </p:txBody>
        </p:sp>
      </p:grpSp>
      <p:pic>
        <p:nvPicPr>
          <p:cNvPr id="20" name="Picture 19">
            <a:extLst>
              <a:ext uri="{FF2B5EF4-FFF2-40B4-BE49-F238E27FC236}">
                <a16:creationId xmlns:a16="http://schemas.microsoft.com/office/drawing/2014/main" xmlns="" id="{4CC9468F-F573-F54A-B4AA-666812FAE0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313" b="-2877"/>
          <a:stretch/>
        </p:blipFill>
        <p:spPr>
          <a:xfrm>
            <a:off x="7659505" y="4046027"/>
            <a:ext cx="4331867" cy="2685787"/>
          </a:xfrm>
          <a:prstGeom prst="rect">
            <a:avLst/>
          </a:prstGeom>
        </p:spPr>
      </p:pic>
      <p:grpSp>
        <p:nvGrpSpPr>
          <p:cNvPr id="9" name="Group 8">
            <a:extLst>
              <a:ext uri="{FF2B5EF4-FFF2-40B4-BE49-F238E27FC236}">
                <a16:creationId xmlns:a16="http://schemas.microsoft.com/office/drawing/2014/main" xmlns="" id="{C98276D1-53D6-7C4C-BB22-55EF6823B890}"/>
              </a:ext>
            </a:extLst>
          </p:cNvPr>
          <p:cNvGrpSpPr/>
          <p:nvPr/>
        </p:nvGrpSpPr>
        <p:grpSpPr>
          <a:xfrm>
            <a:off x="1" y="0"/>
            <a:ext cx="4641447" cy="6858000"/>
            <a:chOff x="354155" y="2424147"/>
            <a:chExt cx="3774950" cy="2604413"/>
          </a:xfrm>
        </p:grpSpPr>
        <p:sp>
          <p:nvSpPr>
            <p:cNvPr id="7" name="Rectangle 6">
              <a:extLst>
                <a:ext uri="{FF2B5EF4-FFF2-40B4-BE49-F238E27FC236}">
                  <a16:creationId xmlns:a16="http://schemas.microsoft.com/office/drawing/2014/main" xmlns="" id="{BEA5DC45-1F0F-8545-8317-C4DF2A28AADB}"/>
                </a:ext>
              </a:extLst>
            </p:cNvPr>
            <p:cNvSpPr/>
            <p:nvPr/>
          </p:nvSpPr>
          <p:spPr>
            <a:xfrm>
              <a:off x="354155" y="2424149"/>
              <a:ext cx="3774950" cy="2604411"/>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Rectangle 11">
              <a:extLst>
                <a:ext uri="{FF2B5EF4-FFF2-40B4-BE49-F238E27FC236}">
                  <a16:creationId xmlns:a16="http://schemas.microsoft.com/office/drawing/2014/main" xmlns="" id="{9C4099B9-27DE-6B49-B881-D5B22C8AA4A5}"/>
                </a:ext>
              </a:extLst>
            </p:cNvPr>
            <p:cNvSpPr/>
            <p:nvPr/>
          </p:nvSpPr>
          <p:spPr>
            <a:xfrm>
              <a:off x="354155" y="2424147"/>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aphicFrame>
        <p:nvGraphicFramePr>
          <p:cNvPr id="4" name="Chart 3">
            <a:extLst>
              <a:ext uri="{FF2B5EF4-FFF2-40B4-BE49-F238E27FC236}">
                <a16:creationId xmlns:a16="http://schemas.microsoft.com/office/drawing/2014/main" xmlns="" id="{00000000-0008-0000-0100-00000A000000}"/>
              </a:ext>
            </a:extLst>
          </p:cNvPr>
          <p:cNvGraphicFramePr/>
          <p:nvPr>
            <p:extLst>
              <p:ext uri="{D42A27DB-BD31-4B8C-83A1-F6EECF244321}">
                <p14:modId xmlns:p14="http://schemas.microsoft.com/office/powerpoint/2010/main" val="4271475779"/>
              </p:ext>
            </p:extLst>
          </p:nvPr>
        </p:nvGraphicFramePr>
        <p:xfrm>
          <a:off x="5091509" y="641719"/>
          <a:ext cx="6899863" cy="340430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0">
            <a:extLst>
              <a:ext uri="{FF2B5EF4-FFF2-40B4-BE49-F238E27FC236}">
                <a16:creationId xmlns:a16="http://schemas.microsoft.com/office/drawing/2014/main" xmlns="" id="{35E7DBA1-4D0A-7E40-A2C7-2B6ACDAF6FE4}"/>
              </a:ext>
            </a:extLst>
          </p:cNvPr>
          <p:cNvSpPr txBox="1"/>
          <p:nvPr/>
        </p:nvSpPr>
        <p:spPr>
          <a:xfrm>
            <a:off x="5045210" y="364719"/>
            <a:ext cx="6213647" cy="276999"/>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a:solidFill>
                  <a:srgbClr val="595959"/>
                </a:solidFill>
                <a:latin typeface="Arial"/>
              </a:rPr>
              <a:t>S&amp;P500</a:t>
            </a:r>
            <a:r>
              <a:rPr lang="en-US" sz="1200" b="1" baseline="70000" dirty="0">
                <a:solidFill>
                  <a:srgbClr val="595959"/>
                </a:solidFill>
                <a:latin typeface="Arial"/>
                <a:cs typeface="Arial"/>
              </a:rPr>
              <a:t>®</a:t>
            </a:r>
            <a:r>
              <a:rPr lang="en-US" sz="1800" b="1" dirty="0">
                <a:solidFill>
                  <a:srgbClr val="595959"/>
                </a:solidFill>
                <a:latin typeface="Arial"/>
              </a:rPr>
              <a:t> Historical Returns for 90 Years (1928 </a:t>
            </a:r>
            <a:r>
              <a:rPr lang="en-US" sz="1800" b="1" dirty="0" smtClean="0">
                <a:solidFill>
                  <a:srgbClr val="595959"/>
                </a:solidFill>
                <a:latin typeface="Arial"/>
              </a:rPr>
              <a:t>– </a:t>
            </a:r>
            <a:r>
              <a:rPr lang="en-US" sz="1800" b="1" dirty="0">
                <a:solidFill>
                  <a:srgbClr val="595959"/>
                </a:solidFill>
                <a:latin typeface="Arial"/>
              </a:rPr>
              <a:t>2017)</a:t>
            </a:r>
          </a:p>
        </p:txBody>
      </p:sp>
      <p:pic>
        <p:nvPicPr>
          <p:cNvPr id="22" name="Picture 21" descr="AIG_r_w.png">
            <a:extLst>
              <a:ext uri="{FF2B5EF4-FFF2-40B4-BE49-F238E27FC236}">
                <a16:creationId xmlns:a16="http://schemas.microsoft.com/office/drawing/2014/main" xmlns="" id="{38E606F1-5F0C-1B49-9B80-A25B961B13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7" name="Rectangle 16">
            <a:extLst>
              <a:ext uri="{FF2B5EF4-FFF2-40B4-BE49-F238E27FC236}">
                <a16:creationId xmlns:a16="http://schemas.microsoft.com/office/drawing/2014/main" xmlns="" id="{CB140380-E5CC-C84A-BD80-735CA17F4D52}"/>
              </a:ext>
            </a:extLst>
          </p:cNvPr>
          <p:cNvSpPr/>
          <p:nvPr/>
        </p:nvSpPr>
        <p:spPr>
          <a:xfrm>
            <a:off x="855176" y="2252047"/>
            <a:ext cx="2979797" cy="1107996"/>
          </a:xfrm>
          <a:prstGeom prst="rect">
            <a:avLst/>
          </a:prstGeom>
        </p:spPr>
        <p:txBody>
          <a:bodyPr wrap="square">
            <a:spAutoFit/>
          </a:bodyPr>
          <a:lstStyle/>
          <a:p>
            <a:pPr algn="ctr"/>
            <a:r>
              <a:rPr lang="en-US" sz="2200" dirty="0" smtClean="0">
                <a:solidFill>
                  <a:schemeClr val="bg1"/>
                </a:solidFill>
                <a:latin typeface="Arial"/>
              </a:rPr>
              <a:t>Now, let’s locate the worst 30-year period in that history</a:t>
            </a:r>
            <a:endParaRPr lang="en-US" sz="2200" dirty="0">
              <a:solidFill>
                <a:schemeClr val="bg1"/>
              </a:solidFill>
              <a:latin typeface="Arial"/>
            </a:endParaRPr>
          </a:p>
        </p:txBody>
      </p:sp>
      <p:sp>
        <p:nvSpPr>
          <p:cNvPr id="19" name="Title 1">
            <a:extLst>
              <a:ext uri="{FF2B5EF4-FFF2-40B4-BE49-F238E27FC236}">
                <a16:creationId xmlns:a16="http://schemas.microsoft.com/office/drawing/2014/main" xmlns="" id="{BB474143-2344-1F4F-A7CA-DC13653E4728}"/>
              </a:ext>
            </a:extLst>
          </p:cNvPr>
          <p:cNvSpPr txBox="1">
            <a:spLocks/>
          </p:cNvSpPr>
          <p:nvPr/>
        </p:nvSpPr>
        <p:spPr>
          <a:xfrm>
            <a:off x="92598" y="576420"/>
            <a:ext cx="445625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spc="100" dirty="0">
                <a:solidFill>
                  <a:schemeClr val="bg1"/>
                </a:solidFill>
                <a:latin typeface="Arial"/>
              </a:rPr>
              <a:t>HISTORICALLY, </a:t>
            </a:r>
            <a:r>
              <a:rPr lang="en-US" sz="1800" spc="100" dirty="0" smtClean="0">
                <a:solidFill>
                  <a:schemeClr val="bg1"/>
                </a:solidFill>
                <a:latin typeface="Arial"/>
              </a:rPr>
              <a:t>WHAT </a:t>
            </a:r>
            <a:br>
              <a:rPr lang="en-US" sz="1800" spc="100" dirty="0" smtClean="0">
                <a:solidFill>
                  <a:schemeClr val="bg1"/>
                </a:solidFill>
                <a:latin typeface="Arial"/>
              </a:rPr>
            </a:br>
            <a:r>
              <a:rPr lang="en-US" sz="1800" spc="100" dirty="0" smtClean="0">
                <a:solidFill>
                  <a:schemeClr val="bg1"/>
                </a:solidFill>
                <a:latin typeface="Arial"/>
              </a:rPr>
              <a:t>COULD </a:t>
            </a:r>
            <a:r>
              <a:rPr lang="en-US" sz="1800" spc="100" dirty="0">
                <a:solidFill>
                  <a:schemeClr val="bg1"/>
                </a:solidFill>
                <a:latin typeface="Arial"/>
              </a:rPr>
              <a:t>BE CONSIDERED </a:t>
            </a:r>
            <a:r>
              <a:rPr lang="en-US" sz="1800" spc="100" dirty="0" smtClean="0">
                <a:solidFill>
                  <a:schemeClr val="bg1"/>
                </a:solidFill>
                <a:latin typeface="Arial"/>
              </a:rPr>
              <a:t/>
            </a:r>
            <a:br>
              <a:rPr lang="en-US" sz="1800" spc="100" dirty="0" smtClean="0">
                <a:solidFill>
                  <a:schemeClr val="bg1"/>
                </a:solidFill>
                <a:latin typeface="Arial"/>
              </a:rPr>
            </a:br>
            <a:r>
              <a:rPr lang="en-US" sz="1800" b="1" spc="100" dirty="0" smtClean="0">
                <a:solidFill>
                  <a:schemeClr val="bg1"/>
                </a:solidFill>
                <a:latin typeface="Arial"/>
              </a:rPr>
              <a:t>A </a:t>
            </a:r>
            <a:r>
              <a:rPr lang="en-US" sz="1800" b="1" spc="100" dirty="0">
                <a:solidFill>
                  <a:schemeClr val="bg1"/>
                </a:solidFill>
                <a:latin typeface="Arial"/>
              </a:rPr>
              <a:t>CONSERVATIVE </a:t>
            </a:r>
            <a:r>
              <a:rPr lang="en-US" sz="1800" b="1" spc="100" dirty="0" smtClean="0">
                <a:solidFill>
                  <a:schemeClr val="bg1"/>
                </a:solidFill>
                <a:latin typeface="Arial"/>
              </a:rPr>
              <a:t/>
            </a:r>
            <a:br>
              <a:rPr lang="en-US" sz="1800" b="1" spc="100" dirty="0" smtClean="0">
                <a:solidFill>
                  <a:schemeClr val="bg1"/>
                </a:solidFill>
                <a:latin typeface="Arial"/>
              </a:rPr>
            </a:br>
            <a:r>
              <a:rPr lang="en-US" sz="1800" b="1" spc="100" dirty="0" smtClean="0">
                <a:solidFill>
                  <a:schemeClr val="bg1"/>
                </a:solidFill>
                <a:latin typeface="Arial"/>
              </a:rPr>
              <a:t>ILLUSTRATION </a:t>
            </a:r>
            <a:br>
              <a:rPr lang="en-US" sz="1800" b="1" spc="100" dirty="0" smtClean="0">
                <a:solidFill>
                  <a:schemeClr val="bg1"/>
                </a:solidFill>
                <a:latin typeface="Arial"/>
              </a:rPr>
            </a:br>
            <a:r>
              <a:rPr lang="en-US" sz="1800" b="1" spc="100" dirty="0" smtClean="0">
                <a:solidFill>
                  <a:schemeClr val="bg1"/>
                </a:solidFill>
                <a:latin typeface="Arial"/>
              </a:rPr>
              <a:t>RATE</a:t>
            </a:r>
            <a:r>
              <a:rPr lang="en-US" sz="1800" spc="100" dirty="0">
                <a:solidFill>
                  <a:schemeClr val="bg1"/>
                </a:solidFill>
                <a:latin typeface="Arial"/>
              </a:rPr>
              <a:t>?</a:t>
            </a:r>
            <a:endParaRPr lang="en-US" sz="1800" spc="100" dirty="0">
              <a:solidFill>
                <a:schemeClr val="bg1"/>
              </a:solidFill>
              <a:highlight>
                <a:srgbClr val="28B25A"/>
              </a:highlight>
              <a:latin typeface="Arial"/>
            </a:endParaRPr>
          </a:p>
        </p:txBody>
      </p:sp>
      <p:cxnSp>
        <p:nvCxnSpPr>
          <p:cNvPr id="21" name="Straight Connector 20">
            <a:extLst>
              <a:ext uri="{FF2B5EF4-FFF2-40B4-BE49-F238E27FC236}">
                <a16:creationId xmlns:a16="http://schemas.microsoft.com/office/drawing/2014/main" xmlns="" id="{339DD161-7DCB-0F41-B2B2-83D7FD427B52}"/>
              </a:ext>
            </a:extLst>
          </p:cNvPr>
          <p:cNvCxnSpPr/>
          <p:nvPr/>
        </p:nvCxnSpPr>
        <p:spPr>
          <a:xfrm>
            <a:off x="855176" y="2048379"/>
            <a:ext cx="2979797" cy="0"/>
          </a:xfrm>
          <a:prstGeom prst="line">
            <a:avLst/>
          </a:prstGeom>
          <a:ln w="34925">
            <a:solidFill>
              <a:srgbClr val="FCC144"/>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454" y="5868816"/>
            <a:ext cx="4234315" cy="646331"/>
          </a:xfrm>
          <a:prstGeom prst="rect">
            <a:avLst/>
          </a:prstGeom>
          <a:noFill/>
        </p:spPr>
        <p:txBody>
          <a:bodyPr wrap="square" rtlCol="0">
            <a:spAutoFit/>
          </a:bodyPr>
          <a:lstStyle/>
          <a:p>
            <a:r>
              <a:rPr lang="en-US" sz="900" kern="1200" dirty="0" smtClean="0">
                <a:solidFill>
                  <a:srgbClr val="595959"/>
                </a:solidFill>
                <a:latin typeface="Arial"/>
                <a:cs typeface="Arial"/>
              </a:rPr>
              <a:t>This analysis was performed using S&amp;P data from 1927 through 2017 (90 years). The S&amp;P Composite Index started in 1923. By 1926, </a:t>
            </a:r>
            <a:r>
              <a:rPr lang="en-US" sz="900" kern="1200" dirty="0">
                <a:solidFill>
                  <a:srgbClr val="595959"/>
                </a:solidFill>
                <a:latin typeface="Arial"/>
                <a:cs typeface="Arial"/>
              </a:rPr>
              <a:t>i</a:t>
            </a:r>
            <a:r>
              <a:rPr lang="en-US" sz="900" kern="1200" dirty="0" smtClean="0">
                <a:solidFill>
                  <a:srgbClr val="595959"/>
                </a:solidFill>
                <a:latin typeface="Arial"/>
                <a:cs typeface="Arial"/>
              </a:rPr>
              <a:t>t tracked 90 stocks, growing to 500 stocks in 1957. The total return value excludes dividends. Of course, past performance is not a predictor of the future.</a:t>
            </a:r>
            <a:endParaRPr lang="en-US" sz="900" kern="1200" dirty="0">
              <a:solidFill>
                <a:srgbClr val="595959"/>
              </a:solidFill>
              <a:latin typeface="Arial"/>
              <a:cs typeface="Arial"/>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22</a:t>
            </a:fld>
            <a:endParaRPr lang="en-US" dirty="0"/>
          </a:p>
        </p:txBody>
      </p:sp>
      <p:sp>
        <p:nvSpPr>
          <p:cNvPr id="24"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34202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06761" y="-5"/>
            <a:ext cx="10384611" cy="6198798"/>
            <a:chOff x="1606761" y="-5"/>
            <a:chExt cx="10384611" cy="6198798"/>
          </a:xfrm>
        </p:grpSpPr>
        <p:grpSp>
          <p:nvGrpSpPr>
            <p:cNvPr id="3" name="Group 2"/>
            <p:cNvGrpSpPr/>
            <p:nvPr/>
          </p:nvGrpSpPr>
          <p:grpSpPr>
            <a:xfrm>
              <a:off x="1606761" y="-5"/>
              <a:ext cx="6616694" cy="6198798"/>
              <a:chOff x="1606761" y="-5"/>
              <a:chExt cx="6616694" cy="6198798"/>
            </a:xfrm>
          </p:grpSpPr>
          <p:sp>
            <p:nvSpPr>
              <p:cNvPr id="6" name="Bent Arrow 5">
                <a:extLst>
                  <a:ext uri="{FF2B5EF4-FFF2-40B4-BE49-F238E27FC236}">
                    <a16:creationId xmlns:a16="http://schemas.microsoft.com/office/drawing/2014/main" xmlns="" id="{A82E35A8-926A-D34B-8577-B18C5C9701E9}"/>
                  </a:ext>
                </a:extLst>
              </p:cNvPr>
              <p:cNvSpPr/>
              <p:nvPr/>
            </p:nvSpPr>
            <p:spPr>
              <a:xfrm rot="5400000">
                <a:off x="1815709" y="-208953"/>
                <a:ext cx="6198798" cy="6616694"/>
              </a:xfrm>
              <a:prstGeom prst="bentArrow">
                <a:avLst>
                  <a:gd name="adj1" fmla="val 32282"/>
                  <a:gd name="adj2" fmla="val 25000"/>
                  <a:gd name="adj3" fmla="val 25000"/>
                  <a:gd name="adj4" fmla="val 437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6" name="TextBox 48">
                <a:extLst>
                  <a:ext uri="{FF2B5EF4-FFF2-40B4-BE49-F238E27FC236}">
                    <a16:creationId xmlns:a16="http://schemas.microsoft.com/office/drawing/2014/main" xmlns="" id="{24C2C929-2732-974A-B0E5-95E7289DA04A}"/>
                  </a:ext>
                </a:extLst>
              </p:cNvPr>
              <p:cNvSpPr txBox="1"/>
              <p:nvPr/>
            </p:nvSpPr>
            <p:spPr>
              <a:xfrm>
                <a:off x="5267432" y="4331790"/>
                <a:ext cx="2903340" cy="1107996"/>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lIns="0" tIns="0" r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595959"/>
                    </a:solidFill>
                    <a:latin typeface="Arial"/>
                  </a:rPr>
                  <a:t>1928 – 1957: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EA4741"/>
                    </a:solidFill>
                    <a:latin typeface="Arial"/>
                  </a:rPr>
                  <a:t>WORST</a:t>
                </a:r>
                <a:br>
                  <a:rPr lang="en-US" sz="2400" b="1" dirty="0" smtClean="0">
                    <a:solidFill>
                      <a:srgbClr val="EA4741"/>
                    </a:solidFill>
                    <a:latin typeface="Arial"/>
                  </a:rPr>
                </a:br>
                <a:r>
                  <a:rPr lang="en-US" sz="2400" b="1" dirty="0" smtClean="0">
                    <a:solidFill>
                      <a:srgbClr val="595959"/>
                    </a:solidFill>
                    <a:latin typeface="Arial"/>
                  </a:rPr>
                  <a:t>30 YEARS</a:t>
                </a:r>
                <a:endParaRPr lang="en-US" sz="2400" b="1" dirty="0">
                  <a:solidFill>
                    <a:srgbClr val="595959"/>
                  </a:solidFill>
                  <a:latin typeface="Arial"/>
                </a:endParaRPr>
              </a:p>
            </p:txBody>
          </p:sp>
        </p:grpSp>
        <p:graphicFrame>
          <p:nvGraphicFramePr>
            <p:cNvPr id="4" name="Chart 3">
              <a:extLst>
                <a:ext uri="{FF2B5EF4-FFF2-40B4-BE49-F238E27FC236}">
                  <a16:creationId xmlns:a16="http://schemas.microsoft.com/office/drawing/2014/main" xmlns="" id="{00000000-0008-0000-0100-00000A000000}"/>
                </a:ext>
              </a:extLst>
            </p:cNvPr>
            <p:cNvGraphicFramePr/>
            <p:nvPr>
              <p:extLst>
                <p:ext uri="{D42A27DB-BD31-4B8C-83A1-F6EECF244321}">
                  <p14:modId xmlns:p14="http://schemas.microsoft.com/office/powerpoint/2010/main" val="2671370299"/>
                </p:ext>
              </p:extLst>
            </p:nvPr>
          </p:nvGraphicFramePr>
          <p:xfrm>
            <a:off x="5091509" y="641719"/>
            <a:ext cx="6899863" cy="340430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0">
              <a:extLst>
                <a:ext uri="{FF2B5EF4-FFF2-40B4-BE49-F238E27FC236}">
                  <a16:creationId xmlns:a16="http://schemas.microsoft.com/office/drawing/2014/main" xmlns="" id="{35E7DBA1-4D0A-7E40-A2C7-2B6ACDAF6FE4}"/>
                </a:ext>
              </a:extLst>
            </p:cNvPr>
            <p:cNvSpPr txBox="1"/>
            <p:nvPr/>
          </p:nvSpPr>
          <p:spPr>
            <a:xfrm>
              <a:off x="5045210" y="364719"/>
              <a:ext cx="6213647" cy="276999"/>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a:solidFill>
                    <a:srgbClr val="595959"/>
                  </a:solidFill>
                  <a:latin typeface="Arial"/>
                </a:rPr>
                <a:t>S&amp;P500</a:t>
              </a:r>
              <a:r>
                <a:rPr lang="en-US" sz="1200" b="1" baseline="70000" dirty="0">
                  <a:solidFill>
                    <a:srgbClr val="595959"/>
                  </a:solidFill>
                  <a:latin typeface="Arial"/>
                  <a:cs typeface="Arial"/>
                </a:rPr>
                <a:t>®</a:t>
              </a:r>
              <a:r>
                <a:rPr lang="en-US" sz="1800" b="1" dirty="0">
                  <a:solidFill>
                    <a:srgbClr val="595959"/>
                  </a:solidFill>
                  <a:latin typeface="Arial"/>
                </a:rPr>
                <a:t> Historical Returns for 90 Years (1928 </a:t>
              </a:r>
              <a:r>
                <a:rPr lang="en-US" sz="1800" b="1" dirty="0" smtClean="0">
                  <a:solidFill>
                    <a:srgbClr val="595959"/>
                  </a:solidFill>
                  <a:latin typeface="Arial"/>
                </a:rPr>
                <a:t>– </a:t>
              </a:r>
              <a:r>
                <a:rPr lang="en-US" sz="1800" b="1" dirty="0">
                  <a:solidFill>
                    <a:srgbClr val="595959"/>
                  </a:solidFill>
                  <a:latin typeface="Arial"/>
                </a:rPr>
                <a:t>2017)</a:t>
              </a:r>
            </a:p>
          </p:txBody>
        </p:sp>
      </p:grpSp>
      <p:grpSp>
        <p:nvGrpSpPr>
          <p:cNvPr id="9" name="Group 8">
            <a:extLst>
              <a:ext uri="{FF2B5EF4-FFF2-40B4-BE49-F238E27FC236}">
                <a16:creationId xmlns:a16="http://schemas.microsoft.com/office/drawing/2014/main" xmlns="" id="{C98276D1-53D6-7C4C-BB22-55EF6823B890}"/>
              </a:ext>
            </a:extLst>
          </p:cNvPr>
          <p:cNvGrpSpPr/>
          <p:nvPr/>
        </p:nvGrpSpPr>
        <p:grpSpPr>
          <a:xfrm>
            <a:off x="1" y="0"/>
            <a:ext cx="4641447" cy="6858000"/>
            <a:chOff x="354155" y="2424147"/>
            <a:chExt cx="3774950" cy="2604413"/>
          </a:xfrm>
        </p:grpSpPr>
        <p:sp>
          <p:nvSpPr>
            <p:cNvPr id="7" name="Rectangle 6">
              <a:extLst>
                <a:ext uri="{FF2B5EF4-FFF2-40B4-BE49-F238E27FC236}">
                  <a16:creationId xmlns:a16="http://schemas.microsoft.com/office/drawing/2014/main" xmlns="" id="{BEA5DC45-1F0F-8545-8317-C4DF2A28AADB}"/>
                </a:ext>
              </a:extLst>
            </p:cNvPr>
            <p:cNvSpPr/>
            <p:nvPr/>
          </p:nvSpPr>
          <p:spPr>
            <a:xfrm>
              <a:off x="354155" y="2424149"/>
              <a:ext cx="3774950" cy="2604411"/>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Rectangle 11">
              <a:extLst>
                <a:ext uri="{FF2B5EF4-FFF2-40B4-BE49-F238E27FC236}">
                  <a16:creationId xmlns:a16="http://schemas.microsoft.com/office/drawing/2014/main" xmlns="" id="{9C4099B9-27DE-6B49-B881-D5B22C8AA4A5}"/>
                </a:ext>
              </a:extLst>
            </p:cNvPr>
            <p:cNvSpPr/>
            <p:nvPr/>
          </p:nvSpPr>
          <p:spPr>
            <a:xfrm>
              <a:off x="354155" y="2424147"/>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19" name="Title 1">
            <a:extLst>
              <a:ext uri="{FF2B5EF4-FFF2-40B4-BE49-F238E27FC236}">
                <a16:creationId xmlns:a16="http://schemas.microsoft.com/office/drawing/2014/main" xmlns="" id="{BB474143-2344-1F4F-A7CA-DC13653E4728}"/>
              </a:ext>
            </a:extLst>
          </p:cNvPr>
          <p:cNvSpPr txBox="1">
            <a:spLocks/>
          </p:cNvSpPr>
          <p:nvPr/>
        </p:nvSpPr>
        <p:spPr>
          <a:xfrm>
            <a:off x="92598" y="576420"/>
            <a:ext cx="445625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spc="100" dirty="0">
                <a:solidFill>
                  <a:schemeClr val="bg1"/>
                </a:solidFill>
                <a:latin typeface="Arial"/>
              </a:rPr>
              <a:t>HISTORICALLY, </a:t>
            </a:r>
            <a:r>
              <a:rPr lang="en-US" sz="1800" spc="100" dirty="0" smtClean="0">
                <a:solidFill>
                  <a:schemeClr val="bg1"/>
                </a:solidFill>
                <a:latin typeface="Arial"/>
              </a:rPr>
              <a:t>WHAT </a:t>
            </a:r>
            <a:br>
              <a:rPr lang="en-US" sz="1800" spc="100" dirty="0" smtClean="0">
                <a:solidFill>
                  <a:schemeClr val="bg1"/>
                </a:solidFill>
                <a:latin typeface="Arial"/>
              </a:rPr>
            </a:br>
            <a:r>
              <a:rPr lang="en-US" sz="1800" spc="100" dirty="0" smtClean="0">
                <a:solidFill>
                  <a:schemeClr val="bg1"/>
                </a:solidFill>
                <a:latin typeface="Arial"/>
              </a:rPr>
              <a:t>COULD </a:t>
            </a:r>
            <a:r>
              <a:rPr lang="en-US" sz="1800" spc="100" dirty="0">
                <a:solidFill>
                  <a:schemeClr val="bg1"/>
                </a:solidFill>
                <a:latin typeface="Arial"/>
              </a:rPr>
              <a:t>BE CONSIDERED </a:t>
            </a:r>
            <a:r>
              <a:rPr lang="en-US" sz="1800" spc="100" dirty="0" smtClean="0">
                <a:solidFill>
                  <a:schemeClr val="bg1"/>
                </a:solidFill>
                <a:latin typeface="Arial"/>
              </a:rPr>
              <a:t/>
            </a:r>
            <a:br>
              <a:rPr lang="en-US" sz="1800" spc="100" dirty="0" smtClean="0">
                <a:solidFill>
                  <a:schemeClr val="bg1"/>
                </a:solidFill>
                <a:latin typeface="Arial"/>
              </a:rPr>
            </a:br>
            <a:r>
              <a:rPr lang="en-US" sz="1800" b="1" spc="100" dirty="0" smtClean="0">
                <a:solidFill>
                  <a:schemeClr val="bg1"/>
                </a:solidFill>
                <a:latin typeface="Arial"/>
              </a:rPr>
              <a:t>A </a:t>
            </a:r>
            <a:r>
              <a:rPr lang="en-US" sz="1800" b="1" spc="100" dirty="0">
                <a:solidFill>
                  <a:schemeClr val="bg1"/>
                </a:solidFill>
                <a:latin typeface="Arial"/>
              </a:rPr>
              <a:t>CONSERVATIVE </a:t>
            </a:r>
            <a:r>
              <a:rPr lang="en-US" sz="1800" b="1" spc="100" dirty="0" smtClean="0">
                <a:solidFill>
                  <a:schemeClr val="bg1"/>
                </a:solidFill>
                <a:latin typeface="Arial"/>
              </a:rPr>
              <a:t/>
            </a:r>
            <a:br>
              <a:rPr lang="en-US" sz="1800" b="1" spc="100" dirty="0" smtClean="0">
                <a:solidFill>
                  <a:schemeClr val="bg1"/>
                </a:solidFill>
                <a:latin typeface="Arial"/>
              </a:rPr>
            </a:br>
            <a:r>
              <a:rPr lang="en-US" sz="1800" b="1" spc="100" dirty="0" smtClean="0">
                <a:solidFill>
                  <a:schemeClr val="bg1"/>
                </a:solidFill>
                <a:latin typeface="Arial"/>
              </a:rPr>
              <a:t>ILLUSTRATION </a:t>
            </a:r>
            <a:br>
              <a:rPr lang="en-US" sz="1800" b="1" spc="100" dirty="0" smtClean="0">
                <a:solidFill>
                  <a:schemeClr val="bg1"/>
                </a:solidFill>
                <a:latin typeface="Arial"/>
              </a:rPr>
            </a:br>
            <a:r>
              <a:rPr lang="en-US" sz="1800" b="1" spc="100" dirty="0" smtClean="0">
                <a:solidFill>
                  <a:schemeClr val="bg1"/>
                </a:solidFill>
                <a:latin typeface="Arial"/>
              </a:rPr>
              <a:t>RATE</a:t>
            </a:r>
            <a:r>
              <a:rPr lang="en-US" sz="1800" spc="100" dirty="0">
                <a:solidFill>
                  <a:schemeClr val="bg1"/>
                </a:solidFill>
                <a:latin typeface="Arial"/>
              </a:rPr>
              <a:t>?</a:t>
            </a:r>
            <a:endParaRPr lang="en-US" sz="1800" spc="100" dirty="0">
              <a:solidFill>
                <a:schemeClr val="bg1"/>
              </a:solidFill>
              <a:highlight>
                <a:srgbClr val="28B25A"/>
              </a:highlight>
              <a:latin typeface="Arial"/>
            </a:endParaRPr>
          </a:p>
        </p:txBody>
      </p:sp>
      <p:cxnSp>
        <p:nvCxnSpPr>
          <p:cNvPr id="21" name="Straight Connector 20">
            <a:extLst>
              <a:ext uri="{FF2B5EF4-FFF2-40B4-BE49-F238E27FC236}">
                <a16:creationId xmlns:a16="http://schemas.microsoft.com/office/drawing/2014/main" xmlns="" id="{339DD161-7DCB-0F41-B2B2-83D7FD427B52}"/>
              </a:ext>
            </a:extLst>
          </p:cNvPr>
          <p:cNvCxnSpPr/>
          <p:nvPr/>
        </p:nvCxnSpPr>
        <p:spPr>
          <a:xfrm>
            <a:off x="855176" y="2048379"/>
            <a:ext cx="2979797" cy="0"/>
          </a:xfrm>
          <a:prstGeom prst="line">
            <a:avLst/>
          </a:prstGeom>
          <a:ln w="34925">
            <a:solidFill>
              <a:srgbClr val="FCC144"/>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454" y="5868816"/>
            <a:ext cx="4234315" cy="646331"/>
          </a:xfrm>
          <a:prstGeom prst="rect">
            <a:avLst/>
          </a:prstGeom>
          <a:noFill/>
        </p:spPr>
        <p:txBody>
          <a:bodyPr wrap="square" rtlCol="0">
            <a:spAutoFit/>
          </a:bodyPr>
          <a:lstStyle/>
          <a:p>
            <a:r>
              <a:rPr lang="en-US" sz="900" kern="1200" dirty="0" smtClean="0">
                <a:solidFill>
                  <a:srgbClr val="595959"/>
                </a:solidFill>
                <a:latin typeface="Arial"/>
                <a:cs typeface="Arial"/>
              </a:rPr>
              <a:t>This analysis was performed using S&amp;P data from 1927 through 2017 (90 years). The S&amp;P Composite Index started in 1923. By 1926, </a:t>
            </a:r>
            <a:r>
              <a:rPr lang="en-US" sz="900" kern="1200" dirty="0">
                <a:solidFill>
                  <a:srgbClr val="595959"/>
                </a:solidFill>
                <a:latin typeface="Arial"/>
                <a:cs typeface="Arial"/>
              </a:rPr>
              <a:t>i</a:t>
            </a:r>
            <a:r>
              <a:rPr lang="en-US" sz="900" kern="1200" dirty="0" smtClean="0">
                <a:solidFill>
                  <a:srgbClr val="595959"/>
                </a:solidFill>
                <a:latin typeface="Arial"/>
                <a:cs typeface="Arial"/>
              </a:rPr>
              <a:t>t tracked 90 stocks, growing to 500 stocks in 1957. The total return value excludes dividends. Of course, past performance is not a predictor of the future.</a:t>
            </a:r>
            <a:endParaRPr lang="en-US" sz="900" kern="1200" dirty="0">
              <a:solidFill>
                <a:srgbClr val="595959"/>
              </a:solidFill>
              <a:latin typeface="Arial"/>
              <a:cs typeface="Arial"/>
            </a:endParaRPr>
          </a:p>
        </p:txBody>
      </p:sp>
      <p:sp>
        <p:nvSpPr>
          <p:cNvPr id="29" name="Rectangle 28">
            <a:extLst>
              <a:ext uri="{FF2B5EF4-FFF2-40B4-BE49-F238E27FC236}">
                <a16:creationId xmlns:a16="http://schemas.microsoft.com/office/drawing/2014/main" xmlns="" id="{CB140380-E5CC-C84A-BD80-735CA17F4D52}"/>
              </a:ext>
            </a:extLst>
          </p:cNvPr>
          <p:cNvSpPr/>
          <p:nvPr/>
        </p:nvSpPr>
        <p:spPr>
          <a:xfrm>
            <a:off x="855176" y="2252047"/>
            <a:ext cx="2979797" cy="1107996"/>
          </a:xfrm>
          <a:prstGeom prst="rect">
            <a:avLst/>
          </a:prstGeom>
        </p:spPr>
        <p:txBody>
          <a:bodyPr wrap="square">
            <a:spAutoFit/>
          </a:bodyPr>
          <a:lstStyle/>
          <a:p>
            <a:pPr algn="ctr"/>
            <a:r>
              <a:rPr lang="en-US" sz="2200" dirty="0" smtClean="0">
                <a:solidFill>
                  <a:schemeClr val="bg1"/>
                </a:solidFill>
                <a:latin typeface="Arial"/>
              </a:rPr>
              <a:t>Now, let’s locate the worst 30-year period in that history</a:t>
            </a:r>
            <a:endParaRPr lang="en-US" sz="2200" dirty="0">
              <a:solidFill>
                <a:schemeClr val="bg1"/>
              </a:solidFill>
              <a:latin typeface="Arial"/>
            </a:endParaRPr>
          </a:p>
        </p:txBody>
      </p:sp>
      <p:grpSp>
        <p:nvGrpSpPr>
          <p:cNvPr id="1051" name="Group 1050"/>
          <p:cNvGrpSpPr/>
          <p:nvPr/>
        </p:nvGrpSpPr>
        <p:grpSpPr>
          <a:xfrm>
            <a:off x="4641448" y="-6"/>
            <a:ext cx="7468730" cy="6709207"/>
            <a:chOff x="4641448" y="-6"/>
            <a:chExt cx="7468730" cy="6709207"/>
          </a:xfrm>
        </p:grpSpPr>
        <p:pic>
          <p:nvPicPr>
            <p:cNvPr id="22" name="Picture 21" descr="AIG_r_w.png">
              <a:extLst>
                <a:ext uri="{FF2B5EF4-FFF2-40B4-BE49-F238E27FC236}">
                  <a16:creationId xmlns:a16="http://schemas.microsoft.com/office/drawing/2014/main" xmlns="" id="{38E606F1-5F0C-1B49-9B80-A25B961B1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26" name="Rectangle 25"/>
            <p:cNvSpPr/>
            <p:nvPr/>
          </p:nvSpPr>
          <p:spPr>
            <a:xfrm>
              <a:off x="4641448" y="-6"/>
              <a:ext cx="7468730" cy="6315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10">
              <a:extLst>
                <a:ext uri="{FF2B5EF4-FFF2-40B4-BE49-F238E27FC236}">
                  <a16:creationId xmlns:a16="http://schemas.microsoft.com/office/drawing/2014/main" xmlns="" id="{35E7DBA1-4D0A-7E40-A2C7-2B6ACDAF6FE4}"/>
                </a:ext>
              </a:extLst>
            </p:cNvPr>
            <p:cNvSpPr txBox="1"/>
            <p:nvPr/>
          </p:nvSpPr>
          <p:spPr>
            <a:xfrm>
              <a:off x="5045210" y="364719"/>
              <a:ext cx="6213647" cy="276999"/>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smtClean="0">
                  <a:solidFill>
                    <a:srgbClr val="EA4741"/>
                  </a:solidFill>
                  <a:latin typeface="Arial"/>
                </a:rPr>
                <a:t>WORST</a:t>
              </a:r>
              <a:r>
                <a:rPr lang="en-US" sz="1800" b="1" dirty="0" smtClean="0">
                  <a:solidFill>
                    <a:schemeClr val="tx1">
                      <a:lumMod val="65000"/>
                      <a:lumOff val="35000"/>
                    </a:schemeClr>
                  </a:solidFill>
                  <a:latin typeface="Arial"/>
                </a:rPr>
                <a:t> </a:t>
              </a:r>
              <a:r>
                <a:rPr lang="en-US" sz="1800" b="1" dirty="0">
                  <a:solidFill>
                    <a:srgbClr val="595959"/>
                  </a:solidFill>
                  <a:latin typeface="Arial"/>
                </a:rPr>
                <a:t>S&amp;P500</a:t>
              </a:r>
              <a:r>
                <a:rPr lang="en-US" sz="1200" b="1" baseline="70000" dirty="0">
                  <a:solidFill>
                    <a:srgbClr val="595959"/>
                  </a:solidFill>
                  <a:latin typeface="Arial"/>
                  <a:cs typeface="Arial"/>
                </a:rPr>
                <a:t>®</a:t>
              </a:r>
              <a:r>
                <a:rPr lang="en-US" sz="1800" b="1" dirty="0">
                  <a:solidFill>
                    <a:srgbClr val="595959"/>
                  </a:solidFill>
                  <a:latin typeface="Arial"/>
                </a:rPr>
                <a:t> </a:t>
              </a:r>
              <a:r>
                <a:rPr lang="en-US" sz="1800" b="1" dirty="0" smtClean="0">
                  <a:solidFill>
                    <a:schemeClr val="tx1">
                      <a:lumMod val="65000"/>
                      <a:lumOff val="35000"/>
                    </a:schemeClr>
                  </a:solidFill>
                  <a:latin typeface="Arial"/>
                </a:rPr>
                <a:t>30-Year </a:t>
              </a:r>
              <a:r>
                <a:rPr lang="en-US" sz="1800" b="1" dirty="0">
                  <a:solidFill>
                    <a:schemeClr val="tx1">
                      <a:lumMod val="65000"/>
                      <a:lumOff val="35000"/>
                    </a:schemeClr>
                  </a:solidFill>
                  <a:latin typeface="Arial"/>
                </a:rPr>
                <a:t>Period (1928 </a:t>
              </a:r>
              <a:r>
                <a:rPr lang="en-US" sz="1800" b="1" dirty="0" smtClean="0">
                  <a:solidFill>
                    <a:schemeClr val="tx1">
                      <a:lumMod val="65000"/>
                      <a:lumOff val="35000"/>
                    </a:schemeClr>
                  </a:solidFill>
                  <a:latin typeface="Arial"/>
                </a:rPr>
                <a:t>– </a:t>
              </a:r>
              <a:r>
                <a:rPr lang="en-US" sz="1800" b="1" dirty="0">
                  <a:solidFill>
                    <a:schemeClr val="tx1">
                      <a:lumMod val="65000"/>
                      <a:lumOff val="35000"/>
                    </a:schemeClr>
                  </a:solidFill>
                  <a:latin typeface="Arial"/>
                </a:rPr>
                <a:t>1957)</a:t>
              </a:r>
            </a:p>
          </p:txBody>
        </p:sp>
        <p:grpSp>
          <p:nvGrpSpPr>
            <p:cNvPr id="1050" name="Group 1049"/>
            <p:cNvGrpSpPr/>
            <p:nvPr/>
          </p:nvGrpSpPr>
          <p:grpSpPr>
            <a:xfrm>
              <a:off x="5087938" y="665163"/>
              <a:ext cx="6884987" cy="3429000"/>
              <a:chOff x="5087938" y="665163"/>
              <a:chExt cx="6884987" cy="3429000"/>
            </a:xfrm>
          </p:grpSpPr>
          <p:sp>
            <p:nvSpPr>
              <p:cNvPr id="13" name="AutoShape 4"/>
              <p:cNvSpPr>
                <a:spLocks noChangeAspect="1" noChangeArrowheads="1" noTextEdit="1"/>
              </p:cNvSpPr>
              <p:nvPr/>
            </p:nvSpPr>
            <p:spPr bwMode="auto">
              <a:xfrm>
                <a:off x="5087938" y="665163"/>
                <a:ext cx="68849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7"/>
              <p:cNvSpPr>
                <a:spLocks noChangeArrowheads="1"/>
              </p:cNvSpPr>
              <p:nvPr/>
            </p:nvSpPr>
            <p:spPr bwMode="auto">
              <a:xfrm>
                <a:off x="5851525" y="2422526"/>
                <a:ext cx="119062" cy="320675"/>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8"/>
              <p:cNvSpPr>
                <a:spLocks noChangeArrowheads="1"/>
              </p:cNvSpPr>
              <p:nvPr/>
            </p:nvSpPr>
            <p:spPr bwMode="auto">
              <a:xfrm>
                <a:off x="6059488" y="2422526"/>
                <a:ext cx="120650" cy="768350"/>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 name="Rectangle 9"/>
              <p:cNvSpPr>
                <a:spLocks noChangeArrowheads="1"/>
              </p:cNvSpPr>
              <p:nvPr/>
            </p:nvSpPr>
            <p:spPr bwMode="auto">
              <a:xfrm>
                <a:off x="6269038" y="2422526"/>
                <a:ext cx="119062" cy="12684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5" name="Rectangle 10"/>
              <p:cNvSpPr>
                <a:spLocks noChangeArrowheads="1"/>
              </p:cNvSpPr>
              <p:nvPr/>
            </p:nvSpPr>
            <p:spPr bwMode="auto">
              <a:xfrm>
                <a:off x="6477000" y="2422526"/>
                <a:ext cx="117475" cy="39846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7" name="Rectangle 11"/>
              <p:cNvSpPr>
                <a:spLocks noChangeArrowheads="1"/>
              </p:cNvSpPr>
              <p:nvPr/>
            </p:nvSpPr>
            <p:spPr bwMode="auto">
              <a:xfrm>
                <a:off x="6892925" y="2422526"/>
                <a:ext cx="117475" cy="1254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8" name="Rectangle 12"/>
              <p:cNvSpPr>
                <a:spLocks noChangeArrowheads="1"/>
              </p:cNvSpPr>
              <p:nvPr/>
            </p:nvSpPr>
            <p:spPr bwMode="auto">
              <a:xfrm>
                <a:off x="7516813" y="2422526"/>
                <a:ext cx="119062" cy="10398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9" name="Rectangle 13"/>
              <p:cNvSpPr>
                <a:spLocks noChangeArrowheads="1"/>
              </p:cNvSpPr>
              <p:nvPr/>
            </p:nvSpPr>
            <p:spPr bwMode="auto">
              <a:xfrm>
                <a:off x="7932738" y="2422526"/>
                <a:ext cx="119062" cy="139700"/>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0" name="Rectangle 14"/>
              <p:cNvSpPr>
                <a:spLocks noChangeArrowheads="1"/>
              </p:cNvSpPr>
              <p:nvPr/>
            </p:nvSpPr>
            <p:spPr bwMode="auto">
              <a:xfrm>
                <a:off x="8140700" y="2422526"/>
                <a:ext cx="117475" cy="406400"/>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 name="Rectangle 15"/>
              <p:cNvSpPr>
                <a:spLocks noChangeArrowheads="1"/>
              </p:cNvSpPr>
              <p:nvPr/>
            </p:nvSpPr>
            <p:spPr bwMode="auto">
              <a:xfrm>
                <a:off x="8348663" y="2422526"/>
                <a:ext cx="119062" cy="4810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 name="Rectangle 16"/>
              <p:cNvSpPr>
                <a:spLocks noChangeArrowheads="1"/>
              </p:cNvSpPr>
              <p:nvPr/>
            </p:nvSpPr>
            <p:spPr bwMode="auto">
              <a:xfrm>
                <a:off x="9388475" y="2422526"/>
                <a:ext cx="119062" cy="319088"/>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 name="Rectangle 17"/>
              <p:cNvSpPr>
                <a:spLocks noChangeArrowheads="1"/>
              </p:cNvSpPr>
              <p:nvPr/>
            </p:nvSpPr>
            <p:spPr bwMode="auto">
              <a:xfrm>
                <a:off x="9805988" y="2422526"/>
                <a:ext cx="117475" cy="1746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4" name="Rectangle 18"/>
              <p:cNvSpPr>
                <a:spLocks noChangeArrowheads="1"/>
              </p:cNvSpPr>
              <p:nvPr/>
            </p:nvSpPr>
            <p:spPr bwMode="auto">
              <a:xfrm>
                <a:off x="10845800" y="2422526"/>
                <a:ext cx="119062" cy="179388"/>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5" name="Rectangle 19"/>
              <p:cNvSpPr>
                <a:spLocks noChangeArrowheads="1"/>
              </p:cNvSpPr>
              <p:nvPr/>
            </p:nvSpPr>
            <p:spPr bwMode="auto">
              <a:xfrm>
                <a:off x="11676063" y="2422526"/>
                <a:ext cx="120650" cy="38576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6" name="Freeform 20"/>
              <p:cNvSpPr>
                <a:spLocks noEditPoints="1"/>
              </p:cNvSpPr>
              <p:nvPr/>
            </p:nvSpPr>
            <p:spPr bwMode="auto">
              <a:xfrm>
                <a:off x="5643563" y="1206501"/>
                <a:ext cx="5943600" cy="1216025"/>
              </a:xfrm>
              <a:custGeom>
                <a:avLst/>
                <a:gdLst>
                  <a:gd name="T0" fmla="*/ 75 w 3744"/>
                  <a:gd name="T1" fmla="*/ 122 h 766"/>
                  <a:gd name="T2" fmla="*/ 0 w 3744"/>
                  <a:gd name="T3" fmla="*/ 766 h 766"/>
                  <a:gd name="T4" fmla="*/ 656 w 3744"/>
                  <a:gd name="T5" fmla="*/ 16 h 766"/>
                  <a:gd name="T6" fmla="*/ 730 w 3744"/>
                  <a:gd name="T7" fmla="*/ 766 h 766"/>
                  <a:gd name="T8" fmla="*/ 656 w 3744"/>
                  <a:gd name="T9" fmla="*/ 16 h 766"/>
                  <a:gd name="T10" fmla="*/ 993 w 3744"/>
                  <a:gd name="T11" fmla="*/ 63 h 766"/>
                  <a:gd name="T12" fmla="*/ 917 w 3744"/>
                  <a:gd name="T13" fmla="*/ 766 h 766"/>
                  <a:gd name="T14" fmla="*/ 1048 w 3744"/>
                  <a:gd name="T15" fmla="*/ 291 h 766"/>
                  <a:gd name="T16" fmla="*/ 1124 w 3744"/>
                  <a:gd name="T17" fmla="*/ 766 h 766"/>
                  <a:gd name="T18" fmla="*/ 1048 w 3744"/>
                  <a:gd name="T19" fmla="*/ 291 h 766"/>
                  <a:gd name="T20" fmla="*/ 1386 w 3744"/>
                  <a:gd name="T21" fmla="*/ 348 h 766"/>
                  <a:gd name="T22" fmla="*/ 1311 w 3744"/>
                  <a:gd name="T23" fmla="*/ 766 h 766"/>
                  <a:gd name="T24" fmla="*/ 1835 w 3744"/>
                  <a:gd name="T25" fmla="*/ 554 h 766"/>
                  <a:gd name="T26" fmla="*/ 1910 w 3744"/>
                  <a:gd name="T27" fmla="*/ 766 h 766"/>
                  <a:gd name="T28" fmla="*/ 1835 w 3744"/>
                  <a:gd name="T29" fmla="*/ 554 h 766"/>
                  <a:gd name="T30" fmla="*/ 2041 w 3744"/>
                  <a:gd name="T31" fmla="*/ 435 h 766"/>
                  <a:gd name="T32" fmla="*/ 1966 w 3744"/>
                  <a:gd name="T33" fmla="*/ 766 h 766"/>
                  <a:gd name="T34" fmla="*/ 2097 w 3744"/>
                  <a:gd name="T35" fmla="*/ 531 h 766"/>
                  <a:gd name="T36" fmla="*/ 2172 w 3744"/>
                  <a:gd name="T37" fmla="*/ 766 h 766"/>
                  <a:gd name="T38" fmla="*/ 2097 w 3744"/>
                  <a:gd name="T39" fmla="*/ 531 h 766"/>
                  <a:gd name="T40" fmla="*/ 2303 w 3744"/>
                  <a:gd name="T41" fmla="*/ 243 h 766"/>
                  <a:gd name="T42" fmla="*/ 2228 w 3744"/>
                  <a:gd name="T43" fmla="*/ 766 h 766"/>
                  <a:gd name="T44" fmla="*/ 2752 w 3744"/>
                  <a:gd name="T45" fmla="*/ 588 h 766"/>
                  <a:gd name="T46" fmla="*/ 2827 w 3744"/>
                  <a:gd name="T47" fmla="*/ 766 h 766"/>
                  <a:gd name="T48" fmla="*/ 2752 w 3744"/>
                  <a:gd name="T49" fmla="*/ 588 h 766"/>
                  <a:gd name="T50" fmla="*/ 2958 w 3744"/>
                  <a:gd name="T51" fmla="*/ 398 h 766"/>
                  <a:gd name="T52" fmla="*/ 2883 w 3744"/>
                  <a:gd name="T53" fmla="*/ 766 h 766"/>
                  <a:gd name="T54" fmla="*/ 3014 w 3744"/>
                  <a:gd name="T55" fmla="*/ 487 h 766"/>
                  <a:gd name="T56" fmla="*/ 3090 w 3744"/>
                  <a:gd name="T57" fmla="*/ 766 h 766"/>
                  <a:gd name="T58" fmla="*/ 3014 w 3744"/>
                  <a:gd name="T59" fmla="*/ 487 h 766"/>
                  <a:gd name="T60" fmla="*/ 3221 w 3744"/>
                  <a:gd name="T61" fmla="*/ 565 h 766"/>
                  <a:gd name="T62" fmla="*/ 3145 w 3744"/>
                  <a:gd name="T63" fmla="*/ 766 h 766"/>
                  <a:gd name="T64" fmla="*/ 3408 w 3744"/>
                  <a:gd name="T65" fmla="*/ 0 h 766"/>
                  <a:gd name="T66" fmla="*/ 3482 w 3744"/>
                  <a:gd name="T67" fmla="*/ 766 h 766"/>
                  <a:gd name="T68" fmla="*/ 3408 w 3744"/>
                  <a:gd name="T69" fmla="*/ 0 h 766"/>
                  <a:gd name="T70" fmla="*/ 3613 w 3744"/>
                  <a:gd name="T71" fmla="*/ 317 h 766"/>
                  <a:gd name="T72" fmla="*/ 3539 w 3744"/>
                  <a:gd name="T73" fmla="*/ 766 h 766"/>
                  <a:gd name="T74" fmla="*/ 3669 w 3744"/>
                  <a:gd name="T75" fmla="*/ 721 h 766"/>
                  <a:gd name="T76" fmla="*/ 3744 w 3744"/>
                  <a:gd name="T77" fmla="*/ 766 h 766"/>
                  <a:gd name="T78" fmla="*/ 3669 w 3744"/>
                  <a:gd name="T79" fmla="*/ 721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766">
                    <a:moveTo>
                      <a:pt x="0" y="122"/>
                    </a:moveTo>
                    <a:lnTo>
                      <a:pt x="75" y="122"/>
                    </a:lnTo>
                    <a:lnTo>
                      <a:pt x="75" y="766"/>
                    </a:lnTo>
                    <a:lnTo>
                      <a:pt x="0" y="766"/>
                    </a:lnTo>
                    <a:lnTo>
                      <a:pt x="0" y="122"/>
                    </a:lnTo>
                    <a:close/>
                    <a:moveTo>
                      <a:pt x="656" y="16"/>
                    </a:moveTo>
                    <a:lnTo>
                      <a:pt x="730" y="16"/>
                    </a:lnTo>
                    <a:lnTo>
                      <a:pt x="730" y="766"/>
                    </a:lnTo>
                    <a:lnTo>
                      <a:pt x="656" y="766"/>
                    </a:lnTo>
                    <a:lnTo>
                      <a:pt x="656" y="16"/>
                    </a:lnTo>
                    <a:close/>
                    <a:moveTo>
                      <a:pt x="917" y="63"/>
                    </a:moveTo>
                    <a:lnTo>
                      <a:pt x="993" y="63"/>
                    </a:lnTo>
                    <a:lnTo>
                      <a:pt x="993" y="766"/>
                    </a:lnTo>
                    <a:lnTo>
                      <a:pt x="917" y="766"/>
                    </a:lnTo>
                    <a:lnTo>
                      <a:pt x="917" y="63"/>
                    </a:lnTo>
                    <a:close/>
                    <a:moveTo>
                      <a:pt x="1048" y="291"/>
                    </a:moveTo>
                    <a:lnTo>
                      <a:pt x="1124" y="291"/>
                    </a:lnTo>
                    <a:lnTo>
                      <a:pt x="1124" y="766"/>
                    </a:lnTo>
                    <a:lnTo>
                      <a:pt x="1048" y="766"/>
                    </a:lnTo>
                    <a:lnTo>
                      <a:pt x="1048" y="291"/>
                    </a:lnTo>
                    <a:close/>
                    <a:moveTo>
                      <a:pt x="1311" y="348"/>
                    </a:moveTo>
                    <a:lnTo>
                      <a:pt x="1386" y="348"/>
                    </a:lnTo>
                    <a:lnTo>
                      <a:pt x="1386" y="766"/>
                    </a:lnTo>
                    <a:lnTo>
                      <a:pt x="1311" y="766"/>
                    </a:lnTo>
                    <a:lnTo>
                      <a:pt x="1311" y="348"/>
                    </a:lnTo>
                    <a:close/>
                    <a:moveTo>
                      <a:pt x="1835" y="554"/>
                    </a:moveTo>
                    <a:lnTo>
                      <a:pt x="1910" y="554"/>
                    </a:lnTo>
                    <a:lnTo>
                      <a:pt x="1910" y="766"/>
                    </a:lnTo>
                    <a:lnTo>
                      <a:pt x="1835" y="766"/>
                    </a:lnTo>
                    <a:lnTo>
                      <a:pt x="1835" y="554"/>
                    </a:lnTo>
                    <a:close/>
                    <a:moveTo>
                      <a:pt x="1966" y="435"/>
                    </a:moveTo>
                    <a:lnTo>
                      <a:pt x="2041" y="435"/>
                    </a:lnTo>
                    <a:lnTo>
                      <a:pt x="2041" y="766"/>
                    </a:lnTo>
                    <a:lnTo>
                      <a:pt x="1966" y="766"/>
                    </a:lnTo>
                    <a:lnTo>
                      <a:pt x="1966" y="435"/>
                    </a:lnTo>
                    <a:close/>
                    <a:moveTo>
                      <a:pt x="2097" y="531"/>
                    </a:moveTo>
                    <a:lnTo>
                      <a:pt x="2172" y="531"/>
                    </a:lnTo>
                    <a:lnTo>
                      <a:pt x="2172" y="766"/>
                    </a:lnTo>
                    <a:lnTo>
                      <a:pt x="2097" y="766"/>
                    </a:lnTo>
                    <a:lnTo>
                      <a:pt x="2097" y="531"/>
                    </a:lnTo>
                    <a:close/>
                    <a:moveTo>
                      <a:pt x="2228" y="243"/>
                    </a:moveTo>
                    <a:lnTo>
                      <a:pt x="2303" y="243"/>
                    </a:lnTo>
                    <a:lnTo>
                      <a:pt x="2303" y="766"/>
                    </a:lnTo>
                    <a:lnTo>
                      <a:pt x="2228" y="766"/>
                    </a:lnTo>
                    <a:lnTo>
                      <a:pt x="2228" y="243"/>
                    </a:lnTo>
                    <a:close/>
                    <a:moveTo>
                      <a:pt x="2752" y="588"/>
                    </a:moveTo>
                    <a:lnTo>
                      <a:pt x="2827" y="588"/>
                    </a:lnTo>
                    <a:lnTo>
                      <a:pt x="2827" y="766"/>
                    </a:lnTo>
                    <a:lnTo>
                      <a:pt x="2752" y="766"/>
                    </a:lnTo>
                    <a:lnTo>
                      <a:pt x="2752" y="588"/>
                    </a:lnTo>
                    <a:close/>
                    <a:moveTo>
                      <a:pt x="2883" y="398"/>
                    </a:moveTo>
                    <a:lnTo>
                      <a:pt x="2958" y="398"/>
                    </a:lnTo>
                    <a:lnTo>
                      <a:pt x="2958" y="766"/>
                    </a:lnTo>
                    <a:lnTo>
                      <a:pt x="2883" y="766"/>
                    </a:lnTo>
                    <a:lnTo>
                      <a:pt x="2883" y="398"/>
                    </a:lnTo>
                    <a:close/>
                    <a:moveTo>
                      <a:pt x="3014" y="487"/>
                    </a:moveTo>
                    <a:lnTo>
                      <a:pt x="3090" y="487"/>
                    </a:lnTo>
                    <a:lnTo>
                      <a:pt x="3090" y="766"/>
                    </a:lnTo>
                    <a:lnTo>
                      <a:pt x="3014" y="766"/>
                    </a:lnTo>
                    <a:lnTo>
                      <a:pt x="3014" y="487"/>
                    </a:lnTo>
                    <a:close/>
                    <a:moveTo>
                      <a:pt x="3145" y="565"/>
                    </a:moveTo>
                    <a:lnTo>
                      <a:pt x="3221" y="565"/>
                    </a:lnTo>
                    <a:lnTo>
                      <a:pt x="3221" y="766"/>
                    </a:lnTo>
                    <a:lnTo>
                      <a:pt x="3145" y="766"/>
                    </a:lnTo>
                    <a:lnTo>
                      <a:pt x="3145" y="565"/>
                    </a:lnTo>
                    <a:close/>
                    <a:moveTo>
                      <a:pt x="3408" y="0"/>
                    </a:moveTo>
                    <a:lnTo>
                      <a:pt x="3482" y="0"/>
                    </a:lnTo>
                    <a:lnTo>
                      <a:pt x="3482" y="766"/>
                    </a:lnTo>
                    <a:lnTo>
                      <a:pt x="3408" y="766"/>
                    </a:lnTo>
                    <a:lnTo>
                      <a:pt x="3408" y="0"/>
                    </a:lnTo>
                    <a:close/>
                    <a:moveTo>
                      <a:pt x="3539" y="317"/>
                    </a:moveTo>
                    <a:lnTo>
                      <a:pt x="3613" y="317"/>
                    </a:lnTo>
                    <a:lnTo>
                      <a:pt x="3613" y="766"/>
                    </a:lnTo>
                    <a:lnTo>
                      <a:pt x="3539" y="766"/>
                    </a:lnTo>
                    <a:lnTo>
                      <a:pt x="3539" y="317"/>
                    </a:lnTo>
                    <a:close/>
                    <a:moveTo>
                      <a:pt x="3669" y="721"/>
                    </a:moveTo>
                    <a:lnTo>
                      <a:pt x="3744" y="721"/>
                    </a:lnTo>
                    <a:lnTo>
                      <a:pt x="3744" y="766"/>
                    </a:lnTo>
                    <a:lnTo>
                      <a:pt x="3669" y="766"/>
                    </a:lnTo>
                    <a:lnTo>
                      <a:pt x="3669" y="721"/>
                    </a:lnTo>
                    <a:close/>
                  </a:path>
                </a:pathLst>
              </a:custGeom>
              <a:solidFill>
                <a:srgbClr val="13A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Rectangle 21"/>
              <p:cNvSpPr>
                <a:spLocks noChangeArrowheads="1"/>
              </p:cNvSpPr>
              <p:nvPr/>
            </p:nvSpPr>
            <p:spPr bwMode="auto">
              <a:xfrm>
                <a:off x="5599113" y="2419351"/>
                <a:ext cx="6242050" cy="6350"/>
              </a:xfrm>
              <a:prstGeom prst="rect">
                <a:avLst/>
              </a:prstGeom>
              <a:solidFill>
                <a:srgbClr val="898989"/>
              </a:solidFill>
              <a:ln w="1588" cap="flat">
                <a:solidFill>
                  <a:srgbClr val="898989"/>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Rectangle 22"/>
              <p:cNvSpPr>
                <a:spLocks noChangeArrowheads="1"/>
              </p:cNvSpPr>
              <p:nvPr/>
            </p:nvSpPr>
            <p:spPr bwMode="auto">
              <a:xfrm>
                <a:off x="5108575" y="367506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23"/>
              <p:cNvSpPr>
                <a:spLocks noChangeArrowheads="1"/>
              </p:cNvSpPr>
              <p:nvPr/>
            </p:nvSpPr>
            <p:spPr bwMode="auto">
              <a:xfrm>
                <a:off x="5108575" y="313531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24"/>
              <p:cNvSpPr>
                <a:spLocks noChangeArrowheads="1"/>
              </p:cNvSpPr>
              <p:nvPr/>
            </p:nvSpPr>
            <p:spPr bwMode="auto">
              <a:xfrm>
                <a:off x="5108575" y="259556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25"/>
              <p:cNvSpPr>
                <a:spLocks noChangeArrowheads="1"/>
              </p:cNvSpPr>
              <p:nvPr/>
            </p:nvSpPr>
            <p:spPr bwMode="auto">
              <a:xfrm>
                <a:off x="5159375" y="20558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26"/>
              <p:cNvSpPr>
                <a:spLocks noChangeArrowheads="1"/>
              </p:cNvSpPr>
              <p:nvPr/>
            </p:nvSpPr>
            <p:spPr bwMode="auto">
              <a:xfrm>
                <a:off x="5159375" y="151606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27"/>
              <p:cNvSpPr>
                <a:spLocks noChangeArrowheads="1"/>
              </p:cNvSpPr>
              <p:nvPr/>
            </p:nvSpPr>
            <p:spPr bwMode="auto">
              <a:xfrm>
                <a:off x="5159375" y="9763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8"/>
              <p:cNvSpPr>
                <a:spLocks noChangeArrowheads="1"/>
              </p:cNvSpPr>
              <p:nvPr/>
            </p:nvSpPr>
            <p:spPr bwMode="auto">
              <a:xfrm>
                <a:off x="5532438"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1928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9"/>
              <p:cNvSpPr>
                <a:spLocks noChangeArrowheads="1"/>
              </p:cNvSpPr>
              <p:nvPr/>
            </p:nvSpPr>
            <p:spPr bwMode="auto">
              <a:xfrm>
                <a:off x="6572250"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1933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30"/>
              <p:cNvSpPr>
                <a:spLocks noChangeArrowheads="1"/>
              </p:cNvSpPr>
              <p:nvPr/>
            </p:nvSpPr>
            <p:spPr bwMode="auto">
              <a:xfrm>
                <a:off x="7612063"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1938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31"/>
              <p:cNvSpPr>
                <a:spLocks noChangeArrowheads="1"/>
              </p:cNvSpPr>
              <p:nvPr/>
            </p:nvSpPr>
            <p:spPr bwMode="auto">
              <a:xfrm>
                <a:off x="8653463"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1943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32"/>
              <p:cNvSpPr>
                <a:spLocks noChangeArrowheads="1"/>
              </p:cNvSpPr>
              <p:nvPr/>
            </p:nvSpPr>
            <p:spPr bwMode="auto">
              <a:xfrm>
                <a:off x="9693275"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1948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33"/>
              <p:cNvSpPr>
                <a:spLocks noChangeArrowheads="1"/>
              </p:cNvSpPr>
              <p:nvPr/>
            </p:nvSpPr>
            <p:spPr bwMode="auto">
              <a:xfrm>
                <a:off x="10733088"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1953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 name="Slide Number Placeholder 1"/>
          <p:cNvSpPr>
            <a:spLocks noGrp="1"/>
          </p:cNvSpPr>
          <p:nvPr>
            <p:ph type="sldNum" sz="quarter" idx="12"/>
          </p:nvPr>
        </p:nvSpPr>
        <p:spPr/>
        <p:txBody>
          <a:bodyPr/>
          <a:lstStyle/>
          <a:p>
            <a:fld id="{A7F84AF7-782E-8748-9862-C80A76F4A1D6}" type="slidenum">
              <a:rPr lang="en-US" smtClean="0"/>
              <a:t>23</a:t>
            </a:fld>
            <a:endParaRPr lang="en-US" dirty="0"/>
          </a:p>
        </p:txBody>
      </p:sp>
      <p:sp>
        <p:nvSpPr>
          <p:cNvPr id="50"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28009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afterEffect">
                                  <p:stCondLst>
                                    <p:cond delay="0"/>
                                  </p:stCondLst>
                                  <p:childTnLst>
                                    <p:anim calcmode="lin" valueType="num">
                                      <p:cBhvr additive="base">
                                        <p:cTn id="6" dur="1000"/>
                                        <p:tgtEl>
                                          <p:spTgt spid="5"/>
                                        </p:tgtEl>
                                        <p:attrNameLst>
                                          <p:attrName>ppt_x</p:attrName>
                                        </p:attrNameLst>
                                      </p:cBhvr>
                                      <p:tavLst>
                                        <p:tav tm="0">
                                          <p:val>
                                            <p:strVal val="ppt_x"/>
                                          </p:val>
                                        </p:tav>
                                        <p:tav tm="100000">
                                          <p:val>
                                            <p:strVal val="ppt_x"/>
                                          </p:val>
                                        </p:tav>
                                      </p:tavLst>
                                    </p:anim>
                                    <p:anim calcmode="lin" valueType="num">
                                      <p:cBhvr additive="base">
                                        <p:cTn id="7" dur="1000"/>
                                        <p:tgtEl>
                                          <p:spTgt spid="5"/>
                                        </p:tgtEl>
                                        <p:attrNameLst>
                                          <p:attrName>ppt_y</p:attrName>
                                        </p:attrNameLst>
                                      </p:cBhvr>
                                      <p:tavLst>
                                        <p:tav tm="0">
                                          <p:val>
                                            <p:strVal val="ppt_y"/>
                                          </p:val>
                                        </p:tav>
                                        <p:tav tm="100000">
                                          <p:val>
                                            <p:strVal val="0-ppt_h/2"/>
                                          </p:val>
                                        </p:tav>
                                      </p:tavLst>
                                    </p:anim>
                                    <p:set>
                                      <p:cBhvr>
                                        <p:cTn id="8" dur="1" fill="hold">
                                          <p:stCondLst>
                                            <p:cond delay="999"/>
                                          </p:stCondLst>
                                        </p:cTn>
                                        <p:tgtEl>
                                          <p:spTgt spid="5"/>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051"/>
                                        </p:tgtEl>
                                        <p:attrNameLst>
                                          <p:attrName>style.visibility</p:attrName>
                                        </p:attrNameLst>
                                      </p:cBhvr>
                                      <p:to>
                                        <p:strVal val="visible"/>
                                      </p:to>
                                    </p:set>
                                    <p:anim calcmode="lin" valueType="num">
                                      <p:cBhvr additive="base">
                                        <p:cTn id="11" dur="1000" fill="hold"/>
                                        <p:tgtEl>
                                          <p:spTgt spid="1051"/>
                                        </p:tgtEl>
                                        <p:attrNameLst>
                                          <p:attrName>ppt_x</p:attrName>
                                        </p:attrNameLst>
                                      </p:cBhvr>
                                      <p:tavLst>
                                        <p:tav tm="0">
                                          <p:val>
                                            <p:strVal val="#ppt_x"/>
                                          </p:val>
                                        </p:tav>
                                        <p:tav tm="100000">
                                          <p:val>
                                            <p:strVal val="#ppt_x"/>
                                          </p:val>
                                        </p:tav>
                                      </p:tavLst>
                                    </p:anim>
                                    <p:anim calcmode="lin" valueType="num">
                                      <p:cBhvr additive="base">
                                        <p:cTn id="12" dur="1000" fill="hold"/>
                                        <p:tgtEl>
                                          <p:spTgt spid="1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C98276D1-53D6-7C4C-BB22-55EF6823B890}"/>
              </a:ext>
            </a:extLst>
          </p:cNvPr>
          <p:cNvGrpSpPr/>
          <p:nvPr/>
        </p:nvGrpSpPr>
        <p:grpSpPr>
          <a:xfrm>
            <a:off x="1" y="0"/>
            <a:ext cx="4641447" cy="6858000"/>
            <a:chOff x="354155" y="2424147"/>
            <a:chExt cx="3774950" cy="2604413"/>
          </a:xfrm>
        </p:grpSpPr>
        <p:sp>
          <p:nvSpPr>
            <p:cNvPr id="7" name="Rectangle 6">
              <a:extLst>
                <a:ext uri="{FF2B5EF4-FFF2-40B4-BE49-F238E27FC236}">
                  <a16:creationId xmlns:a16="http://schemas.microsoft.com/office/drawing/2014/main" xmlns="" id="{BEA5DC45-1F0F-8545-8317-C4DF2A28AADB}"/>
                </a:ext>
              </a:extLst>
            </p:cNvPr>
            <p:cNvSpPr/>
            <p:nvPr/>
          </p:nvSpPr>
          <p:spPr>
            <a:xfrm>
              <a:off x="354155" y="2424149"/>
              <a:ext cx="3774950" cy="2604411"/>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Rectangle 11">
              <a:extLst>
                <a:ext uri="{FF2B5EF4-FFF2-40B4-BE49-F238E27FC236}">
                  <a16:creationId xmlns:a16="http://schemas.microsoft.com/office/drawing/2014/main" xmlns="" id="{9C4099B9-27DE-6B49-B881-D5B22C8AA4A5}"/>
                </a:ext>
              </a:extLst>
            </p:cNvPr>
            <p:cNvSpPr/>
            <p:nvPr/>
          </p:nvSpPr>
          <p:spPr>
            <a:xfrm>
              <a:off x="354155" y="2424147"/>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pic>
        <p:nvPicPr>
          <p:cNvPr id="22" name="Picture 21" descr="AIG_r_w.png">
            <a:extLst>
              <a:ext uri="{FF2B5EF4-FFF2-40B4-BE49-F238E27FC236}">
                <a16:creationId xmlns:a16="http://schemas.microsoft.com/office/drawing/2014/main" xmlns="" id="{38E606F1-5F0C-1B49-9B80-A25B961B13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9" name="Title 1">
            <a:extLst>
              <a:ext uri="{FF2B5EF4-FFF2-40B4-BE49-F238E27FC236}">
                <a16:creationId xmlns:a16="http://schemas.microsoft.com/office/drawing/2014/main" xmlns="" id="{BB474143-2344-1F4F-A7CA-DC13653E4728}"/>
              </a:ext>
            </a:extLst>
          </p:cNvPr>
          <p:cNvSpPr txBox="1">
            <a:spLocks/>
          </p:cNvSpPr>
          <p:nvPr/>
        </p:nvSpPr>
        <p:spPr>
          <a:xfrm>
            <a:off x="92598" y="576420"/>
            <a:ext cx="445625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spc="100" dirty="0">
                <a:solidFill>
                  <a:schemeClr val="bg1"/>
                </a:solidFill>
                <a:latin typeface="Arial"/>
              </a:rPr>
              <a:t>HISTORICALLY, </a:t>
            </a:r>
            <a:r>
              <a:rPr lang="en-US" sz="1800" spc="100" dirty="0" smtClean="0">
                <a:solidFill>
                  <a:schemeClr val="bg1"/>
                </a:solidFill>
                <a:latin typeface="Arial"/>
              </a:rPr>
              <a:t>WHAT </a:t>
            </a:r>
            <a:br>
              <a:rPr lang="en-US" sz="1800" spc="100" dirty="0" smtClean="0">
                <a:solidFill>
                  <a:schemeClr val="bg1"/>
                </a:solidFill>
                <a:latin typeface="Arial"/>
              </a:rPr>
            </a:br>
            <a:r>
              <a:rPr lang="en-US" sz="1800" spc="100" dirty="0" smtClean="0">
                <a:solidFill>
                  <a:schemeClr val="bg1"/>
                </a:solidFill>
                <a:latin typeface="Arial"/>
              </a:rPr>
              <a:t>COULD </a:t>
            </a:r>
            <a:r>
              <a:rPr lang="en-US" sz="1800" spc="100" dirty="0">
                <a:solidFill>
                  <a:schemeClr val="bg1"/>
                </a:solidFill>
                <a:latin typeface="Arial"/>
              </a:rPr>
              <a:t>BE CONSIDERED </a:t>
            </a:r>
            <a:r>
              <a:rPr lang="en-US" sz="1800" spc="100" dirty="0" smtClean="0">
                <a:solidFill>
                  <a:schemeClr val="bg1"/>
                </a:solidFill>
                <a:latin typeface="Arial"/>
              </a:rPr>
              <a:t/>
            </a:r>
            <a:br>
              <a:rPr lang="en-US" sz="1800" spc="100" dirty="0" smtClean="0">
                <a:solidFill>
                  <a:schemeClr val="bg1"/>
                </a:solidFill>
                <a:latin typeface="Arial"/>
              </a:rPr>
            </a:br>
            <a:r>
              <a:rPr lang="en-US" sz="1800" b="1" spc="100" dirty="0" smtClean="0">
                <a:solidFill>
                  <a:schemeClr val="bg1"/>
                </a:solidFill>
                <a:latin typeface="Arial"/>
              </a:rPr>
              <a:t>A </a:t>
            </a:r>
            <a:r>
              <a:rPr lang="en-US" sz="1800" b="1" spc="100" dirty="0">
                <a:solidFill>
                  <a:schemeClr val="bg1"/>
                </a:solidFill>
                <a:latin typeface="Arial"/>
              </a:rPr>
              <a:t>CONSERVATIVE </a:t>
            </a:r>
            <a:r>
              <a:rPr lang="en-US" sz="1800" b="1" spc="100" dirty="0" smtClean="0">
                <a:solidFill>
                  <a:schemeClr val="bg1"/>
                </a:solidFill>
                <a:latin typeface="Arial"/>
              </a:rPr>
              <a:t/>
            </a:r>
            <a:br>
              <a:rPr lang="en-US" sz="1800" b="1" spc="100" dirty="0" smtClean="0">
                <a:solidFill>
                  <a:schemeClr val="bg1"/>
                </a:solidFill>
                <a:latin typeface="Arial"/>
              </a:rPr>
            </a:br>
            <a:r>
              <a:rPr lang="en-US" sz="1800" b="1" spc="100" dirty="0" smtClean="0">
                <a:solidFill>
                  <a:schemeClr val="bg1"/>
                </a:solidFill>
                <a:latin typeface="Arial"/>
              </a:rPr>
              <a:t>ILLUSTRATION </a:t>
            </a:r>
            <a:br>
              <a:rPr lang="en-US" sz="1800" b="1" spc="100" dirty="0" smtClean="0">
                <a:solidFill>
                  <a:schemeClr val="bg1"/>
                </a:solidFill>
                <a:latin typeface="Arial"/>
              </a:rPr>
            </a:br>
            <a:r>
              <a:rPr lang="en-US" sz="1800" b="1" spc="100" dirty="0" smtClean="0">
                <a:solidFill>
                  <a:schemeClr val="bg1"/>
                </a:solidFill>
                <a:latin typeface="Arial"/>
              </a:rPr>
              <a:t>RATE</a:t>
            </a:r>
            <a:r>
              <a:rPr lang="en-US" sz="1800" spc="100" dirty="0">
                <a:solidFill>
                  <a:schemeClr val="bg1"/>
                </a:solidFill>
                <a:latin typeface="Arial"/>
              </a:rPr>
              <a:t>?</a:t>
            </a:r>
            <a:endParaRPr lang="en-US" sz="1800" spc="100" dirty="0">
              <a:solidFill>
                <a:schemeClr val="bg1"/>
              </a:solidFill>
              <a:highlight>
                <a:srgbClr val="28B25A"/>
              </a:highlight>
              <a:latin typeface="Arial"/>
            </a:endParaRPr>
          </a:p>
        </p:txBody>
      </p:sp>
      <p:cxnSp>
        <p:nvCxnSpPr>
          <p:cNvPr id="21" name="Straight Connector 20">
            <a:extLst>
              <a:ext uri="{FF2B5EF4-FFF2-40B4-BE49-F238E27FC236}">
                <a16:creationId xmlns:a16="http://schemas.microsoft.com/office/drawing/2014/main" xmlns="" id="{339DD161-7DCB-0F41-B2B2-83D7FD427B52}"/>
              </a:ext>
            </a:extLst>
          </p:cNvPr>
          <p:cNvCxnSpPr/>
          <p:nvPr/>
        </p:nvCxnSpPr>
        <p:spPr>
          <a:xfrm>
            <a:off x="855176" y="2048379"/>
            <a:ext cx="2979797" cy="0"/>
          </a:xfrm>
          <a:prstGeom prst="line">
            <a:avLst/>
          </a:prstGeom>
          <a:ln w="34925">
            <a:solidFill>
              <a:srgbClr val="FCC144"/>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454" y="5868816"/>
            <a:ext cx="4234315" cy="646331"/>
          </a:xfrm>
          <a:prstGeom prst="rect">
            <a:avLst/>
          </a:prstGeom>
          <a:noFill/>
        </p:spPr>
        <p:txBody>
          <a:bodyPr wrap="square" rtlCol="0">
            <a:spAutoFit/>
          </a:bodyPr>
          <a:lstStyle/>
          <a:p>
            <a:r>
              <a:rPr lang="en-US" sz="900" kern="1200" dirty="0" smtClean="0">
                <a:solidFill>
                  <a:srgbClr val="595959"/>
                </a:solidFill>
                <a:latin typeface="Arial"/>
                <a:cs typeface="Arial"/>
              </a:rPr>
              <a:t>This analysis was performed using S&amp;P data from 1927 through 2017 (90 years). The S&amp;P Composite Index started in 1923. By 1926, </a:t>
            </a:r>
            <a:r>
              <a:rPr lang="en-US" sz="900" kern="1200" dirty="0">
                <a:solidFill>
                  <a:srgbClr val="595959"/>
                </a:solidFill>
                <a:latin typeface="Arial"/>
                <a:cs typeface="Arial"/>
              </a:rPr>
              <a:t>i</a:t>
            </a:r>
            <a:r>
              <a:rPr lang="en-US" sz="900" kern="1200" dirty="0" smtClean="0">
                <a:solidFill>
                  <a:srgbClr val="595959"/>
                </a:solidFill>
                <a:latin typeface="Arial"/>
                <a:cs typeface="Arial"/>
              </a:rPr>
              <a:t>t tracked 90 stocks, growing to 500 stocks in 1957. The total return value excludes dividends. Of course, past performance is not a predictor of the future.</a:t>
            </a:r>
            <a:endParaRPr lang="en-US" sz="900" kern="1200" dirty="0">
              <a:solidFill>
                <a:srgbClr val="595959"/>
              </a:solidFill>
              <a:latin typeface="Arial"/>
              <a:cs typeface="Arial"/>
            </a:endParaRPr>
          </a:p>
        </p:txBody>
      </p:sp>
      <p:sp>
        <p:nvSpPr>
          <p:cNvPr id="24" name="Rectangle 23">
            <a:extLst>
              <a:ext uri="{FF2B5EF4-FFF2-40B4-BE49-F238E27FC236}">
                <a16:creationId xmlns:a16="http://schemas.microsoft.com/office/drawing/2014/main" xmlns="" id="{CB140380-E5CC-C84A-BD80-735CA17F4D52}"/>
              </a:ext>
            </a:extLst>
          </p:cNvPr>
          <p:cNvSpPr/>
          <p:nvPr/>
        </p:nvSpPr>
        <p:spPr>
          <a:xfrm>
            <a:off x="632390" y="2252047"/>
            <a:ext cx="3320732" cy="1785104"/>
          </a:xfrm>
          <a:prstGeom prst="rect">
            <a:avLst/>
          </a:prstGeom>
        </p:spPr>
        <p:txBody>
          <a:bodyPr wrap="square">
            <a:spAutoFit/>
          </a:bodyPr>
          <a:lstStyle/>
          <a:p>
            <a:pPr algn="ctr"/>
            <a:r>
              <a:rPr lang="en-US" sz="2200" dirty="0" smtClean="0">
                <a:solidFill>
                  <a:schemeClr val="bg1"/>
                </a:solidFill>
                <a:latin typeface="Arial"/>
              </a:rPr>
              <a:t>And calculate</a:t>
            </a:r>
            <a:br>
              <a:rPr lang="en-US" sz="2200" dirty="0" smtClean="0">
                <a:solidFill>
                  <a:schemeClr val="bg1"/>
                </a:solidFill>
                <a:latin typeface="Arial"/>
              </a:rPr>
            </a:br>
            <a:r>
              <a:rPr lang="en-US" sz="2200" dirty="0" smtClean="0">
                <a:solidFill>
                  <a:schemeClr val="bg1"/>
                </a:solidFill>
                <a:latin typeface="Arial"/>
              </a:rPr>
              <a:t>the total return</a:t>
            </a:r>
            <a:br>
              <a:rPr lang="en-US" sz="2200" dirty="0" smtClean="0">
                <a:solidFill>
                  <a:schemeClr val="bg1"/>
                </a:solidFill>
                <a:latin typeface="Arial"/>
              </a:rPr>
            </a:br>
            <a:r>
              <a:rPr lang="en-US" sz="2200" dirty="0" smtClean="0">
                <a:solidFill>
                  <a:schemeClr val="bg1"/>
                </a:solidFill>
                <a:latin typeface="Arial"/>
              </a:rPr>
              <a:t>for the</a:t>
            </a:r>
            <a:br>
              <a:rPr lang="en-US" sz="2200" dirty="0" smtClean="0">
                <a:solidFill>
                  <a:schemeClr val="bg1"/>
                </a:solidFill>
                <a:latin typeface="Arial"/>
              </a:rPr>
            </a:br>
            <a:r>
              <a:rPr lang="en-US" sz="2200" b="1" dirty="0" smtClean="0">
                <a:solidFill>
                  <a:srgbClr val="EA4741"/>
                </a:solidFill>
                <a:latin typeface="Arial"/>
              </a:rPr>
              <a:t>WORST 30-year period</a:t>
            </a:r>
            <a:r>
              <a:rPr lang="en-US" sz="2200" dirty="0" smtClean="0">
                <a:solidFill>
                  <a:schemeClr val="bg1"/>
                </a:solidFill>
                <a:latin typeface="Arial"/>
              </a:rPr>
              <a:t> 1928 – 1957</a:t>
            </a:r>
            <a:endParaRPr lang="en-US" sz="2200" dirty="0">
              <a:solidFill>
                <a:schemeClr val="bg1"/>
              </a:solidFill>
              <a:latin typeface="Arial"/>
            </a:endParaRPr>
          </a:p>
        </p:txBody>
      </p:sp>
      <p:sp>
        <p:nvSpPr>
          <p:cNvPr id="34" name="Bent Arrow 33">
            <a:extLst>
              <a:ext uri="{FF2B5EF4-FFF2-40B4-BE49-F238E27FC236}">
                <a16:creationId xmlns:a16="http://schemas.microsoft.com/office/drawing/2014/main" xmlns="" id="{4A0D3E19-7672-5241-A85C-BED06F55AA1C}"/>
              </a:ext>
            </a:extLst>
          </p:cNvPr>
          <p:cNvSpPr/>
          <p:nvPr/>
        </p:nvSpPr>
        <p:spPr>
          <a:xfrm rot="5400000" flipH="1">
            <a:off x="7114628" y="2540925"/>
            <a:ext cx="785689" cy="5732051"/>
          </a:xfrm>
          <a:prstGeom prst="bentArrow">
            <a:avLst>
              <a:gd name="adj1" fmla="val 32282"/>
              <a:gd name="adj2" fmla="val 25000"/>
              <a:gd name="adj3" fmla="val 25000"/>
              <a:gd name="adj4" fmla="val 43750"/>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pic>
        <p:nvPicPr>
          <p:cNvPr id="37" name="Picture 36" descr="AIG_r_w.png">
            <a:extLst>
              <a:ext uri="{FF2B5EF4-FFF2-40B4-BE49-F238E27FC236}">
                <a16:creationId xmlns:a16="http://schemas.microsoft.com/office/drawing/2014/main" xmlns="" id="{38E606F1-5F0C-1B49-9B80-A25B961B13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grpSp>
        <p:nvGrpSpPr>
          <p:cNvPr id="12" name="Group 11"/>
          <p:cNvGrpSpPr/>
          <p:nvPr/>
        </p:nvGrpSpPr>
        <p:grpSpPr>
          <a:xfrm>
            <a:off x="5045210" y="364719"/>
            <a:ext cx="6927715" cy="3729444"/>
            <a:chOff x="5045210" y="364719"/>
            <a:chExt cx="6927715" cy="3729444"/>
          </a:xfrm>
        </p:grpSpPr>
        <p:sp>
          <p:nvSpPr>
            <p:cNvPr id="39" name="TextBox 10">
              <a:extLst>
                <a:ext uri="{FF2B5EF4-FFF2-40B4-BE49-F238E27FC236}">
                  <a16:creationId xmlns:a16="http://schemas.microsoft.com/office/drawing/2014/main" xmlns="" id="{35E7DBA1-4D0A-7E40-A2C7-2B6ACDAF6FE4}"/>
                </a:ext>
              </a:extLst>
            </p:cNvPr>
            <p:cNvSpPr txBox="1"/>
            <p:nvPr/>
          </p:nvSpPr>
          <p:spPr>
            <a:xfrm>
              <a:off x="5045210" y="364719"/>
              <a:ext cx="6213647" cy="276999"/>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smtClean="0">
                  <a:solidFill>
                    <a:srgbClr val="EA4741"/>
                  </a:solidFill>
                  <a:latin typeface="Arial"/>
                </a:rPr>
                <a:t>WORST</a:t>
              </a:r>
              <a:r>
                <a:rPr lang="en-US" sz="1800" b="1" dirty="0" smtClean="0">
                  <a:solidFill>
                    <a:schemeClr val="tx1">
                      <a:lumMod val="65000"/>
                      <a:lumOff val="35000"/>
                    </a:schemeClr>
                  </a:solidFill>
                  <a:latin typeface="Arial"/>
                </a:rPr>
                <a:t> </a:t>
              </a:r>
              <a:r>
                <a:rPr lang="en-US" sz="1800" b="1" dirty="0">
                  <a:solidFill>
                    <a:srgbClr val="595959"/>
                  </a:solidFill>
                  <a:latin typeface="Arial"/>
                </a:rPr>
                <a:t>S&amp;P500</a:t>
              </a:r>
              <a:r>
                <a:rPr lang="en-US" sz="1200" b="1" baseline="70000" dirty="0">
                  <a:solidFill>
                    <a:srgbClr val="595959"/>
                  </a:solidFill>
                  <a:latin typeface="Arial"/>
                  <a:cs typeface="Arial"/>
                </a:rPr>
                <a:t>®</a:t>
              </a:r>
              <a:r>
                <a:rPr lang="en-US" sz="1800" b="1" dirty="0">
                  <a:solidFill>
                    <a:srgbClr val="595959"/>
                  </a:solidFill>
                  <a:latin typeface="Arial"/>
                </a:rPr>
                <a:t> </a:t>
              </a:r>
              <a:r>
                <a:rPr lang="en-US" sz="1800" b="1" dirty="0" smtClean="0">
                  <a:solidFill>
                    <a:schemeClr val="tx1">
                      <a:lumMod val="65000"/>
                      <a:lumOff val="35000"/>
                    </a:schemeClr>
                  </a:solidFill>
                  <a:latin typeface="Arial"/>
                </a:rPr>
                <a:t>30-Year </a:t>
              </a:r>
              <a:r>
                <a:rPr lang="en-US" sz="1800" b="1" dirty="0">
                  <a:solidFill>
                    <a:schemeClr val="tx1">
                      <a:lumMod val="65000"/>
                      <a:lumOff val="35000"/>
                    </a:schemeClr>
                  </a:solidFill>
                  <a:latin typeface="Arial"/>
                </a:rPr>
                <a:t>Period (1928 </a:t>
              </a:r>
              <a:r>
                <a:rPr lang="en-US" sz="1800" b="1" dirty="0" smtClean="0">
                  <a:solidFill>
                    <a:schemeClr val="tx1">
                      <a:lumMod val="65000"/>
                      <a:lumOff val="35000"/>
                    </a:schemeClr>
                  </a:solidFill>
                  <a:latin typeface="Arial"/>
                </a:rPr>
                <a:t>– </a:t>
              </a:r>
              <a:r>
                <a:rPr lang="en-US" sz="1800" b="1" dirty="0">
                  <a:solidFill>
                    <a:schemeClr val="tx1">
                      <a:lumMod val="65000"/>
                      <a:lumOff val="35000"/>
                    </a:schemeClr>
                  </a:solidFill>
                  <a:latin typeface="Arial"/>
                </a:rPr>
                <a:t>1957)</a:t>
              </a:r>
            </a:p>
          </p:txBody>
        </p:sp>
        <p:grpSp>
          <p:nvGrpSpPr>
            <p:cNvPr id="40" name="Group 39"/>
            <p:cNvGrpSpPr/>
            <p:nvPr/>
          </p:nvGrpSpPr>
          <p:grpSpPr>
            <a:xfrm>
              <a:off x="5087938" y="665163"/>
              <a:ext cx="6884987" cy="3429000"/>
              <a:chOff x="5087938" y="665163"/>
              <a:chExt cx="6884987" cy="3429000"/>
            </a:xfrm>
          </p:grpSpPr>
          <p:sp>
            <p:nvSpPr>
              <p:cNvPr id="41" name="AutoShape 4"/>
              <p:cNvSpPr>
                <a:spLocks noChangeAspect="1" noChangeArrowheads="1" noTextEdit="1"/>
              </p:cNvSpPr>
              <p:nvPr/>
            </p:nvSpPr>
            <p:spPr bwMode="auto">
              <a:xfrm>
                <a:off x="5087938" y="665163"/>
                <a:ext cx="68849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7"/>
              <p:cNvSpPr>
                <a:spLocks noChangeArrowheads="1"/>
              </p:cNvSpPr>
              <p:nvPr/>
            </p:nvSpPr>
            <p:spPr bwMode="auto">
              <a:xfrm>
                <a:off x="5851525" y="2422526"/>
                <a:ext cx="119062" cy="320675"/>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8"/>
              <p:cNvSpPr>
                <a:spLocks noChangeArrowheads="1"/>
              </p:cNvSpPr>
              <p:nvPr/>
            </p:nvSpPr>
            <p:spPr bwMode="auto">
              <a:xfrm>
                <a:off x="6059488" y="2422526"/>
                <a:ext cx="120650" cy="768350"/>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9"/>
              <p:cNvSpPr>
                <a:spLocks noChangeArrowheads="1"/>
              </p:cNvSpPr>
              <p:nvPr/>
            </p:nvSpPr>
            <p:spPr bwMode="auto">
              <a:xfrm>
                <a:off x="6269038" y="2422526"/>
                <a:ext cx="119062" cy="12684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10"/>
              <p:cNvSpPr>
                <a:spLocks noChangeArrowheads="1"/>
              </p:cNvSpPr>
              <p:nvPr/>
            </p:nvSpPr>
            <p:spPr bwMode="auto">
              <a:xfrm>
                <a:off x="6477000" y="2422526"/>
                <a:ext cx="117475" cy="39846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11"/>
              <p:cNvSpPr>
                <a:spLocks noChangeArrowheads="1"/>
              </p:cNvSpPr>
              <p:nvPr/>
            </p:nvSpPr>
            <p:spPr bwMode="auto">
              <a:xfrm>
                <a:off x="6892925" y="2422526"/>
                <a:ext cx="117475" cy="1254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2"/>
              <p:cNvSpPr>
                <a:spLocks noChangeArrowheads="1"/>
              </p:cNvSpPr>
              <p:nvPr/>
            </p:nvSpPr>
            <p:spPr bwMode="auto">
              <a:xfrm>
                <a:off x="7516813" y="2422526"/>
                <a:ext cx="119062" cy="10398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13"/>
              <p:cNvSpPr>
                <a:spLocks noChangeArrowheads="1"/>
              </p:cNvSpPr>
              <p:nvPr/>
            </p:nvSpPr>
            <p:spPr bwMode="auto">
              <a:xfrm>
                <a:off x="7932738" y="2422526"/>
                <a:ext cx="119062" cy="139700"/>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14"/>
              <p:cNvSpPr>
                <a:spLocks noChangeArrowheads="1"/>
              </p:cNvSpPr>
              <p:nvPr/>
            </p:nvSpPr>
            <p:spPr bwMode="auto">
              <a:xfrm>
                <a:off x="8140700" y="2422526"/>
                <a:ext cx="117475" cy="406400"/>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8348663" y="2422526"/>
                <a:ext cx="119062" cy="48101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6"/>
              <p:cNvSpPr>
                <a:spLocks noChangeArrowheads="1"/>
              </p:cNvSpPr>
              <p:nvPr/>
            </p:nvSpPr>
            <p:spPr bwMode="auto">
              <a:xfrm>
                <a:off x="9388475" y="2422526"/>
                <a:ext cx="119062" cy="319088"/>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17"/>
              <p:cNvSpPr>
                <a:spLocks noChangeArrowheads="1"/>
              </p:cNvSpPr>
              <p:nvPr/>
            </p:nvSpPr>
            <p:spPr bwMode="auto">
              <a:xfrm>
                <a:off x="9805988" y="2422526"/>
                <a:ext cx="117475" cy="1746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18"/>
              <p:cNvSpPr>
                <a:spLocks noChangeArrowheads="1"/>
              </p:cNvSpPr>
              <p:nvPr/>
            </p:nvSpPr>
            <p:spPr bwMode="auto">
              <a:xfrm>
                <a:off x="10845800" y="2422526"/>
                <a:ext cx="119062" cy="179388"/>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19"/>
              <p:cNvSpPr>
                <a:spLocks noChangeArrowheads="1"/>
              </p:cNvSpPr>
              <p:nvPr/>
            </p:nvSpPr>
            <p:spPr bwMode="auto">
              <a:xfrm>
                <a:off x="11676063" y="2422526"/>
                <a:ext cx="120650" cy="385763"/>
              </a:xfrm>
              <a:prstGeom prst="rect">
                <a:avLst/>
              </a:prstGeom>
              <a:solidFill>
                <a:srgbClr val="EA4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noEditPoints="1"/>
              </p:cNvSpPr>
              <p:nvPr/>
            </p:nvSpPr>
            <p:spPr bwMode="auto">
              <a:xfrm>
                <a:off x="5643563" y="1206501"/>
                <a:ext cx="5943600" cy="1216025"/>
              </a:xfrm>
              <a:custGeom>
                <a:avLst/>
                <a:gdLst>
                  <a:gd name="T0" fmla="*/ 75 w 3744"/>
                  <a:gd name="T1" fmla="*/ 122 h 766"/>
                  <a:gd name="T2" fmla="*/ 0 w 3744"/>
                  <a:gd name="T3" fmla="*/ 766 h 766"/>
                  <a:gd name="T4" fmla="*/ 656 w 3744"/>
                  <a:gd name="T5" fmla="*/ 16 h 766"/>
                  <a:gd name="T6" fmla="*/ 730 w 3744"/>
                  <a:gd name="T7" fmla="*/ 766 h 766"/>
                  <a:gd name="T8" fmla="*/ 656 w 3744"/>
                  <a:gd name="T9" fmla="*/ 16 h 766"/>
                  <a:gd name="T10" fmla="*/ 993 w 3744"/>
                  <a:gd name="T11" fmla="*/ 63 h 766"/>
                  <a:gd name="T12" fmla="*/ 917 w 3744"/>
                  <a:gd name="T13" fmla="*/ 766 h 766"/>
                  <a:gd name="T14" fmla="*/ 1048 w 3744"/>
                  <a:gd name="T15" fmla="*/ 291 h 766"/>
                  <a:gd name="T16" fmla="*/ 1124 w 3744"/>
                  <a:gd name="T17" fmla="*/ 766 h 766"/>
                  <a:gd name="T18" fmla="*/ 1048 w 3744"/>
                  <a:gd name="T19" fmla="*/ 291 h 766"/>
                  <a:gd name="T20" fmla="*/ 1386 w 3744"/>
                  <a:gd name="T21" fmla="*/ 348 h 766"/>
                  <a:gd name="T22" fmla="*/ 1311 w 3744"/>
                  <a:gd name="T23" fmla="*/ 766 h 766"/>
                  <a:gd name="T24" fmla="*/ 1835 w 3744"/>
                  <a:gd name="T25" fmla="*/ 554 h 766"/>
                  <a:gd name="T26" fmla="*/ 1910 w 3744"/>
                  <a:gd name="T27" fmla="*/ 766 h 766"/>
                  <a:gd name="T28" fmla="*/ 1835 w 3744"/>
                  <a:gd name="T29" fmla="*/ 554 h 766"/>
                  <a:gd name="T30" fmla="*/ 2041 w 3744"/>
                  <a:gd name="T31" fmla="*/ 435 h 766"/>
                  <a:gd name="T32" fmla="*/ 1966 w 3744"/>
                  <a:gd name="T33" fmla="*/ 766 h 766"/>
                  <a:gd name="T34" fmla="*/ 2097 w 3744"/>
                  <a:gd name="T35" fmla="*/ 531 h 766"/>
                  <a:gd name="T36" fmla="*/ 2172 w 3744"/>
                  <a:gd name="T37" fmla="*/ 766 h 766"/>
                  <a:gd name="T38" fmla="*/ 2097 w 3744"/>
                  <a:gd name="T39" fmla="*/ 531 h 766"/>
                  <a:gd name="T40" fmla="*/ 2303 w 3744"/>
                  <a:gd name="T41" fmla="*/ 243 h 766"/>
                  <a:gd name="T42" fmla="*/ 2228 w 3744"/>
                  <a:gd name="T43" fmla="*/ 766 h 766"/>
                  <a:gd name="T44" fmla="*/ 2752 w 3744"/>
                  <a:gd name="T45" fmla="*/ 588 h 766"/>
                  <a:gd name="T46" fmla="*/ 2827 w 3744"/>
                  <a:gd name="T47" fmla="*/ 766 h 766"/>
                  <a:gd name="T48" fmla="*/ 2752 w 3744"/>
                  <a:gd name="T49" fmla="*/ 588 h 766"/>
                  <a:gd name="T50" fmla="*/ 2958 w 3744"/>
                  <a:gd name="T51" fmla="*/ 398 h 766"/>
                  <a:gd name="T52" fmla="*/ 2883 w 3744"/>
                  <a:gd name="T53" fmla="*/ 766 h 766"/>
                  <a:gd name="T54" fmla="*/ 3014 w 3744"/>
                  <a:gd name="T55" fmla="*/ 487 h 766"/>
                  <a:gd name="T56" fmla="*/ 3090 w 3744"/>
                  <a:gd name="T57" fmla="*/ 766 h 766"/>
                  <a:gd name="T58" fmla="*/ 3014 w 3744"/>
                  <a:gd name="T59" fmla="*/ 487 h 766"/>
                  <a:gd name="T60" fmla="*/ 3221 w 3744"/>
                  <a:gd name="T61" fmla="*/ 565 h 766"/>
                  <a:gd name="T62" fmla="*/ 3145 w 3744"/>
                  <a:gd name="T63" fmla="*/ 766 h 766"/>
                  <a:gd name="T64" fmla="*/ 3408 w 3744"/>
                  <a:gd name="T65" fmla="*/ 0 h 766"/>
                  <a:gd name="T66" fmla="*/ 3482 w 3744"/>
                  <a:gd name="T67" fmla="*/ 766 h 766"/>
                  <a:gd name="T68" fmla="*/ 3408 w 3744"/>
                  <a:gd name="T69" fmla="*/ 0 h 766"/>
                  <a:gd name="T70" fmla="*/ 3613 w 3744"/>
                  <a:gd name="T71" fmla="*/ 317 h 766"/>
                  <a:gd name="T72" fmla="*/ 3539 w 3744"/>
                  <a:gd name="T73" fmla="*/ 766 h 766"/>
                  <a:gd name="T74" fmla="*/ 3669 w 3744"/>
                  <a:gd name="T75" fmla="*/ 721 h 766"/>
                  <a:gd name="T76" fmla="*/ 3744 w 3744"/>
                  <a:gd name="T77" fmla="*/ 766 h 766"/>
                  <a:gd name="T78" fmla="*/ 3669 w 3744"/>
                  <a:gd name="T79" fmla="*/ 721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766">
                    <a:moveTo>
                      <a:pt x="0" y="122"/>
                    </a:moveTo>
                    <a:lnTo>
                      <a:pt x="75" y="122"/>
                    </a:lnTo>
                    <a:lnTo>
                      <a:pt x="75" y="766"/>
                    </a:lnTo>
                    <a:lnTo>
                      <a:pt x="0" y="766"/>
                    </a:lnTo>
                    <a:lnTo>
                      <a:pt x="0" y="122"/>
                    </a:lnTo>
                    <a:close/>
                    <a:moveTo>
                      <a:pt x="656" y="16"/>
                    </a:moveTo>
                    <a:lnTo>
                      <a:pt x="730" y="16"/>
                    </a:lnTo>
                    <a:lnTo>
                      <a:pt x="730" y="766"/>
                    </a:lnTo>
                    <a:lnTo>
                      <a:pt x="656" y="766"/>
                    </a:lnTo>
                    <a:lnTo>
                      <a:pt x="656" y="16"/>
                    </a:lnTo>
                    <a:close/>
                    <a:moveTo>
                      <a:pt x="917" y="63"/>
                    </a:moveTo>
                    <a:lnTo>
                      <a:pt x="993" y="63"/>
                    </a:lnTo>
                    <a:lnTo>
                      <a:pt x="993" y="766"/>
                    </a:lnTo>
                    <a:lnTo>
                      <a:pt x="917" y="766"/>
                    </a:lnTo>
                    <a:lnTo>
                      <a:pt x="917" y="63"/>
                    </a:lnTo>
                    <a:close/>
                    <a:moveTo>
                      <a:pt x="1048" y="291"/>
                    </a:moveTo>
                    <a:lnTo>
                      <a:pt x="1124" y="291"/>
                    </a:lnTo>
                    <a:lnTo>
                      <a:pt x="1124" y="766"/>
                    </a:lnTo>
                    <a:lnTo>
                      <a:pt x="1048" y="766"/>
                    </a:lnTo>
                    <a:lnTo>
                      <a:pt x="1048" y="291"/>
                    </a:lnTo>
                    <a:close/>
                    <a:moveTo>
                      <a:pt x="1311" y="348"/>
                    </a:moveTo>
                    <a:lnTo>
                      <a:pt x="1386" y="348"/>
                    </a:lnTo>
                    <a:lnTo>
                      <a:pt x="1386" y="766"/>
                    </a:lnTo>
                    <a:lnTo>
                      <a:pt x="1311" y="766"/>
                    </a:lnTo>
                    <a:lnTo>
                      <a:pt x="1311" y="348"/>
                    </a:lnTo>
                    <a:close/>
                    <a:moveTo>
                      <a:pt x="1835" y="554"/>
                    </a:moveTo>
                    <a:lnTo>
                      <a:pt x="1910" y="554"/>
                    </a:lnTo>
                    <a:lnTo>
                      <a:pt x="1910" y="766"/>
                    </a:lnTo>
                    <a:lnTo>
                      <a:pt x="1835" y="766"/>
                    </a:lnTo>
                    <a:lnTo>
                      <a:pt x="1835" y="554"/>
                    </a:lnTo>
                    <a:close/>
                    <a:moveTo>
                      <a:pt x="1966" y="435"/>
                    </a:moveTo>
                    <a:lnTo>
                      <a:pt x="2041" y="435"/>
                    </a:lnTo>
                    <a:lnTo>
                      <a:pt x="2041" y="766"/>
                    </a:lnTo>
                    <a:lnTo>
                      <a:pt x="1966" y="766"/>
                    </a:lnTo>
                    <a:lnTo>
                      <a:pt x="1966" y="435"/>
                    </a:lnTo>
                    <a:close/>
                    <a:moveTo>
                      <a:pt x="2097" y="531"/>
                    </a:moveTo>
                    <a:lnTo>
                      <a:pt x="2172" y="531"/>
                    </a:lnTo>
                    <a:lnTo>
                      <a:pt x="2172" y="766"/>
                    </a:lnTo>
                    <a:lnTo>
                      <a:pt x="2097" y="766"/>
                    </a:lnTo>
                    <a:lnTo>
                      <a:pt x="2097" y="531"/>
                    </a:lnTo>
                    <a:close/>
                    <a:moveTo>
                      <a:pt x="2228" y="243"/>
                    </a:moveTo>
                    <a:lnTo>
                      <a:pt x="2303" y="243"/>
                    </a:lnTo>
                    <a:lnTo>
                      <a:pt x="2303" y="766"/>
                    </a:lnTo>
                    <a:lnTo>
                      <a:pt x="2228" y="766"/>
                    </a:lnTo>
                    <a:lnTo>
                      <a:pt x="2228" y="243"/>
                    </a:lnTo>
                    <a:close/>
                    <a:moveTo>
                      <a:pt x="2752" y="588"/>
                    </a:moveTo>
                    <a:lnTo>
                      <a:pt x="2827" y="588"/>
                    </a:lnTo>
                    <a:lnTo>
                      <a:pt x="2827" y="766"/>
                    </a:lnTo>
                    <a:lnTo>
                      <a:pt x="2752" y="766"/>
                    </a:lnTo>
                    <a:lnTo>
                      <a:pt x="2752" y="588"/>
                    </a:lnTo>
                    <a:close/>
                    <a:moveTo>
                      <a:pt x="2883" y="398"/>
                    </a:moveTo>
                    <a:lnTo>
                      <a:pt x="2958" y="398"/>
                    </a:lnTo>
                    <a:lnTo>
                      <a:pt x="2958" y="766"/>
                    </a:lnTo>
                    <a:lnTo>
                      <a:pt x="2883" y="766"/>
                    </a:lnTo>
                    <a:lnTo>
                      <a:pt x="2883" y="398"/>
                    </a:lnTo>
                    <a:close/>
                    <a:moveTo>
                      <a:pt x="3014" y="487"/>
                    </a:moveTo>
                    <a:lnTo>
                      <a:pt x="3090" y="487"/>
                    </a:lnTo>
                    <a:lnTo>
                      <a:pt x="3090" y="766"/>
                    </a:lnTo>
                    <a:lnTo>
                      <a:pt x="3014" y="766"/>
                    </a:lnTo>
                    <a:lnTo>
                      <a:pt x="3014" y="487"/>
                    </a:lnTo>
                    <a:close/>
                    <a:moveTo>
                      <a:pt x="3145" y="565"/>
                    </a:moveTo>
                    <a:lnTo>
                      <a:pt x="3221" y="565"/>
                    </a:lnTo>
                    <a:lnTo>
                      <a:pt x="3221" y="766"/>
                    </a:lnTo>
                    <a:lnTo>
                      <a:pt x="3145" y="766"/>
                    </a:lnTo>
                    <a:lnTo>
                      <a:pt x="3145" y="565"/>
                    </a:lnTo>
                    <a:close/>
                    <a:moveTo>
                      <a:pt x="3408" y="0"/>
                    </a:moveTo>
                    <a:lnTo>
                      <a:pt x="3482" y="0"/>
                    </a:lnTo>
                    <a:lnTo>
                      <a:pt x="3482" y="766"/>
                    </a:lnTo>
                    <a:lnTo>
                      <a:pt x="3408" y="766"/>
                    </a:lnTo>
                    <a:lnTo>
                      <a:pt x="3408" y="0"/>
                    </a:lnTo>
                    <a:close/>
                    <a:moveTo>
                      <a:pt x="3539" y="317"/>
                    </a:moveTo>
                    <a:lnTo>
                      <a:pt x="3613" y="317"/>
                    </a:lnTo>
                    <a:lnTo>
                      <a:pt x="3613" y="766"/>
                    </a:lnTo>
                    <a:lnTo>
                      <a:pt x="3539" y="766"/>
                    </a:lnTo>
                    <a:lnTo>
                      <a:pt x="3539" y="317"/>
                    </a:lnTo>
                    <a:close/>
                    <a:moveTo>
                      <a:pt x="3669" y="721"/>
                    </a:moveTo>
                    <a:lnTo>
                      <a:pt x="3744" y="721"/>
                    </a:lnTo>
                    <a:lnTo>
                      <a:pt x="3744" y="766"/>
                    </a:lnTo>
                    <a:lnTo>
                      <a:pt x="3669" y="766"/>
                    </a:lnTo>
                    <a:lnTo>
                      <a:pt x="3669" y="721"/>
                    </a:lnTo>
                    <a:close/>
                  </a:path>
                </a:pathLst>
              </a:custGeom>
              <a:solidFill>
                <a:srgbClr val="13A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1"/>
              <p:cNvSpPr>
                <a:spLocks noChangeArrowheads="1"/>
              </p:cNvSpPr>
              <p:nvPr/>
            </p:nvSpPr>
            <p:spPr bwMode="auto">
              <a:xfrm>
                <a:off x="5599113" y="2419351"/>
                <a:ext cx="6242050" cy="6350"/>
              </a:xfrm>
              <a:prstGeom prst="rect">
                <a:avLst/>
              </a:prstGeom>
              <a:solidFill>
                <a:srgbClr val="898989"/>
              </a:solidFill>
              <a:ln w="1588" cap="flat">
                <a:solidFill>
                  <a:srgbClr val="898989"/>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Rectangle 22"/>
              <p:cNvSpPr>
                <a:spLocks noChangeArrowheads="1"/>
              </p:cNvSpPr>
              <p:nvPr/>
            </p:nvSpPr>
            <p:spPr bwMode="auto">
              <a:xfrm>
                <a:off x="5108575" y="367506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23"/>
              <p:cNvSpPr>
                <a:spLocks noChangeArrowheads="1"/>
              </p:cNvSpPr>
              <p:nvPr/>
            </p:nvSpPr>
            <p:spPr bwMode="auto">
              <a:xfrm>
                <a:off x="5108575" y="313531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24"/>
              <p:cNvSpPr>
                <a:spLocks noChangeArrowheads="1"/>
              </p:cNvSpPr>
              <p:nvPr/>
            </p:nvSpPr>
            <p:spPr bwMode="auto">
              <a:xfrm>
                <a:off x="5108575" y="259556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25"/>
              <p:cNvSpPr>
                <a:spLocks noChangeArrowheads="1"/>
              </p:cNvSpPr>
              <p:nvPr/>
            </p:nvSpPr>
            <p:spPr bwMode="auto">
              <a:xfrm>
                <a:off x="5159375" y="20558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26"/>
              <p:cNvSpPr>
                <a:spLocks noChangeArrowheads="1"/>
              </p:cNvSpPr>
              <p:nvPr/>
            </p:nvSpPr>
            <p:spPr bwMode="auto">
              <a:xfrm>
                <a:off x="5159375" y="151606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27"/>
              <p:cNvSpPr>
                <a:spLocks noChangeArrowheads="1"/>
              </p:cNvSpPr>
              <p:nvPr/>
            </p:nvSpPr>
            <p:spPr bwMode="auto">
              <a:xfrm>
                <a:off x="5159375" y="9763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28"/>
              <p:cNvSpPr>
                <a:spLocks noChangeArrowheads="1"/>
              </p:cNvSpPr>
              <p:nvPr/>
            </p:nvSpPr>
            <p:spPr bwMode="auto">
              <a:xfrm>
                <a:off x="5532438"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1928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29"/>
              <p:cNvSpPr>
                <a:spLocks noChangeArrowheads="1"/>
              </p:cNvSpPr>
              <p:nvPr/>
            </p:nvSpPr>
            <p:spPr bwMode="auto">
              <a:xfrm>
                <a:off x="6572250"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1933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30"/>
              <p:cNvSpPr>
                <a:spLocks noChangeArrowheads="1"/>
              </p:cNvSpPr>
              <p:nvPr/>
            </p:nvSpPr>
            <p:spPr bwMode="auto">
              <a:xfrm>
                <a:off x="7612063"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1938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31"/>
              <p:cNvSpPr>
                <a:spLocks noChangeArrowheads="1"/>
              </p:cNvSpPr>
              <p:nvPr/>
            </p:nvSpPr>
            <p:spPr bwMode="auto">
              <a:xfrm>
                <a:off x="8653463"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1943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32"/>
              <p:cNvSpPr>
                <a:spLocks noChangeArrowheads="1"/>
              </p:cNvSpPr>
              <p:nvPr/>
            </p:nvSpPr>
            <p:spPr bwMode="auto">
              <a:xfrm>
                <a:off x="9693275"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1948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33"/>
              <p:cNvSpPr>
                <a:spLocks noChangeArrowheads="1"/>
              </p:cNvSpPr>
              <p:nvPr/>
            </p:nvSpPr>
            <p:spPr bwMode="auto">
              <a:xfrm>
                <a:off x="10733088"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1953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70" name="TextBox 69">
            <a:extLst>
              <a:ext uri="{FF2B5EF4-FFF2-40B4-BE49-F238E27FC236}">
                <a16:creationId xmlns:a16="http://schemas.microsoft.com/office/drawing/2014/main" xmlns="" id="{4C0005B5-005A-D84E-ACEA-173AEE91D8C2}"/>
              </a:ext>
            </a:extLst>
          </p:cNvPr>
          <p:cNvSpPr txBox="1"/>
          <p:nvPr/>
        </p:nvSpPr>
        <p:spPr>
          <a:xfrm>
            <a:off x="5314696" y="4570431"/>
            <a:ext cx="5427360" cy="461665"/>
          </a:xfrm>
          <a:prstGeom prst="rect">
            <a:avLst/>
          </a:prstGeom>
          <a:noFill/>
          <a:ln w="63500">
            <a:noFill/>
          </a:ln>
          <a:effectLst/>
        </p:spPr>
        <p:txBody>
          <a:bodyPr wrap="square" rtlCol="0">
            <a:spAutoFit/>
          </a:bodyPr>
          <a:lstStyle/>
          <a:p>
            <a:pPr>
              <a:spcAft>
                <a:spcPts val="600"/>
              </a:spcAft>
              <a:tabLst>
                <a:tab pos="3887788" algn="r"/>
                <a:tab pos="5203825" algn="r"/>
              </a:tabLst>
            </a:pPr>
            <a:r>
              <a:rPr lang="en-US" b="1" dirty="0">
                <a:solidFill>
                  <a:schemeClr val="tx1">
                    <a:lumMod val="65000"/>
                    <a:lumOff val="35000"/>
                  </a:schemeClr>
                </a:solidFill>
                <a:latin typeface="Arial"/>
              </a:rPr>
              <a:t>	</a:t>
            </a:r>
            <a:r>
              <a:rPr lang="en-US" b="1" dirty="0" smtClean="0">
                <a:solidFill>
                  <a:schemeClr val="tx1">
                    <a:lumMod val="65000"/>
                    <a:lumOff val="35000"/>
                  </a:schemeClr>
                </a:solidFill>
                <a:latin typeface="Arial"/>
              </a:rPr>
              <a:t>Total Return:	</a:t>
            </a:r>
            <a:r>
              <a:rPr lang="en-US" sz="2400" b="1" dirty="0" smtClean="0">
                <a:solidFill>
                  <a:srgbClr val="00A4E4"/>
                </a:solidFill>
                <a:latin typeface="Arial"/>
                <a:cs typeface="Arial"/>
              </a:rPr>
              <a:t>+</a:t>
            </a:r>
            <a:r>
              <a:rPr lang="en-US" sz="2400" b="1" dirty="0">
                <a:solidFill>
                  <a:srgbClr val="00A4E4"/>
                </a:solidFill>
                <a:latin typeface="Arial"/>
                <a:cs typeface="Arial"/>
              </a:rPr>
              <a:t>2.8</a:t>
            </a:r>
            <a:r>
              <a:rPr lang="en-US" sz="2400" b="1" dirty="0" smtClean="0">
                <a:solidFill>
                  <a:srgbClr val="00A4E4"/>
                </a:solidFill>
                <a:latin typeface="Arial"/>
                <a:cs typeface="Arial"/>
              </a:rPr>
              <a:t>%</a:t>
            </a:r>
            <a:endParaRPr lang="en-US" b="1" dirty="0" smtClean="0">
              <a:solidFill>
                <a:schemeClr val="tx1">
                  <a:lumMod val="65000"/>
                  <a:lumOff val="35000"/>
                </a:schemeClr>
              </a:solidFill>
              <a:latin typeface="Arial"/>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24</a:t>
            </a:fld>
            <a:endParaRPr lang="en-US" dirty="0"/>
          </a:p>
        </p:txBody>
      </p:sp>
      <p:sp>
        <p:nvSpPr>
          <p:cNvPr id="6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357823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2" presetClass="entr" presetSubtype="4" fill="hold" grpId="0" nodeType="afterEffect">
                                  <p:stCondLst>
                                    <p:cond delay="50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p:tgtEl>
                                          <p:spTgt spid="70"/>
                                        </p:tgtEl>
                                        <p:attrNameLst>
                                          <p:attrName>ppt_y</p:attrName>
                                        </p:attrNameLst>
                                      </p:cBhvr>
                                      <p:tavLst>
                                        <p:tav tm="0">
                                          <p:val>
                                            <p:strVal val="#ppt_y+#ppt_h*1.125000"/>
                                          </p:val>
                                        </p:tav>
                                        <p:tav tm="100000">
                                          <p:val>
                                            <p:strVal val="#ppt_y"/>
                                          </p:val>
                                        </p:tav>
                                      </p:tavLst>
                                    </p:anim>
                                    <p:animEffect transition="in" filter="wipe(up)">
                                      <p:cBhvr>
                                        <p:cTn id="14" dur="500"/>
                                        <p:tgtEl>
                                          <p:spTgt spid="70"/>
                                        </p:tgtEl>
                                      </p:cBhvr>
                                    </p:animEffect>
                                  </p:childTnLst>
                                </p:cTn>
                              </p:par>
                              <p:par>
                                <p:cTn id="15" presetID="12" presetClass="entr" presetSubtype="4" fill="hold" grpId="0" nodeType="withEffect">
                                  <p:stCondLst>
                                    <p:cond delay="50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p:tgtEl>
                                          <p:spTgt spid="34"/>
                                        </p:tgtEl>
                                        <p:attrNameLst>
                                          <p:attrName>ppt_y</p:attrName>
                                        </p:attrNameLst>
                                      </p:cBhvr>
                                      <p:tavLst>
                                        <p:tav tm="0">
                                          <p:val>
                                            <p:strVal val="#ppt_y+#ppt_h*1.125000"/>
                                          </p:val>
                                        </p:tav>
                                        <p:tav tm="100000">
                                          <p:val>
                                            <p:strVal val="#ppt_y"/>
                                          </p:val>
                                        </p:tav>
                                      </p:tavLst>
                                    </p:anim>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10">
            <a:extLst>
              <a:ext uri="{FF2B5EF4-FFF2-40B4-BE49-F238E27FC236}">
                <a16:creationId xmlns:a16="http://schemas.microsoft.com/office/drawing/2014/main" xmlns="" id="{35E7DBA1-4D0A-7E40-A2C7-2B6ACDAF6FE4}"/>
              </a:ext>
            </a:extLst>
          </p:cNvPr>
          <p:cNvSpPr txBox="1"/>
          <p:nvPr/>
        </p:nvSpPr>
        <p:spPr>
          <a:xfrm>
            <a:off x="5045210" y="364719"/>
            <a:ext cx="6213647" cy="276999"/>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smtClean="0">
                <a:solidFill>
                  <a:srgbClr val="EA4741"/>
                </a:solidFill>
                <a:latin typeface="Arial"/>
              </a:rPr>
              <a:t>WORST</a:t>
            </a:r>
            <a:r>
              <a:rPr lang="en-US" sz="1800" b="1" dirty="0" smtClean="0">
                <a:solidFill>
                  <a:schemeClr val="tx1">
                    <a:lumMod val="65000"/>
                    <a:lumOff val="35000"/>
                  </a:schemeClr>
                </a:solidFill>
                <a:latin typeface="Arial"/>
              </a:rPr>
              <a:t> </a:t>
            </a:r>
            <a:r>
              <a:rPr lang="en-US" sz="1800" b="1" dirty="0">
                <a:solidFill>
                  <a:srgbClr val="595959"/>
                </a:solidFill>
                <a:latin typeface="Arial"/>
              </a:rPr>
              <a:t>S&amp;P500</a:t>
            </a:r>
            <a:r>
              <a:rPr lang="en-US" sz="1200" b="1" baseline="70000" dirty="0">
                <a:solidFill>
                  <a:srgbClr val="595959"/>
                </a:solidFill>
                <a:latin typeface="Arial"/>
                <a:cs typeface="Arial"/>
              </a:rPr>
              <a:t>®</a:t>
            </a:r>
            <a:r>
              <a:rPr lang="en-US" sz="1800" b="1" dirty="0">
                <a:solidFill>
                  <a:srgbClr val="595959"/>
                </a:solidFill>
                <a:latin typeface="Arial"/>
              </a:rPr>
              <a:t> </a:t>
            </a:r>
            <a:r>
              <a:rPr lang="en-US" sz="1800" b="1" dirty="0" smtClean="0">
                <a:solidFill>
                  <a:schemeClr val="tx1">
                    <a:lumMod val="65000"/>
                    <a:lumOff val="35000"/>
                  </a:schemeClr>
                </a:solidFill>
                <a:latin typeface="Arial"/>
              </a:rPr>
              <a:t>30-Year </a:t>
            </a:r>
            <a:r>
              <a:rPr lang="en-US" sz="1800" b="1" dirty="0">
                <a:solidFill>
                  <a:schemeClr val="tx1">
                    <a:lumMod val="65000"/>
                    <a:lumOff val="35000"/>
                  </a:schemeClr>
                </a:solidFill>
                <a:latin typeface="Arial"/>
              </a:rPr>
              <a:t>Period (1928 </a:t>
            </a:r>
            <a:r>
              <a:rPr lang="en-US" sz="1800" b="1" dirty="0" smtClean="0">
                <a:solidFill>
                  <a:schemeClr val="tx1">
                    <a:lumMod val="65000"/>
                    <a:lumOff val="35000"/>
                  </a:schemeClr>
                </a:solidFill>
                <a:latin typeface="Arial"/>
              </a:rPr>
              <a:t>– </a:t>
            </a:r>
            <a:r>
              <a:rPr lang="en-US" sz="1800" b="1" dirty="0">
                <a:solidFill>
                  <a:schemeClr val="tx1">
                    <a:lumMod val="65000"/>
                    <a:lumOff val="35000"/>
                  </a:schemeClr>
                </a:solidFill>
                <a:latin typeface="Arial"/>
              </a:rPr>
              <a:t>1957)</a:t>
            </a:r>
          </a:p>
        </p:txBody>
      </p:sp>
      <p:grpSp>
        <p:nvGrpSpPr>
          <p:cNvPr id="60" name="Group 59"/>
          <p:cNvGrpSpPr/>
          <p:nvPr/>
        </p:nvGrpSpPr>
        <p:grpSpPr>
          <a:xfrm>
            <a:off x="5087938" y="665163"/>
            <a:ext cx="6884987" cy="3429000"/>
            <a:chOff x="5087938" y="665163"/>
            <a:chExt cx="6884987" cy="3429000"/>
          </a:xfrm>
        </p:grpSpPr>
        <p:sp>
          <p:nvSpPr>
            <p:cNvPr id="61" name="AutoShape 4"/>
            <p:cNvSpPr>
              <a:spLocks noChangeAspect="1" noChangeArrowheads="1" noTextEdit="1"/>
            </p:cNvSpPr>
            <p:nvPr/>
          </p:nvSpPr>
          <p:spPr bwMode="auto">
            <a:xfrm>
              <a:off x="5087938" y="665163"/>
              <a:ext cx="68849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7"/>
            <p:cNvSpPr>
              <a:spLocks noChangeArrowheads="1"/>
            </p:cNvSpPr>
            <p:nvPr/>
          </p:nvSpPr>
          <p:spPr bwMode="auto">
            <a:xfrm>
              <a:off x="5851525" y="2422526"/>
              <a:ext cx="119062" cy="320675"/>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8"/>
            <p:cNvSpPr>
              <a:spLocks noChangeArrowheads="1"/>
            </p:cNvSpPr>
            <p:nvPr/>
          </p:nvSpPr>
          <p:spPr bwMode="auto">
            <a:xfrm>
              <a:off x="6059488" y="2422526"/>
              <a:ext cx="120650" cy="768350"/>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9"/>
            <p:cNvSpPr>
              <a:spLocks noChangeArrowheads="1"/>
            </p:cNvSpPr>
            <p:nvPr/>
          </p:nvSpPr>
          <p:spPr bwMode="auto">
            <a:xfrm>
              <a:off x="6269038" y="2422526"/>
              <a:ext cx="119062" cy="126841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10"/>
            <p:cNvSpPr>
              <a:spLocks noChangeArrowheads="1"/>
            </p:cNvSpPr>
            <p:nvPr/>
          </p:nvSpPr>
          <p:spPr bwMode="auto">
            <a:xfrm>
              <a:off x="6477000" y="2422526"/>
              <a:ext cx="117475" cy="39846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11"/>
            <p:cNvSpPr>
              <a:spLocks noChangeArrowheads="1"/>
            </p:cNvSpPr>
            <p:nvPr/>
          </p:nvSpPr>
          <p:spPr bwMode="auto">
            <a:xfrm>
              <a:off x="6892925" y="2422526"/>
              <a:ext cx="117475" cy="12541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12"/>
            <p:cNvSpPr>
              <a:spLocks noChangeArrowheads="1"/>
            </p:cNvSpPr>
            <p:nvPr/>
          </p:nvSpPr>
          <p:spPr bwMode="auto">
            <a:xfrm>
              <a:off x="7516813" y="2422526"/>
              <a:ext cx="119062" cy="103981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3"/>
            <p:cNvSpPr>
              <a:spLocks noChangeArrowheads="1"/>
            </p:cNvSpPr>
            <p:nvPr/>
          </p:nvSpPr>
          <p:spPr bwMode="auto">
            <a:xfrm>
              <a:off x="7932738" y="2422526"/>
              <a:ext cx="119062" cy="139700"/>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4"/>
            <p:cNvSpPr>
              <a:spLocks noChangeArrowheads="1"/>
            </p:cNvSpPr>
            <p:nvPr/>
          </p:nvSpPr>
          <p:spPr bwMode="auto">
            <a:xfrm>
              <a:off x="8140700" y="2422526"/>
              <a:ext cx="117475" cy="406400"/>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5"/>
            <p:cNvSpPr>
              <a:spLocks noChangeArrowheads="1"/>
            </p:cNvSpPr>
            <p:nvPr/>
          </p:nvSpPr>
          <p:spPr bwMode="auto">
            <a:xfrm>
              <a:off x="8348663" y="2422526"/>
              <a:ext cx="119062" cy="48101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16"/>
            <p:cNvSpPr>
              <a:spLocks noChangeArrowheads="1"/>
            </p:cNvSpPr>
            <p:nvPr/>
          </p:nvSpPr>
          <p:spPr bwMode="auto">
            <a:xfrm>
              <a:off x="9388475" y="2422526"/>
              <a:ext cx="119062" cy="319088"/>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7"/>
            <p:cNvSpPr>
              <a:spLocks noChangeArrowheads="1"/>
            </p:cNvSpPr>
            <p:nvPr/>
          </p:nvSpPr>
          <p:spPr bwMode="auto">
            <a:xfrm>
              <a:off x="9805988" y="2422526"/>
              <a:ext cx="117475" cy="1746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8"/>
            <p:cNvSpPr>
              <a:spLocks noChangeArrowheads="1"/>
            </p:cNvSpPr>
            <p:nvPr/>
          </p:nvSpPr>
          <p:spPr bwMode="auto">
            <a:xfrm>
              <a:off x="10845800" y="2422526"/>
              <a:ext cx="119062" cy="179388"/>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19"/>
            <p:cNvSpPr>
              <a:spLocks noChangeArrowheads="1"/>
            </p:cNvSpPr>
            <p:nvPr/>
          </p:nvSpPr>
          <p:spPr bwMode="auto">
            <a:xfrm>
              <a:off x="11676063" y="2422526"/>
              <a:ext cx="120650" cy="38576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0"/>
            <p:cNvSpPr>
              <a:spLocks noEditPoints="1"/>
            </p:cNvSpPr>
            <p:nvPr/>
          </p:nvSpPr>
          <p:spPr bwMode="auto">
            <a:xfrm>
              <a:off x="5643563" y="1206501"/>
              <a:ext cx="5943600" cy="1216025"/>
            </a:xfrm>
            <a:custGeom>
              <a:avLst/>
              <a:gdLst>
                <a:gd name="T0" fmla="*/ 75 w 3744"/>
                <a:gd name="T1" fmla="*/ 122 h 766"/>
                <a:gd name="T2" fmla="*/ 0 w 3744"/>
                <a:gd name="T3" fmla="*/ 766 h 766"/>
                <a:gd name="T4" fmla="*/ 656 w 3744"/>
                <a:gd name="T5" fmla="*/ 16 h 766"/>
                <a:gd name="T6" fmla="*/ 730 w 3744"/>
                <a:gd name="T7" fmla="*/ 766 h 766"/>
                <a:gd name="T8" fmla="*/ 656 w 3744"/>
                <a:gd name="T9" fmla="*/ 16 h 766"/>
                <a:gd name="T10" fmla="*/ 993 w 3744"/>
                <a:gd name="T11" fmla="*/ 63 h 766"/>
                <a:gd name="T12" fmla="*/ 917 w 3744"/>
                <a:gd name="T13" fmla="*/ 766 h 766"/>
                <a:gd name="T14" fmla="*/ 1048 w 3744"/>
                <a:gd name="T15" fmla="*/ 291 h 766"/>
                <a:gd name="T16" fmla="*/ 1124 w 3744"/>
                <a:gd name="T17" fmla="*/ 766 h 766"/>
                <a:gd name="T18" fmla="*/ 1048 w 3744"/>
                <a:gd name="T19" fmla="*/ 291 h 766"/>
                <a:gd name="T20" fmla="*/ 1386 w 3744"/>
                <a:gd name="T21" fmla="*/ 348 h 766"/>
                <a:gd name="T22" fmla="*/ 1311 w 3744"/>
                <a:gd name="T23" fmla="*/ 766 h 766"/>
                <a:gd name="T24" fmla="*/ 1835 w 3744"/>
                <a:gd name="T25" fmla="*/ 554 h 766"/>
                <a:gd name="T26" fmla="*/ 1910 w 3744"/>
                <a:gd name="T27" fmla="*/ 766 h 766"/>
                <a:gd name="T28" fmla="*/ 1835 w 3744"/>
                <a:gd name="T29" fmla="*/ 554 h 766"/>
                <a:gd name="T30" fmla="*/ 2041 w 3744"/>
                <a:gd name="T31" fmla="*/ 435 h 766"/>
                <a:gd name="T32" fmla="*/ 1966 w 3744"/>
                <a:gd name="T33" fmla="*/ 766 h 766"/>
                <a:gd name="T34" fmla="*/ 2097 w 3744"/>
                <a:gd name="T35" fmla="*/ 531 h 766"/>
                <a:gd name="T36" fmla="*/ 2172 w 3744"/>
                <a:gd name="T37" fmla="*/ 766 h 766"/>
                <a:gd name="T38" fmla="*/ 2097 w 3744"/>
                <a:gd name="T39" fmla="*/ 531 h 766"/>
                <a:gd name="T40" fmla="*/ 2303 w 3744"/>
                <a:gd name="T41" fmla="*/ 243 h 766"/>
                <a:gd name="T42" fmla="*/ 2228 w 3744"/>
                <a:gd name="T43" fmla="*/ 766 h 766"/>
                <a:gd name="T44" fmla="*/ 2752 w 3744"/>
                <a:gd name="T45" fmla="*/ 588 h 766"/>
                <a:gd name="T46" fmla="*/ 2827 w 3744"/>
                <a:gd name="T47" fmla="*/ 766 h 766"/>
                <a:gd name="T48" fmla="*/ 2752 w 3744"/>
                <a:gd name="T49" fmla="*/ 588 h 766"/>
                <a:gd name="T50" fmla="*/ 2958 w 3744"/>
                <a:gd name="T51" fmla="*/ 398 h 766"/>
                <a:gd name="T52" fmla="*/ 2883 w 3744"/>
                <a:gd name="T53" fmla="*/ 766 h 766"/>
                <a:gd name="T54" fmla="*/ 3014 w 3744"/>
                <a:gd name="T55" fmla="*/ 487 h 766"/>
                <a:gd name="T56" fmla="*/ 3090 w 3744"/>
                <a:gd name="T57" fmla="*/ 766 h 766"/>
                <a:gd name="T58" fmla="*/ 3014 w 3744"/>
                <a:gd name="T59" fmla="*/ 487 h 766"/>
                <a:gd name="T60" fmla="*/ 3221 w 3744"/>
                <a:gd name="T61" fmla="*/ 565 h 766"/>
                <a:gd name="T62" fmla="*/ 3145 w 3744"/>
                <a:gd name="T63" fmla="*/ 766 h 766"/>
                <a:gd name="T64" fmla="*/ 3408 w 3744"/>
                <a:gd name="T65" fmla="*/ 0 h 766"/>
                <a:gd name="T66" fmla="*/ 3482 w 3744"/>
                <a:gd name="T67" fmla="*/ 766 h 766"/>
                <a:gd name="T68" fmla="*/ 3408 w 3744"/>
                <a:gd name="T69" fmla="*/ 0 h 766"/>
                <a:gd name="T70" fmla="*/ 3613 w 3744"/>
                <a:gd name="T71" fmla="*/ 317 h 766"/>
                <a:gd name="T72" fmla="*/ 3539 w 3744"/>
                <a:gd name="T73" fmla="*/ 766 h 766"/>
                <a:gd name="T74" fmla="*/ 3669 w 3744"/>
                <a:gd name="T75" fmla="*/ 721 h 766"/>
                <a:gd name="T76" fmla="*/ 3744 w 3744"/>
                <a:gd name="T77" fmla="*/ 766 h 766"/>
                <a:gd name="T78" fmla="*/ 3669 w 3744"/>
                <a:gd name="T79" fmla="*/ 721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766">
                  <a:moveTo>
                    <a:pt x="0" y="122"/>
                  </a:moveTo>
                  <a:lnTo>
                    <a:pt x="75" y="122"/>
                  </a:lnTo>
                  <a:lnTo>
                    <a:pt x="75" y="766"/>
                  </a:lnTo>
                  <a:lnTo>
                    <a:pt x="0" y="766"/>
                  </a:lnTo>
                  <a:lnTo>
                    <a:pt x="0" y="122"/>
                  </a:lnTo>
                  <a:close/>
                  <a:moveTo>
                    <a:pt x="656" y="16"/>
                  </a:moveTo>
                  <a:lnTo>
                    <a:pt x="730" y="16"/>
                  </a:lnTo>
                  <a:lnTo>
                    <a:pt x="730" y="766"/>
                  </a:lnTo>
                  <a:lnTo>
                    <a:pt x="656" y="766"/>
                  </a:lnTo>
                  <a:lnTo>
                    <a:pt x="656" y="16"/>
                  </a:lnTo>
                  <a:close/>
                  <a:moveTo>
                    <a:pt x="917" y="63"/>
                  </a:moveTo>
                  <a:lnTo>
                    <a:pt x="993" y="63"/>
                  </a:lnTo>
                  <a:lnTo>
                    <a:pt x="993" y="766"/>
                  </a:lnTo>
                  <a:lnTo>
                    <a:pt x="917" y="766"/>
                  </a:lnTo>
                  <a:lnTo>
                    <a:pt x="917" y="63"/>
                  </a:lnTo>
                  <a:close/>
                  <a:moveTo>
                    <a:pt x="1048" y="291"/>
                  </a:moveTo>
                  <a:lnTo>
                    <a:pt x="1124" y="291"/>
                  </a:lnTo>
                  <a:lnTo>
                    <a:pt x="1124" y="766"/>
                  </a:lnTo>
                  <a:lnTo>
                    <a:pt x="1048" y="766"/>
                  </a:lnTo>
                  <a:lnTo>
                    <a:pt x="1048" y="291"/>
                  </a:lnTo>
                  <a:close/>
                  <a:moveTo>
                    <a:pt x="1311" y="348"/>
                  </a:moveTo>
                  <a:lnTo>
                    <a:pt x="1386" y="348"/>
                  </a:lnTo>
                  <a:lnTo>
                    <a:pt x="1386" y="766"/>
                  </a:lnTo>
                  <a:lnTo>
                    <a:pt x="1311" y="766"/>
                  </a:lnTo>
                  <a:lnTo>
                    <a:pt x="1311" y="348"/>
                  </a:lnTo>
                  <a:close/>
                  <a:moveTo>
                    <a:pt x="1835" y="554"/>
                  </a:moveTo>
                  <a:lnTo>
                    <a:pt x="1910" y="554"/>
                  </a:lnTo>
                  <a:lnTo>
                    <a:pt x="1910" y="766"/>
                  </a:lnTo>
                  <a:lnTo>
                    <a:pt x="1835" y="766"/>
                  </a:lnTo>
                  <a:lnTo>
                    <a:pt x="1835" y="554"/>
                  </a:lnTo>
                  <a:close/>
                  <a:moveTo>
                    <a:pt x="1966" y="435"/>
                  </a:moveTo>
                  <a:lnTo>
                    <a:pt x="2041" y="435"/>
                  </a:lnTo>
                  <a:lnTo>
                    <a:pt x="2041" y="766"/>
                  </a:lnTo>
                  <a:lnTo>
                    <a:pt x="1966" y="766"/>
                  </a:lnTo>
                  <a:lnTo>
                    <a:pt x="1966" y="435"/>
                  </a:lnTo>
                  <a:close/>
                  <a:moveTo>
                    <a:pt x="2097" y="531"/>
                  </a:moveTo>
                  <a:lnTo>
                    <a:pt x="2172" y="531"/>
                  </a:lnTo>
                  <a:lnTo>
                    <a:pt x="2172" y="766"/>
                  </a:lnTo>
                  <a:lnTo>
                    <a:pt x="2097" y="766"/>
                  </a:lnTo>
                  <a:lnTo>
                    <a:pt x="2097" y="531"/>
                  </a:lnTo>
                  <a:close/>
                  <a:moveTo>
                    <a:pt x="2228" y="243"/>
                  </a:moveTo>
                  <a:lnTo>
                    <a:pt x="2303" y="243"/>
                  </a:lnTo>
                  <a:lnTo>
                    <a:pt x="2303" y="766"/>
                  </a:lnTo>
                  <a:lnTo>
                    <a:pt x="2228" y="766"/>
                  </a:lnTo>
                  <a:lnTo>
                    <a:pt x="2228" y="243"/>
                  </a:lnTo>
                  <a:close/>
                  <a:moveTo>
                    <a:pt x="2752" y="588"/>
                  </a:moveTo>
                  <a:lnTo>
                    <a:pt x="2827" y="588"/>
                  </a:lnTo>
                  <a:lnTo>
                    <a:pt x="2827" y="766"/>
                  </a:lnTo>
                  <a:lnTo>
                    <a:pt x="2752" y="766"/>
                  </a:lnTo>
                  <a:lnTo>
                    <a:pt x="2752" y="588"/>
                  </a:lnTo>
                  <a:close/>
                  <a:moveTo>
                    <a:pt x="2883" y="398"/>
                  </a:moveTo>
                  <a:lnTo>
                    <a:pt x="2958" y="398"/>
                  </a:lnTo>
                  <a:lnTo>
                    <a:pt x="2958" y="766"/>
                  </a:lnTo>
                  <a:lnTo>
                    <a:pt x="2883" y="766"/>
                  </a:lnTo>
                  <a:lnTo>
                    <a:pt x="2883" y="398"/>
                  </a:lnTo>
                  <a:close/>
                  <a:moveTo>
                    <a:pt x="3014" y="487"/>
                  </a:moveTo>
                  <a:lnTo>
                    <a:pt x="3090" y="487"/>
                  </a:lnTo>
                  <a:lnTo>
                    <a:pt x="3090" y="766"/>
                  </a:lnTo>
                  <a:lnTo>
                    <a:pt x="3014" y="766"/>
                  </a:lnTo>
                  <a:lnTo>
                    <a:pt x="3014" y="487"/>
                  </a:lnTo>
                  <a:close/>
                  <a:moveTo>
                    <a:pt x="3145" y="565"/>
                  </a:moveTo>
                  <a:lnTo>
                    <a:pt x="3221" y="565"/>
                  </a:lnTo>
                  <a:lnTo>
                    <a:pt x="3221" y="766"/>
                  </a:lnTo>
                  <a:lnTo>
                    <a:pt x="3145" y="766"/>
                  </a:lnTo>
                  <a:lnTo>
                    <a:pt x="3145" y="565"/>
                  </a:lnTo>
                  <a:close/>
                  <a:moveTo>
                    <a:pt x="3408" y="0"/>
                  </a:moveTo>
                  <a:lnTo>
                    <a:pt x="3482" y="0"/>
                  </a:lnTo>
                  <a:lnTo>
                    <a:pt x="3482" y="766"/>
                  </a:lnTo>
                  <a:lnTo>
                    <a:pt x="3408" y="766"/>
                  </a:lnTo>
                  <a:lnTo>
                    <a:pt x="3408" y="0"/>
                  </a:lnTo>
                  <a:close/>
                  <a:moveTo>
                    <a:pt x="3539" y="317"/>
                  </a:moveTo>
                  <a:lnTo>
                    <a:pt x="3613" y="317"/>
                  </a:lnTo>
                  <a:lnTo>
                    <a:pt x="3613" y="766"/>
                  </a:lnTo>
                  <a:lnTo>
                    <a:pt x="3539" y="766"/>
                  </a:lnTo>
                  <a:lnTo>
                    <a:pt x="3539" y="317"/>
                  </a:lnTo>
                  <a:close/>
                  <a:moveTo>
                    <a:pt x="3669" y="721"/>
                  </a:moveTo>
                  <a:lnTo>
                    <a:pt x="3744" y="721"/>
                  </a:lnTo>
                  <a:lnTo>
                    <a:pt x="3744" y="766"/>
                  </a:lnTo>
                  <a:lnTo>
                    <a:pt x="3669" y="766"/>
                  </a:lnTo>
                  <a:lnTo>
                    <a:pt x="3669" y="721"/>
                  </a:lnTo>
                  <a:close/>
                </a:path>
              </a:pathLst>
            </a:custGeom>
            <a:solidFill>
              <a:srgbClr val="13A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21"/>
            <p:cNvSpPr>
              <a:spLocks noChangeArrowheads="1"/>
            </p:cNvSpPr>
            <p:nvPr/>
          </p:nvSpPr>
          <p:spPr bwMode="auto">
            <a:xfrm>
              <a:off x="5599113" y="2419351"/>
              <a:ext cx="6242050" cy="6350"/>
            </a:xfrm>
            <a:prstGeom prst="rect">
              <a:avLst/>
            </a:prstGeom>
            <a:solidFill>
              <a:srgbClr val="898989"/>
            </a:solidFill>
            <a:ln w="1588" cap="flat">
              <a:solidFill>
                <a:srgbClr val="898989"/>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Rectangle 22"/>
            <p:cNvSpPr>
              <a:spLocks noChangeArrowheads="1"/>
            </p:cNvSpPr>
            <p:nvPr/>
          </p:nvSpPr>
          <p:spPr bwMode="auto">
            <a:xfrm>
              <a:off x="5108575" y="367506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Rectangle 23"/>
            <p:cNvSpPr>
              <a:spLocks noChangeArrowheads="1"/>
            </p:cNvSpPr>
            <p:nvPr/>
          </p:nvSpPr>
          <p:spPr bwMode="auto">
            <a:xfrm>
              <a:off x="5108575" y="313531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Rectangle 24"/>
            <p:cNvSpPr>
              <a:spLocks noChangeArrowheads="1"/>
            </p:cNvSpPr>
            <p:nvPr/>
          </p:nvSpPr>
          <p:spPr bwMode="auto">
            <a:xfrm>
              <a:off x="5108575" y="2595563"/>
              <a:ext cx="446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25"/>
            <p:cNvSpPr>
              <a:spLocks noChangeArrowheads="1"/>
            </p:cNvSpPr>
            <p:nvPr/>
          </p:nvSpPr>
          <p:spPr bwMode="auto">
            <a:xfrm>
              <a:off x="5159375" y="20558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26"/>
            <p:cNvSpPr>
              <a:spLocks noChangeArrowheads="1"/>
            </p:cNvSpPr>
            <p:nvPr/>
          </p:nvSpPr>
          <p:spPr bwMode="auto">
            <a:xfrm>
              <a:off x="5159375" y="151606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27"/>
            <p:cNvSpPr>
              <a:spLocks noChangeArrowheads="1"/>
            </p:cNvSpPr>
            <p:nvPr/>
          </p:nvSpPr>
          <p:spPr bwMode="auto">
            <a:xfrm>
              <a:off x="5159375" y="9763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ectangle 28"/>
            <p:cNvSpPr>
              <a:spLocks noChangeArrowheads="1"/>
            </p:cNvSpPr>
            <p:nvPr/>
          </p:nvSpPr>
          <p:spPr bwMode="auto">
            <a:xfrm>
              <a:off x="5532438"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1928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Rectangle 29"/>
            <p:cNvSpPr>
              <a:spLocks noChangeArrowheads="1"/>
            </p:cNvSpPr>
            <p:nvPr/>
          </p:nvSpPr>
          <p:spPr bwMode="auto">
            <a:xfrm>
              <a:off x="6572250"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1933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30"/>
            <p:cNvSpPr>
              <a:spLocks noChangeArrowheads="1"/>
            </p:cNvSpPr>
            <p:nvPr/>
          </p:nvSpPr>
          <p:spPr bwMode="auto">
            <a:xfrm>
              <a:off x="7612063"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1938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31"/>
            <p:cNvSpPr>
              <a:spLocks noChangeArrowheads="1"/>
            </p:cNvSpPr>
            <p:nvPr/>
          </p:nvSpPr>
          <p:spPr bwMode="auto">
            <a:xfrm>
              <a:off x="8653463"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1943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Rectangle 32"/>
            <p:cNvSpPr>
              <a:spLocks noChangeArrowheads="1"/>
            </p:cNvSpPr>
            <p:nvPr/>
          </p:nvSpPr>
          <p:spPr bwMode="auto">
            <a:xfrm>
              <a:off x="9693275" y="3865563"/>
              <a:ext cx="430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1948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33"/>
            <p:cNvSpPr>
              <a:spLocks noChangeArrowheads="1"/>
            </p:cNvSpPr>
            <p:nvPr/>
          </p:nvSpPr>
          <p:spPr bwMode="auto">
            <a:xfrm>
              <a:off x="10733088" y="38655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95959"/>
                  </a:solidFill>
                  <a:effectLst/>
                  <a:latin typeface="Arial" pitchFamily="34" charset="0"/>
                  <a:cs typeface="Arial" pitchFamily="34" charset="0"/>
                </a:rPr>
                <a:t>1953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8">
            <a:extLst>
              <a:ext uri="{FF2B5EF4-FFF2-40B4-BE49-F238E27FC236}">
                <a16:creationId xmlns:a16="http://schemas.microsoft.com/office/drawing/2014/main" xmlns="" id="{C98276D1-53D6-7C4C-BB22-55EF6823B890}"/>
              </a:ext>
            </a:extLst>
          </p:cNvPr>
          <p:cNvGrpSpPr/>
          <p:nvPr/>
        </p:nvGrpSpPr>
        <p:grpSpPr>
          <a:xfrm>
            <a:off x="1" y="0"/>
            <a:ext cx="4641447" cy="6858000"/>
            <a:chOff x="354155" y="2424147"/>
            <a:chExt cx="3774950" cy="2604413"/>
          </a:xfrm>
        </p:grpSpPr>
        <p:sp>
          <p:nvSpPr>
            <p:cNvPr id="7" name="Rectangle 6">
              <a:extLst>
                <a:ext uri="{FF2B5EF4-FFF2-40B4-BE49-F238E27FC236}">
                  <a16:creationId xmlns:a16="http://schemas.microsoft.com/office/drawing/2014/main" xmlns="" id="{BEA5DC45-1F0F-8545-8317-C4DF2A28AADB}"/>
                </a:ext>
              </a:extLst>
            </p:cNvPr>
            <p:cNvSpPr/>
            <p:nvPr/>
          </p:nvSpPr>
          <p:spPr>
            <a:xfrm>
              <a:off x="354155" y="2424149"/>
              <a:ext cx="3774950" cy="2604411"/>
            </a:xfrm>
            <a:prstGeom prst="rect">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Rectangle 11">
              <a:extLst>
                <a:ext uri="{FF2B5EF4-FFF2-40B4-BE49-F238E27FC236}">
                  <a16:creationId xmlns:a16="http://schemas.microsoft.com/office/drawing/2014/main" xmlns="" id="{9C4099B9-27DE-6B49-B881-D5B22C8AA4A5}"/>
                </a:ext>
              </a:extLst>
            </p:cNvPr>
            <p:cNvSpPr/>
            <p:nvPr/>
          </p:nvSpPr>
          <p:spPr>
            <a:xfrm>
              <a:off x="354155" y="2424147"/>
              <a:ext cx="3774950" cy="260441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sp>
        <p:nvSpPr>
          <p:cNvPr id="10" name="TextBox 10">
            <a:extLst>
              <a:ext uri="{FF2B5EF4-FFF2-40B4-BE49-F238E27FC236}">
                <a16:creationId xmlns:a16="http://schemas.microsoft.com/office/drawing/2014/main" xmlns="" id="{35E7DBA1-4D0A-7E40-A2C7-2B6ACDAF6FE4}"/>
              </a:ext>
            </a:extLst>
          </p:cNvPr>
          <p:cNvSpPr txBox="1"/>
          <p:nvPr/>
        </p:nvSpPr>
        <p:spPr>
          <a:xfrm>
            <a:off x="5045210" y="364719"/>
            <a:ext cx="6919527" cy="276999"/>
          </a:xfrm>
          <a:prstGeom prst="rect">
            <a:avLst/>
          </a:prstGeom>
          <a:solidFill>
            <a:schemeClr val="bg1"/>
          </a:solidFill>
          <a:ln w="9525" cmpd="sng">
            <a:noFill/>
          </a:ln>
          <a:effectLst/>
        </p:spPr>
        <p:style>
          <a:lnRef idx="0">
            <a:scrgbClr r="0" g="0" b="0"/>
          </a:lnRef>
          <a:fillRef idx="0">
            <a:scrgbClr r="0" g="0" b="0"/>
          </a:fillRef>
          <a:effectRef idx="0">
            <a:scrgbClr r="0" g="0" b="0"/>
          </a:effectRef>
          <a:fontRef idx="minor">
            <a:schemeClr val="dk1"/>
          </a:fontRef>
        </p:style>
        <p:txBody>
          <a:bodyPr wrap="square" tIns="0" bIns="0" rtlCol="0" anchor="t"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b="1" dirty="0" smtClean="0">
                <a:solidFill>
                  <a:srgbClr val="00B050"/>
                </a:solidFill>
                <a:latin typeface="Arial"/>
              </a:rPr>
              <a:t>9% Cap </a:t>
            </a:r>
            <a:r>
              <a:rPr lang="en-US" sz="1800" b="1" dirty="0" smtClean="0">
                <a:solidFill>
                  <a:schemeClr val="tx1">
                    <a:lumMod val="65000"/>
                    <a:lumOff val="35000"/>
                  </a:schemeClr>
                </a:solidFill>
                <a:latin typeface="Arial"/>
              </a:rPr>
              <a:t>on the </a:t>
            </a:r>
            <a:r>
              <a:rPr lang="en-US" sz="1800" b="1" dirty="0" smtClean="0">
                <a:solidFill>
                  <a:srgbClr val="EA4741"/>
                </a:solidFill>
                <a:latin typeface="Arial"/>
              </a:rPr>
              <a:t>WORST </a:t>
            </a:r>
            <a:r>
              <a:rPr lang="en-US" sz="1800" b="1" dirty="0">
                <a:solidFill>
                  <a:srgbClr val="595959"/>
                </a:solidFill>
                <a:latin typeface="Arial"/>
              </a:rPr>
              <a:t>S&amp;P500</a:t>
            </a:r>
            <a:r>
              <a:rPr lang="en-US" sz="1200" b="1" baseline="70000" dirty="0">
                <a:solidFill>
                  <a:srgbClr val="595959"/>
                </a:solidFill>
                <a:latin typeface="Arial"/>
                <a:cs typeface="Arial"/>
              </a:rPr>
              <a:t>®</a:t>
            </a:r>
            <a:r>
              <a:rPr lang="en-US" sz="1800" b="1" dirty="0">
                <a:solidFill>
                  <a:srgbClr val="595959"/>
                </a:solidFill>
                <a:latin typeface="Arial"/>
              </a:rPr>
              <a:t> </a:t>
            </a:r>
            <a:r>
              <a:rPr lang="en-US" sz="1800" b="1" dirty="0" smtClean="0">
                <a:solidFill>
                  <a:schemeClr val="tx1">
                    <a:lumMod val="65000"/>
                    <a:lumOff val="35000"/>
                  </a:schemeClr>
                </a:solidFill>
                <a:latin typeface="Arial"/>
              </a:rPr>
              <a:t>30-Year </a:t>
            </a:r>
            <a:r>
              <a:rPr lang="en-US" sz="1800" b="1" dirty="0">
                <a:solidFill>
                  <a:schemeClr val="tx1">
                    <a:lumMod val="65000"/>
                    <a:lumOff val="35000"/>
                  </a:schemeClr>
                </a:solidFill>
                <a:latin typeface="Arial"/>
              </a:rPr>
              <a:t>Period (1928 </a:t>
            </a:r>
            <a:r>
              <a:rPr lang="en-US" sz="1800" b="1" dirty="0" smtClean="0">
                <a:solidFill>
                  <a:schemeClr val="tx1">
                    <a:lumMod val="65000"/>
                    <a:lumOff val="35000"/>
                  </a:schemeClr>
                </a:solidFill>
                <a:latin typeface="Arial"/>
              </a:rPr>
              <a:t>– </a:t>
            </a:r>
            <a:r>
              <a:rPr lang="en-US" sz="1800" b="1" dirty="0">
                <a:solidFill>
                  <a:schemeClr val="tx1">
                    <a:lumMod val="65000"/>
                    <a:lumOff val="35000"/>
                  </a:schemeClr>
                </a:solidFill>
                <a:latin typeface="Arial"/>
              </a:rPr>
              <a:t>1957)</a:t>
            </a:r>
          </a:p>
        </p:txBody>
      </p:sp>
      <p:sp>
        <p:nvSpPr>
          <p:cNvPr id="32" name="Rectangle 31">
            <a:extLst>
              <a:ext uri="{FF2B5EF4-FFF2-40B4-BE49-F238E27FC236}">
                <a16:creationId xmlns:a16="http://schemas.microsoft.com/office/drawing/2014/main" xmlns="" id="{CB140380-E5CC-C84A-BD80-735CA17F4D52}"/>
              </a:ext>
            </a:extLst>
          </p:cNvPr>
          <p:cNvSpPr/>
          <p:nvPr/>
        </p:nvSpPr>
        <p:spPr>
          <a:xfrm>
            <a:off x="855176" y="2252047"/>
            <a:ext cx="2979797" cy="2800767"/>
          </a:xfrm>
          <a:prstGeom prst="rect">
            <a:avLst/>
          </a:prstGeom>
        </p:spPr>
        <p:txBody>
          <a:bodyPr wrap="square">
            <a:spAutoFit/>
          </a:bodyPr>
          <a:lstStyle/>
          <a:p>
            <a:pPr algn="ctr"/>
            <a:r>
              <a:rPr lang="en-US" sz="2200" dirty="0">
                <a:solidFill>
                  <a:schemeClr val="bg1"/>
                </a:solidFill>
                <a:latin typeface="Arial"/>
              </a:rPr>
              <a:t>Next, let’s run this period through a </a:t>
            </a:r>
            <a:r>
              <a:rPr lang="en-US" sz="2200" dirty="0" smtClean="0">
                <a:solidFill>
                  <a:schemeClr val="bg1"/>
                </a:solidFill>
                <a:latin typeface="Arial"/>
              </a:rPr>
              <a:t>hypothetical 9</a:t>
            </a:r>
            <a:r>
              <a:rPr lang="en-US" sz="2200" dirty="0">
                <a:solidFill>
                  <a:schemeClr val="bg1"/>
                </a:solidFill>
                <a:latin typeface="Arial"/>
              </a:rPr>
              <a:t>% Cap </a:t>
            </a:r>
            <a:r>
              <a:rPr lang="en-US" sz="2200" dirty="0" smtClean="0">
                <a:solidFill>
                  <a:schemeClr val="bg1"/>
                </a:solidFill>
                <a:latin typeface="Arial"/>
              </a:rPr>
              <a:t>Index </a:t>
            </a:r>
            <a:r>
              <a:rPr lang="en-US" sz="2200" dirty="0">
                <a:solidFill>
                  <a:schemeClr val="bg1"/>
                </a:solidFill>
                <a:latin typeface="Arial"/>
              </a:rPr>
              <a:t>strategy, sharing in </a:t>
            </a:r>
            <a:r>
              <a:rPr lang="en-US" sz="2200" dirty="0" smtClean="0">
                <a:solidFill>
                  <a:schemeClr val="bg1"/>
                </a:solidFill>
                <a:latin typeface="Arial"/>
              </a:rPr>
              <a:t>the positive years up </a:t>
            </a:r>
            <a:r>
              <a:rPr lang="en-US" sz="2200" dirty="0">
                <a:solidFill>
                  <a:schemeClr val="bg1"/>
                </a:solidFill>
                <a:latin typeface="Arial"/>
              </a:rPr>
              <a:t>to 9% and </a:t>
            </a:r>
            <a:r>
              <a:rPr lang="en-US" sz="2200" b="1" u="sng" dirty="0" smtClean="0">
                <a:solidFill>
                  <a:schemeClr val="bg1"/>
                </a:solidFill>
                <a:latin typeface="Arial"/>
              </a:rPr>
              <a:t>NONE of </a:t>
            </a:r>
            <a:r>
              <a:rPr lang="en-US" sz="2200" b="1" u="sng" dirty="0">
                <a:solidFill>
                  <a:schemeClr val="bg1"/>
                </a:solidFill>
                <a:latin typeface="Arial"/>
              </a:rPr>
              <a:t>the negative </a:t>
            </a:r>
            <a:r>
              <a:rPr lang="en-US" sz="2200" b="1" u="sng" dirty="0" smtClean="0">
                <a:solidFill>
                  <a:schemeClr val="bg1"/>
                </a:solidFill>
                <a:latin typeface="Arial"/>
              </a:rPr>
              <a:t>years</a:t>
            </a:r>
            <a:endParaRPr lang="en-US" sz="2200" b="1" dirty="0">
              <a:solidFill>
                <a:schemeClr val="bg1"/>
              </a:solidFill>
              <a:latin typeface="Arial"/>
            </a:endParaRPr>
          </a:p>
        </p:txBody>
      </p:sp>
      <p:sp>
        <p:nvSpPr>
          <p:cNvPr id="33" name="Title 1">
            <a:extLst>
              <a:ext uri="{FF2B5EF4-FFF2-40B4-BE49-F238E27FC236}">
                <a16:creationId xmlns:a16="http://schemas.microsoft.com/office/drawing/2014/main" xmlns="" id="{BB474143-2344-1F4F-A7CA-DC13653E4728}"/>
              </a:ext>
            </a:extLst>
          </p:cNvPr>
          <p:cNvSpPr txBox="1">
            <a:spLocks/>
          </p:cNvSpPr>
          <p:nvPr/>
        </p:nvSpPr>
        <p:spPr>
          <a:xfrm>
            <a:off x="92598" y="576420"/>
            <a:ext cx="445625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spc="100" dirty="0">
                <a:solidFill>
                  <a:schemeClr val="bg1"/>
                </a:solidFill>
                <a:latin typeface="Arial"/>
              </a:rPr>
              <a:t>HISTORICALLY, </a:t>
            </a:r>
            <a:r>
              <a:rPr lang="en-US" sz="1800" spc="100" dirty="0" smtClean="0">
                <a:solidFill>
                  <a:schemeClr val="bg1"/>
                </a:solidFill>
                <a:latin typeface="Arial"/>
              </a:rPr>
              <a:t>WHAT </a:t>
            </a:r>
            <a:br>
              <a:rPr lang="en-US" sz="1800" spc="100" dirty="0" smtClean="0">
                <a:solidFill>
                  <a:schemeClr val="bg1"/>
                </a:solidFill>
                <a:latin typeface="Arial"/>
              </a:rPr>
            </a:br>
            <a:r>
              <a:rPr lang="en-US" sz="1800" spc="100" dirty="0" smtClean="0">
                <a:solidFill>
                  <a:schemeClr val="bg1"/>
                </a:solidFill>
                <a:latin typeface="Arial"/>
              </a:rPr>
              <a:t>COULD </a:t>
            </a:r>
            <a:r>
              <a:rPr lang="en-US" sz="1800" spc="100" dirty="0">
                <a:solidFill>
                  <a:schemeClr val="bg1"/>
                </a:solidFill>
                <a:latin typeface="Arial"/>
              </a:rPr>
              <a:t>BE CONSIDERED </a:t>
            </a:r>
            <a:r>
              <a:rPr lang="en-US" sz="1800" spc="100" dirty="0" smtClean="0">
                <a:solidFill>
                  <a:schemeClr val="bg1"/>
                </a:solidFill>
                <a:latin typeface="Arial"/>
              </a:rPr>
              <a:t/>
            </a:r>
            <a:br>
              <a:rPr lang="en-US" sz="1800" spc="100" dirty="0" smtClean="0">
                <a:solidFill>
                  <a:schemeClr val="bg1"/>
                </a:solidFill>
                <a:latin typeface="Arial"/>
              </a:rPr>
            </a:br>
            <a:r>
              <a:rPr lang="en-US" sz="1800" b="1" spc="100" dirty="0" smtClean="0">
                <a:solidFill>
                  <a:schemeClr val="bg1"/>
                </a:solidFill>
                <a:latin typeface="Arial"/>
              </a:rPr>
              <a:t>A </a:t>
            </a:r>
            <a:r>
              <a:rPr lang="en-US" sz="1800" b="1" spc="100" dirty="0">
                <a:solidFill>
                  <a:schemeClr val="bg1"/>
                </a:solidFill>
                <a:latin typeface="Arial"/>
              </a:rPr>
              <a:t>CONSERVATIVE </a:t>
            </a:r>
            <a:r>
              <a:rPr lang="en-US" sz="1800" b="1" spc="100" dirty="0" smtClean="0">
                <a:solidFill>
                  <a:schemeClr val="bg1"/>
                </a:solidFill>
                <a:latin typeface="Arial"/>
              </a:rPr>
              <a:t/>
            </a:r>
            <a:br>
              <a:rPr lang="en-US" sz="1800" b="1" spc="100" dirty="0" smtClean="0">
                <a:solidFill>
                  <a:schemeClr val="bg1"/>
                </a:solidFill>
                <a:latin typeface="Arial"/>
              </a:rPr>
            </a:br>
            <a:r>
              <a:rPr lang="en-US" sz="1800" b="1" spc="100" dirty="0" smtClean="0">
                <a:solidFill>
                  <a:schemeClr val="bg1"/>
                </a:solidFill>
                <a:latin typeface="Arial"/>
              </a:rPr>
              <a:t>ILLUSTRATION </a:t>
            </a:r>
            <a:br>
              <a:rPr lang="en-US" sz="1800" b="1" spc="100" dirty="0" smtClean="0">
                <a:solidFill>
                  <a:schemeClr val="bg1"/>
                </a:solidFill>
                <a:latin typeface="Arial"/>
              </a:rPr>
            </a:br>
            <a:r>
              <a:rPr lang="en-US" sz="1800" b="1" spc="100" dirty="0" smtClean="0">
                <a:solidFill>
                  <a:schemeClr val="bg1"/>
                </a:solidFill>
                <a:latin typeface="Arial"/>
              </a:rPr>
              <a:t>RATE</a:t>
            </a:r>
            <a:r>
              <a:rPr lang="en-US" sz="1800" spc="100" dirty="0">
                <a:solidFill>
                  <a:schemeClr val="bg1"/>
                </a:solidFill>
                <a:latin typeface="Arial"/>
              </a:rPr>
              <a:t>?</a:t>
            </a:r>
            <a:endParaRPr lang="en-US" sz="1800" spc="100" dirty="0">
              <a:solidFill>
                <a:schemeClr val="bg1"/>
              </a:solidFill>
              <a:highlight>
                <a:srgbClr val="28B25A"/>
              </a:highlight>
              <a:latin typeface="Arial"/>
            </a:endParaRPr>
          </a:p>
        </p:txBody>
      </p:sp>
      <p:cxnSp>
        <p:nvCxnSpPr>
          <p:cNvPr id="34" name="Straight Connector 33">
            <a:extLst>
              <a:ext uri="{FF2B5EF4-FFF2-40B4-BE49-F238E27FC236}">
                <a16:creationId xmlns:a16="http://schemas.microsoft.com/office/drawing/2014/main" xmlns="" id="{339DD161-7DCB-0F41-B2B2-83D7FD427B52}"/>
              </a:ext>
            </a:extLst>
          </p:cNvPr>
          <p:cNvCxnSpPr/>
          <p:nvPr/>
        </p:nvCxnSpPr>
        <p:spPr>
          <a:xfrm>
            <a:off x="855176" y="2048379"/>
            <a:ext cx="2979797" cy="0"/>
          </a:xfrm>
          <a:prstGeom prst="line">
            <a:avLst/>
          </a:prstGeom>
          <a:ln w="34925">
            <a:solidFill>
              <a:srgbClr val="FCC144"/>
            </a:solidFill>
            <a:prstDash val="soli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454" y="5868816"/>
            <a:ext cx="4234315" cy="646331"/>
          </a:xfrm>
          <a:prstGeom prst="rect">
            <a:avLst/>
          </a:prstGeom>
          <a:noFill/>
        </p:spPr>
        <p:txBody>
          <a:bodyPr wrap="square" rtlCol="0">
            <a:spAutoFit/>
          </a:bodyPr>
          <a:lstStyle/>
          <a:p>
            <a:r>
              <a:rPr lang="en-US" sz="900" kern="1200" dirty="0" smtClean="0">
                <a:solidFill>
                  <a:srgbClr val="595959"/>
                </a:solidFill>
                <a:latin typeface="Arial"/>
                <a:cs typeface="Arial"/>
              </a:rPr>
              <a:t>This analysis was performed using S&amp;P data from 1927 through 2017 (90 years). The S&amp;P Composite Index started in 1923. By 1926, </a:t>
            </a:r>
            <a:r>
              <a:rPr lang="en-US" sz="900" kern="1200" dirty="0">
                <a:solidFill>
                  <a:srgbClr val="595959"/>
                </a:solidFill>
                <a:latin typeface="Arial"/>
                <a:cs typeface="Arial"/>
              </a:rPr>
              <a:t>i</a:t>
            </a:r>
            <a:r>
              <a:rPr lang="en-US" sz="900" kern="1200" dirty="0" smtClean="0">
                <a:solidFill>
                  <a:srgbClr val="595959"/>
                </a:solidFill>
                <a:latin typeface="Arial"/>
                <a:cs typeface="Arial"/>
              </a:rPr>
              <a:t>t tracked 90 stocks, growing to 500 stocks in 1957. The total return value excludes dividends. Of course, past performance is not a predictor of the future.</a:t>
            </a:r>
            <a:endParaRPr lang="en-US" sz="900" kern="1200" dirty="0">
              <a:solidFill>
                <a:srgbClr val="595959"/>
              </a:solidFill>
              <a:latin typeface="Arial"/>
              <a:cs typeface="Arial"/>
            </a:endParaRPr>
          </a:p>
        </p:txBody>
      </p:sp>
      <p:sp>
        <p:nvSpPr>
          <p:cNvPr id="101" name="Rectangle 17"/>
          <p:cNvSpPr>
            <a:spLocks noChangeArrowheads="1"/>
          </p:cNvSpPr>
          <p:nvPr/>
        </p:nvSpPr>
        <p:spPr bwMode="auto">
          <a:xfrm>
            <a:off x="9805988" y="2422526"/>
            <a:ext cx="117475" cy="17463"/>
          </a:xfrm>
          <a:prstGeom prst="rect">
            <a:avLst/>
          </a:prstGeom>
          <a:solidFill>
            <a:srgbClr val="E03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0"/>
          <p:cNvSpPr>
            <a:spLocks noEditPoints="1"/>
          </p:cNvSpPr>
          <p:nvPr/>
        </p:nvSpPr>
        <p:spPr bwMode="auto">
          <a:xfrm>
            <a:off x="5643563" y="1206501"/>
            <a:ext cx="5943600" cy="1216025"/>
          </a:xfrm>
          <a:custGeom>
            <a:avLst/>
            <a:gdLst>
              <a:gd name="T0" fmla="*/ 75 w 3744"/>
              <a:gd name="T1" fmla="*/ 122 h 766"/>
              <a:gd name="T2" fmla="*/ 0 w 3744"/>
              <a:gd name="T3" fmla="*/ 766 h 766"/>
              <a:gd name="T4" fmla="*/ 656 w 3744"/>
              <a:gd name="T5" fmla="*/ 16 h 766"/>
              <a:gd name="T6" fmla="*/ 730 w 3744"/>
              <a:gd name="T7" fmla="*/ 766 h 766"/>
              <a:gd name="T8" fmla="*/ 656 w 3744"/>
              <a:gd name="T9" fmla="*/ 16 h 766"/>
              <a:gd name="T10" fmla="*/ 993 w 3744"/>
              <a:gd name="T11" fmla="*/ 63 h 766"/>
              <a:gd name="T12" fmla="*/ 917 w 3744"/>
              <a:gd name="T13" fmla="*/ 766 h 766"/>
              <a:gd name="T14" fmla="*/ 1048 w 3744"/>
              <a:gd name="T15" fmla="*/ 291 h 766"/>
              <a:gd name="T16" fmla="*/ 1124 w 3744"/>
              <a:gd name="T17" fmla="*/ 766 h 766"/>
              <a:gd name="T18" fmla="*/ 1048 w 3744"/>
              <a:gd name="T19" fmla="*/ 291 h 766"/>
              <a:gd name="T20" fmla="*/ 1386 w 3744"/>
              <a:gd name="T21" fmla="*/ 348 h 766"/>
              <a:gd name="T22" fmla="*/ 1311 w 3744"/>
              <a:gd name="T23" fmla="*/ 766 h 766"/>
              <a:gd name="T24" fmla="*/ 1835 w 3744"/>
              <a:gd name="T25" fmla="*/ 554 h 766"/>
              <a:gd name="T26" fmla="*/ 1910 w 3744"/>
              <a:gd name="T27" fmla="*/ 766 h 766"/>
              <a:gd name="T28" fmla="*/ 1835 w 3744"/>
              <a:gd name="T29" fmla="*/ 554 h 766"/>
              <a:gd name="T30" fmla="*/ 2041 w 3744"/>
              <a:gd name="T31" fmla="*/ 435 h 766"/>
              <a:gd name="T32" fmla="*/ 1966 w 3744"/>
              <a:gd name="T33" fmla="*/ 766 h 766"/>
              <a:gd name="T34" fmla="*/ 2097 w 3744"/>
              <a:gd name="T35" fmla="*/ 531 h 766"/>
              <a:gd name="T36" fmla="*/ 2172 w 3744"/>
              <a:gd name="T37" fmla="*/ 766 h 766"/>
              <a:gd name="T38" fmla="*/ 2097 w 3744"/>
              <a:gd name="T39" fmla="*/ 531 h 766"/>
              <a:gd name="T40" fmla="*/ 2303 w 3744"/>
              <a:gd name="T41" fmla="*/ 243 h 766"/>
              <a:gd name="T42" fmla="*/ 2228 w 3744"/>
              <a:gd name="T43" fmla="*/ 766 h 766"/>
              <a:gd name="T44" fmla="*/ 2752 w 3744"/>
              <a:gd name="T45" fmla="*/ 588 h 766"/>
              <a:gd name="T46" fmla="*/ 2827 w 3744"/>
              <a:gd name="T47" fmla="*/ 766 h 766"/>
              <a:gd name="T48" fmla="*/ 2752 w 3744"/>
              <a:gd name="T49" fmla="*/ 588 h 766"/>
              <a:gd name="T50" fmla="*/ 2958 w 3744"/>
              <a:gd name="T51" fmla="*/ 398 h 766"/>
              <a:gd name="T52" fmla="*/ 2883 w 3744"/>
              <a:gd name="T53" fmla="*/ 766 h 766"/>
              <a:gd name="T54" fmla="*/ 3014 w 3744"/>
              <a:gd name="T55" fmla="*/ 487 h 766"/>
              <a:gd name="T56" fmla="*/ 3090 w 3744"/>
              <a:gd name="T57" fmla="*/ 766 h 766"/>
              <a:gd name="T58" fmla="*/ 3014 w 3744"/>
              <a:gd name="T59" fmla="*/ 487 h 766"/>
              <a:gd name="T60" fmla="*/ 3221 w 3744"/>
              <a:gd name="T61" fmla="*/ 565 h 766"/>
              <a:gd name="T62" fmla="*/ 3145 w 3744"/>
              <a:gd name="T63" fmla="*/ 766 h 766"/>
              <a:gd name="T64" fmla="*/ 3408 w 3744"/>
              <a:gd name="T65" fmla="*/ 0 h 766"/>
              <a:gd name="T66" fmla="*/ 3482 w 3744"/>
              <a:gd name="T67" fmla="*/ 766 h 766"/>
              <a:gd name="T68" fmla="*/ 3408 w 3744"/>
              <a:gd name="T69" fmla="*/ 0 h 766"/>
              <a:gd name="T70" fmla="*/ 3613 w 3744"/>
              <a:gd name="T71" fmla="*/ 317 h 766"/>
              <a:gd name="T72" fmla="*/ 3539 w 3744"/>
              <a:gd name="T73" fmla="*/ 766 h 766"/>
              <a:gd name="T74" fmla="*/ 3669 w 3744"/>
              <a:gd name="T75" fmla="*/ 721 h 766"/>
              <a:gd name="T76" fmla="*/ 3744 w 3744"/>
              <a:gd name="T77" fmla="*/ 766 h 766"/>
              <a:gd name="T78" fmla="*/ 3669 w 3744"/>
              <a:gd name="T79" fmla="*/ 721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766">
                <a:moveTo>
                  <a:pt x="0" y="122"/>
                </a:moveTo>
                <a:lnTo>
                  <a:pt x="75" y="122"/>
                </a:lnTo>
                <a:lnTo>
                  <a:pt x="75" y="766"/>
                </a:lnTo>
                <a:lnTo>
                  <a:pt x="0" y="766"/>
                </a:lnTo>
                <a:lnTo>
                  <a:pt x="0" y="122"/>
                </a:lnTo>
                <a:close/>
                <a:moveTo>
                  <a:pt x="656" y="16"/>
                </a:moveTo>
                <a:lnTo>
                  <a:pt x="730" y="16"/>
                </a:lnTo>
                <a:lnTo>
                  <a:pt x="730" y="766"/>
                </a:lnTo>
                <a:lnTo>
                  <a:pt x="656" y="766"/>
                </a:lnTo>
                <a:lnTo>
                  <a:pt x="656" y="16"/>
                </a:lnTo>
                <a:close/>
                <a:moveTo>
                  <a:pt x="917" y="63"/>
                </a:moveTo>
                <a:lnTo>
                  <a:pt x="993" y="63"/>
                </a:lnTo>
                <a:lnTo>
                  <a:pt x="993" y="766"/>
                </a:lnTo>
                <a:lnTo>
                  <a:pt x="917" y="766"/>
                </a:lnTo>
                <a:lnTo>
                  <a:pt x="917" y="63"/>
                </a:lnTo>
                <a:close/>
                <a:moveTo>
                  <a:pt x="1048" y="291"/>
                </a:moveTo>
                <a:lnTo>
                  <a:pt x="1124" y="291"/>
                </a:lnTo>
                <a:lnTo>
                  <a:pt x="1124" y="766"/>
                </a:lnTo>
                <a:lnTo>
                  <a:pt x="1048" y="766"/>
                </a:lnTo>
                <a:lnTo>
                  <a:pt x="1048" y="291"/>
                </a:lnTo>
                <a:close/>
                <a:moveTo>
                  <a:pt x="1311" y="348"/>
                </a:moveTo>
                <a:lnTo>
                  <a:pt x="1386" y="348"/>
                </a:lnTo>
                <a:lnTo>
                  <a:pt x="1386" y="766"/>
                </a:lnTo>
                <a:lnTo>
                  <a:pt x="1311" y="766"/>
                </a:lnTo>
                <a:lnTo>
                  <a:pt x="1311" y="348"/>
                </a:lnTo>
                <a:close/>
                <a:moveTo>
                  <a:pt x="1835" y="554"/>
                </a:moveTo>
                <a:lnTo>
                  <a:pt x="1910" y="554"/>
                </a:lnTo>
                <a:lnTo>
                  <a:pt x="1910" y="766"/>
                </a:lnTo>
                <a:lnTo>
                  <a:pt x="1835" y="766"/>
                </a:lnTo>
                <a:lnTo>
                  <a:pt x="1835" y="554"/>
                </a:lnTo>
                <a:close/>
                <a:moveTo>
                  <a:pt x="1966" y="435"/>
                </a:moveTo>
                <a:lnTo>
                  <a:pt x="2041" y="435"/>
                </a:lnTo>
                <a:lnTo>
                  <a:pt x="2041" y="766"/>
                </a:lnTo>
                <a:lnTo>
                  <a:pt x="1966" y="766"/>
                </a:lnTo>
                <a:lnTo>
                  <a:pt x="1966" y="435"/>
                </a:lnTo>
                <a:close/>
                <a:moveTo>
                  <a:pt x="2097" y="531"/>
                </a:moveTo>
                <a:lnTo>
                  <a:pt x="2172" y="531"/>
                </a:lnTo>
                <a:lnTo>
                  <a:pt x="2172" y="766"/>
                </a:lnTo>
                <a:lnTo>
                  <a:pt x="2097" y="766"/>
                </a:lnTo>
                <a:lnTo>
                  <a:pt x="2097" y="531"/>
                </a:lnTo>
                <a:close/>
                <a:moveTo>
                  <a:pt x="2228" y="243"/>
                </a:moveTo>
                <a:lnTo>
                  <a:pt x="2303" y="243"/>
                </a:lnTo>
                <a:lnTo>
                  <a:pt x="2303" y="766"/>
                </a:lnTo>
                <a:lnTo>
                  <a:pt x="2228" y="766"/>
                </a:lnTo>
                <a:lnTo>
                  <a:pt x="2228" y="243"/>
                </a:lnTo>
                <a:close/>
                <a:moveTo>
                  <a:pt x="2752" y="588"/>
                </a:moveTo>
                <a:lnTo>
                  <a:pt x="2827" y="588"/>
                </a:lnTo>
                <a:lnTo>
                  <a:pt x="2827" y="766"/>
                </a:lnTo>
                <a:lnTo>
                  <a:pt x="2752" y="766"/>
                </a:lnTo>
                <a:lnTo>
                  <a:pt x="2752" y="588"/>
                </a:lnTo>
                <a:close/>
                <a:moveTo>
                  <a:pt x="2883" y="398"/>
                </a:moveTo>
                <a:lnTo>
                  <a:pt x="2958" y="398"/>
                </a:lnTo>
                <a:lnTo>
                  <a:pt x="2958" y="766"/>
                </a:lnTo>
                <a:lnTo>
                  <a:pt x="2883" y="766"/>
                </a:lnTo>
                <a:lnTo>
                  <a:pt x="2883" y="398"/>
                </a:lnTo>
                <a:close/>
                <a:moveTo>
                  <a:pt x="3014" y="487"/>
                </a:moveTo>
                <a:lnTo>
                  <a:pt x="3090" y="487"/>
                </a:lnTo>
                <a:lnTo>
                  <a:pt x="3090" y="766"/>
                </a:lnTo>
                <a:lnTo>
                  <a:pt x="3014" y="766"/>
                </a:lnTo>
                <a:lnTo>
                  <a:pt x="3014" y="487"/>
                </a:lnTo>
                <a:close/>
                <a:moveTo>
                  <a:pt x="3145" y="565"/>
                </a:moveTo>
                <a:lnTo>
                  <a:pt x="3221" y="565"/>
                </a:lnTo>
                <a:lnTo>
                  <a:pt x="3221" y="766"/>
                </a:lnTo>
                <a:lnTo>
                  <a:pt x="3145" y="766"/>
                </a:lnTo>
                <a:lnTo>
                  <a:pt x="3145" y="565"/>
                </a:lnTo>
                <a:close/>
                <a:moveTo>
                  <a:pt x="3408" y="0"/>
                </a:moveTo>
                <a:lnTo>
                  <a:pt x="3482" y="0"/>
                </a:lnTo>
                <a:lnTo>
                  <a:pt x="3482" y="766"/>
                </a:lnTo>
                <a:lnTo>
                  <a:pt x="3408" y="766"/>
                </a:lnTo>
                <a:lnTo>
                  <a:pt x="3408" y="0"/>
                </a:lnTo>
                <a:close/>
                <a:moveTo>
                  <a:pt x="3539" y="317"/>
                </a:moveTo>
                <a:lnTo>
                  <a:pt x="3613" y="317"/>
                </a:lnTo>
                <a:lnTo>
                  <a:pt x="3613" y="766"/>
                </a:lnTo>
                <a:lnTo>
                  <a:pt x="3539" y="766"/>
                </a:lnTo>
                <a:lnTo>
                  <a:pt x="3539" y="317"/>
                </a:lnTo>
                <a:close/>
                <a:moveTo>
                  <a:pt x="3669" y="721"/>
                </a:moveTo>
                <a:lnTo>
                  <a:pt x="3744" y="721"/>
                </a:lnTo>
                <a:lnTo>
                  <a:pt x="3744" y="766"/>
                </a:lnTo>
                <a:lnTo>
                  <a:pt x="3669" y="766"/>
                </a:lnTo>
                <a:lnTo>
                  <a:pt x="3669" y="721"/>
                </a:lnTo>
                <a:close/>
              </a:path>
            </a:pathLst>
          </a:custGeom>
          <a:solidFill>
            <a:srgbClr val="13A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21"/>
          <p:cNvSpPr>
            <a:spLocks noChangeArrowheads="1"/>
          </p:cNvSpPr>
          <p:nvPr/>
        </p:nvSpPr>
        <p:spPr bwMode="auto">
          <a:xfrm>
            <a:off x="5599113" y="2419351"/>
            <a:ext cx="6242050" cy="6350"/>
          </a:xfrm>
          <a:prstGeom prst="rect">
            <a:avLst/>
          </a:prstGeom>
          <a:solidFill>
            <a:srgbClr val="898989"/>
          </a:solidFill>
          <a:ln w="1588" cap="flat">
            <a:solidFill>
              <a:srgbClr val="898989"/>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21" name="Group 120"/>
          <p:cNvGrpSpPr/>
          <p:nvPr/>
        </p:nvGrpSpPr>
        <p:grpSpPr>
          <a:xfrm>
            <a:off x="5621338" y="1043059"/>
            <a:ext cx="6197599" cy="2750008"/>
            <a:chOff x="5532437" y="1045030"/>
            <a:chExt cx="6308725" cy="2750008"/>
          </a:xfrm>
        </p:grpSpPr>
        <p:sp>
          <p:nvSpPr>
            <p:cNvPr id="119" name="Rectangle 118"/>
            <p:cNvSpPr/>
            <p:nvPr/>
          </p:nvSpPr>
          <p:spPr>
            <a:xfrm>
              <a:off x="5532437" y="1045030"/>
              <a:ext cx="6308725" cy="1110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5532437" y="2433366"/>
              <a:ext cx="6308725" cy="1361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Picture 22" descr="AIG_r_w.png">
            <a:extLst>
              <a:ext uri="{FF2B5EF4-FFF2-40B4-BE49-F238E27FC236}">
                <a16:creationId xmlns:a16="http://schemas.microsoft.com/office/drawing/2014/main" xmlns="" id="{71894771-CCA2-9E4E-8F59-A474228B6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28" name="TextBox 27">
            <a:extLst>
              <a:ext uri="{FF2B5EF4-FFF2-40B4-BE49-F238E27FC236}">
                <a16:creationId xmlns:a16="http://schemas.microsoft.com/office/drawing/2014/main" xmlns="" id="{4C0005B5-005A-D84E-ACEA-173AEE91D8C2}"/>
              </a:ext>
            </a:extLst>
          </p:cNvPr>
          <p:cNvSpPr txBox="1"/>
          <p:nvPr/>
        </p:nvSpPr>
        <p:spPr>
          <a:xfrm>
            <a:off x="5314696" y="4570431"/>
            <a:ext cx="5427360" cy="1031051"/>
          </a:xfrm>
          <a:prstGeom prst="rect">
            <a:avLst/>
          </a:prstGeom>
          <a:noFill/>
          <a:ln w="63500">
            <a:noFill/>
          </a:ln>
          <a:effectLst/>
        </p:spPr>
        <p:txBody>
          <a:bodyPr wrap="square" rtlCol="0">
            <a:spAutoFit/>
          </a:bodyPr>
          <a:lstStyle/>
          <a:p>
            <a:pPr>
              <a:spcAft>
                <a:spcPts val="600"/>
              </a:spcAft>
              <a:tabLst>
                <a:tab pos="3887788" algn="r"/>
                <a:tab pos="5203825" algn="r"/>
              </a:tabLst>
            </a:pPr>
            <a:r>
              <a:rPr lang="en-US" b="1" dirty="0">
                <a:solidFill>
                  <a:schemeClr val="tx1">
                    <a:lumMod val="65000"/>
                    <a:lumOff val="35000"/>
                  </a:schemeClr>
                </a:solidFill>
                <a:latin typeface="Arial"/>
              </a:rPr>
              <a:t>	</a:t>
            </a:r>
            <a:r>
              <a:rPr lang="en-US" b="1" dirty="0" smtClean="0">
                <a:solidFill>
                  <a:schemeClr val="tx1">
                    <a:lumMod val="65000"/>
                    <a:lumOff val="35000"/>
                  </a:schemeClr>
                </a:solidFill>
                <a:latin typeface="Arial"/>
              </a:rPr>
              <a:t>Total Return:	</a:t>
            </a:r>
            <a:r>
              <a:rPr lang="en-US" sz="2400" b="1" dirty="0" smtClean="0">
                <a:solidFill>
                  <a:srgbClr val="00A4E4"/>
                </a:solidFill>
                <a:latin typeface="Arial"/>
                <a:cs typeface="Arial"/>
              </a:rPr>
              <a:t>+</a:t>
            </a:r>
            <a:r>
              <a:rPr lang="en-US" sz="2400" b="1" dirty="0">
                <a:solidFill>
                  <a:srgbClr val="00A4E4"/>
                </a:solidFill>
                <a:latin typeface="Arial"/>
                <a:cs typeface="Arial"/>
              </a:rPr>
              <a:t>2.8%</a:t>
            </a:r>
            <a:endParaRPr lang="en-US" b="1" dirty="0" smtClean="0">
              <a:solidFill>
                <a:schemeClr val="tx1">
                  <a:lumMod val="65000"/>
                  <a:lumOff val="35000"/>
                </a:schemeClr>
              </a:solidFill>
              <a:latin typeface="Arial"/>
            </a:endParaRPr>
          </a:p>
          <a:p>
            <a:pPr>
              <a:spcAft>
                <a:spcPts val="1600"/>
              </a:spcAft>
              <a:tabLst>
                <a:tab pos="3887788" algn="r"/>
                <a:tab pos="5203825" algn="r"/>
              </a:tabLst>
            </a:pPr>
            <a:r>
              <a:rPr lang="en-US" b="1" dirty="0" smtClean="0">
                <a:solidFill>
                  <a:schemeClr val="tx1">
                    <a:lumMod val="65000"/>
                    <a:lumOff val="35000"/>
                  </a:schemeClr>
                </a:solidFill>
                <a:latin typeface="Arial"/>
              </a:rPr>
              <a:t>	Interest </a:t>
            </a:r>
            <a:r>
              <a:rPr lang="en-US" b="1" dirty="0">
                <a:solidFill>
                  <a:schemeClr val="tx1">
                    <a:lumMod val="65000"/>
                    <a:lumOff val="35000"/>
                  </a:schemeClr>
                </a:solidFill>
                <a:latin typeface="Arial"/>
              </a:rPr>
              <a:t>Credited </a:t>
            </a:r>
            <a:r>
              <a:rPr lang="en-US" b="1" dirty="0" smtClean="0">
                <a:solidFill>
                  <a:schemeClr val="tx1">
                    <a:lumMod val="65000"/>
                    <a:lumOff val="35000"/>
                  </a:schemeClr>
                </a:solidFill>
                <a:latin typeface="Arial"/>
              </a:rPr>
              <a:t>to Index Account:	</a:t>
            </a:r>
            <a:r>
              <a:rPr lang="en-US" sz="3200" b="1" dirty="0" smtClean="0">
                <a:solidFill>
                  <a:srgbClr val="00B050"/>
                </a:solidFill>
                <a:latin typeface="Arial"/>
                <a:cs typeface="Arial"/>
              </a:rPr>
              <a:t>+</a:t>
            </a:r>
            <a:r>
              <a:rPr lang="en-US" sz="3200" b="1" dirty="0">
                <a:solidFill>
                  <a:srgbClr val="00B050"/>
                </a:solidFill>
                <a:latin typeface="Arial"/>
                <a:cs typeface="Arial"/>
              </a:rPr>
              <a:t>4.5%</a:t>
            </a:r>
            <a:endParaRPr lang="en-US" sz="2000" b="1" dirty="0" smtClean="0">
              <a:solidFill>
                <a:schemeClr val="tx1">
                  <a:lumMod val="65000"/>
                  <a:lumOff val="35000"/>
                </a:schemeClr>
              </a:solidFill>
              <a:latin typeface="Arial"/>
            </a:endParaRPr>
          </a:p>
        </p:txBody>
      </p:sp>
      <p:pic>
        <p:nvPicPr>
          <p:cNvPr id="57" name="Picture 56" descr="AIG_r_w.png">
            <a:extLst>
              <a:ext uri="{FF2B5EF4-FFF2-40B4-BE49-F238E27FC236}">
                <a16:creationId xmlns:a16="http://schemas.microsoft.com/office/drawing/2014/main" xmlns="" id="{38E606F1-5F0C-1B49-9B80-A25B961B13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22" name="Bent Arrow 121">
            <a:extLst>
              <a:ext uri="{FF2B5EF4-FFF2-40B4-BE49-F238E27FC236}">
                <a16:creationId xmlns:a16="http://schemas.microsoft.com/office/drawing/2014/main" xmlns="" id="{4A0D3E19-7672-5241-A85C-BED06F55AA1C}"/>
              </a:ext>
            </a:extLst>
          </p:cNvPr>
          <p:cNvSpPr/>
          <p:nvPr/>
        </p:nvSpPr>
        <p:spPr>
          <a:xfrm rot="5400000" flipH="1">
            <a:off x="7114628" y="3053685"/>
            <a:ext cx="785689" cy="5732051"/>
          </a:xfrm>
          <a:prstGeom prst="bentArrow">
            <a:avLst>
              <a:gd name="adj1" fmla="val 32282"/>
              <a:gd name="adj2" fmla="val 25000"/>
              <a:gd name="adj3" fmla="val 25000"/>
              <a:gd name="adj4" fmla="val 43750"/>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grpSp>
        <p:nvGrpSpPr>
          <p:cNvPr id="123" name="Group 122"/>
          <p:cNvGrpSpPr/>
          <p:nvPr/>
        </p:nvGrpSpPr>
        <p:grpSpPr>
          <a:xfrm>
            <a:off x="7365013" y="2731596"/>
            <a:ext cx="3326408" cy="2833164"/>
            <a:chOff x="7980325" y="2825602"/>
            <a:chExt cx="3326408" cy="2833164"/>
          </a:xfrm>
        </p:grpSpPr>
        <p:sp>
          <p:nvSpPr>
            <p:cNvPr id="124" name="Rectangle 123"/>
            <p:cNvSpPr/>
            <p:nvPr/>
          </p:nvSpPr>
          <p:spPr>
            <a:xfrm>
              <a:off x="9978149" y="5126636"/>
              <a:ext cx="1328584" cy="532130"/>
            </a:xfrm>
            <a:prstGeom prst="rect">
              <a:avLst/>
            </a:prstGeom>
            <a:noFill/>
            <a:ln w="63500" cmpd="sng">
              <a:solidFill>
                <a:srgbClr val="BD2A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cxnSp>
          <p:nvCxnSpPr>
            <p:cNvPr id="125" name="Straight Arrow Connector 124"/>
            <p:cNvCxnSpPr/>
            <p:nvPr/>
          </p:nvCxnSpPr>
          <p:spPr>
            <a:xfrm>
              <a:off x="9513481" y="3100903"/>
              <a:ext cx="795106" cy="2025733"/>
            </a:xfrm>
            <a:prstGeom prst="straightConnector1">
              <a:avLst/>
            </a:prstGeom>
            <a:ln w="63500">
              <a:solidFill>
                <a:srgbClr val="BD2A81"/>
              </a:solidFill>
              <a:tailEnd type="triangle"/>
            </a:ln>
            <a:effectLst/>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7980326" y="2825602"/>
              <a:ext cx="3071627" cy="980558"/>
            </a:xfrm>
            <a:prstGeom prst="rect">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solidFill>
                  <a:schemeClr val="bg1"/>
                </a:solidFill>
                <a:latin typeface="Arial"/>
              </a:endParaRPr>
            </a:p>
          </p:txBody>
        </p:sp>
        <p:sp>
          <p:nvSpPr>
            <p:cNvPr id="127" name="Rectangle 11">
              <a:extLst>
                <a:ext uri="{FF2B5EF4-FFF2-40B4-BE49-F238E27FC236}">
                  <a16:creationId xmlns:a16="http://schemas.microsoft.com/office/drawing/2014/main" xmlns="" id="{9C4099B9-27DE-6B49-B881-D5B22C8AA4A5}"/>
                </a:ext>
              </a:extLst>
            </p:cNvPr>
            <p:cNvSpPr/>
            <p:nvPr/>
          </p:nvSpPr>
          <p:spPr>
            <a:xfrm>
              <a:off x="7980325" y="2825602"/>
              <a:ext cx="3071627" cy="978479"/>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8" name="TextBox 127"/>
            <p:cNvSpPr txBox="1"/>
            <p:nvPr/>
          </p:nvSpPr>
          <p:spPr>
            <a:xfrm>
              <a:off x="8027581" y="3008404"/>
              <a:ext cx="2971210" cy="646331"/>
            </a:xfrm>
            <a:prstGeom prst="rect">
              <a:avLst/>
            </a:prstGeom>
            <a:noFill/>
          </p:spPr>
          <p:txBody>
            <a:bodyPr wrap="square" rtlCol="0" anchor="ctr">
              <a:spAutoFit/>
            </a:bodyPr>
            <a:lstStyle/>
            <a:p>
              <a:pPr algn="ctr"/>
              <a:r>
                <a:rPr lang="en-US" b="1" cap="all" dirty="0">
                  <a:solidFill>
                    <a:schemeClr val="bg1"/>
                  </a:solidFill>
                  <a:latin typeface="Arial"/>
                </a:rPr>
                <a:t>What if we used </a:t>
              </a:r>
              <a:r>
                <a:rPr lang="en-US" b="1" u="sng" cap="all" dirty="0">
                  <a:solidFill>
                    <a:schemeClr val="bg1"/>
                  </a:solidFill>
                  <a:latin typeface="Arial"/>
                </a:rPr>
                <a:t>THIS</a:t>
              </a:r>
              <a:r>
                <a:rPr lang="en-US" b="1" cap="all" dirty="0">
                  <a:solidFill>
                    <a:schemeClr val="bg1"/>
                  </a:solidFill>
                  <a:latin typeface="Arial"/>
                </a:rPr>
                <a:t> rate in the VPP</a:t>
              </a:r>
              <a:r>
                <a:rPr lang="en-US" b="1" cap="all" dirty="0" smtClean="0">
                  <a:solidFill>
                    <a:schemeClr val="bg1"/>
                  </a:solidFill>
                  <a:latin typeface="Arial"/>
                </a:rPr>
                <a:t>?</a:t>
              </a:r>
              <a:endParaRPr lang="en-US" b="1" cap="all" dirty="0">
                <a:solidFill>
                  <a:schemeClr val="bg1"/>
                </a:solidFill>
                <a:latin typeface="Arial"/>
              </a:endParaRPr>
            </a:p>
          </p:txBody>
        </p:sp>
      </p:grpSp>
      <p:sp>
        <p:nvSpPr>
          <p:cNvPr id="2" name="Slide Number Placeholder 1"/>
          <p:cNvSpPr>
            <a:spLocks noGrp="1"/>
          </p:cNvSpPr>
          <p:nvPr>
            <p:ph type="sldNum" sz="quarter" idx="12"/>
          </p:nvPr>
        </p:nvSpPr>
        <p:spPr/>
        <p:txBody>
          <a:bodyPr/>
          <a:lstStyle/>
          <a:p>
            <a:fld id="{A7F84AF7-782E-8748-9862-C80A76F4A1D6}" type="slidenum">
              <a:rPr lang="en-US" smtClean="0"/>
              <a:t>25</a:t>
            </a:fld>
            <a:endParaRPr lang="en-US" dirty="0"/>
          </a:p>
        </p:txBody>
      </p:sp>
      <p:sp>
        <p:nvSpPr>
          <p:cNvPr id="5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24274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6"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barn(inHorizontal)">
                                      <p:cBhvr>
                                        <p:cTn id="20" dur="500"/>
                                        <p:tgtEl>
                                          <p:spTgt spid="1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 calcmode="lin" valueType="num">
                                      <p:cBhvr additive="base">
                                        <p:cTn id="25" dur="500"/>
                                        <p:tgtEl>
                                          <p:spTgt spid="28">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8">
                                            <p:txEl>
                                              <p:pRg st="1" end="1"/>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 calcmode="lin" valueType="num">
                                      <p:cBhvr additive="base">
                                        <p:cTn id="29" dur="500"/>
                                        <p:tgtEl>
                                          <p:spTgt spid="122"/>
                                        </p:tgtEl>
                                        <p:attrNameLst>
                                          <p:attrName>ppt_y</p:attrName>
                                        </p:attrNameLst>
                                      </p:cBhvr>
                                      <p:tavLst>
                                        <p:tav tm="0">
                                          <p:val>
                                            <p:strVal val="#ppt_y+#ppt_h*1.125000"/>
                                          </p:val>
                                        </p:tav>
                                        <p:tav tm="100000">
                                          <p:val>
                                            <p:strVal val="#ppt_y"/>
                                          </p:val>
                                        </p:tav>
                                      </p:tavLst>
                                    </p:anim>
                                    <p:animEffect transition="in" filter="wipe(up)">
                                      <p:cBhvr>
                                        <p:cTn id="30" dur="500"/>
                                        <p:tgtEl>
                                          <p:spTgt spid="1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wipe(up)">
                                      <p:cBhvr>
                                        <p:cTn id="3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p:bldP spid="1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53A6185-BDF3-5C4E-A5CB-827B8F2267F2}"/>
              </a:ext>
            </a:extLst>
          </p:cNvPr>
          <p:cNvGraphicFramePr>
            <a:graphicFrameLocks noGrp="1"/>
          </p:cNvGraphicFramePr>
          <p:nvPr>
            <p:extLst>
              <p:ext uri="{D42A27DB-BD31-4B8C-83A1-F6EECF244321}">
                <p14:modId xmlns:p14="http://schemas.microsoft.com/office/powerpoint/2010/main" val="3580699015"/>
              </p:ext>
            </p:extLst>
          </p:nvPr>
        </p:nvGraphicFramePr>
        <p:xfrm>
          <a:off x="509287" y="1583481"/>
          <a:ext cx="8551477" cy="3283063"/>
        </p:xfrm>
        <a:graphic>
          <a:graphicData uri="http://schemas.openxmlformats.org/drawingml/2006/table">
            <a:tbl>
              <a:tblPr firstRow="1" bandRow="1">
                <a:tableStyleId>{5C22544A-7EE6-4342-B048-85BDC9FD1C3A}</a:tableStyleId>
              </a:tblPr>
              <a:tblGrid>
                <a:gridCol w="3414843">
                  <a:extLst>
                    <a:ext uri="{9D8B030D-6E8A-4147-A177-3AD203B41FA5}">
                      <a16:colId xmlns:a16="http://schemas.microsoft.com/office/drawing/2014/main" xmlns="" val="261679571"/>
                    </a:ext>
                  </a:extLst>
                </a:gridCol>
                <a:gridCol w="2568317">
                  <a:extLst>
                    <a:ext uri="{9D8B030D-6E8A-4147-A177-3AD203B41FA5}">
                      <a16:colId xmlns:a16="http://schemas.microsoft.com/office/drawing/2014/main" xmlns="" val="1923801769"/>
                    </a:ext>
                  </a:extLst>
                </a:gridCol>
                <a:gridCol w="2568317"/>
              </a:tblGrid>
              <a:tr h="469009">
                <a:tc>
                  <a:txBody>
                    <a:bodyPr/>
                    <a:lstStyle/>
                    <a:p>
                      <a:r>
                        <a:rPr lang="en-US" sz="1800" b="0" kern="1200" dirty="0">
                          <a:solidFill>
                            <a:schemeClr val="tx1">
                              <a:lumMod val="65000"/>
                              <a:lumOff val="35000"/>
                            </a:schemeClr>
                          </a:solidFill>
                          <a:latin typeface="Arial"/>
                          <a:ea typeface="+mn-ea"/>
                          <a:cs typeface="+mn-cs"/>
                        </a:rPr>
                        <a:t>Initial Death Benefit</a:t>
                      </a:r>
                      <a:endParaRPr lang="en-US" b="0"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b="0" kern="1200" dirty="0">
                          <a:solidFill>
                            <a:schemeClr val="bg1"/>
                          </a:solidFill>
                          <a:latin typeface="Arial"/>
                          <a:ea typeface="+mn-ea"/>
                          <a:cs typeface="+mn-cs"/>
                        </a:rPr>
                        <a:t>$1.0M</a:t>
                      </a:r>
                      <a:endParaRPr lang="en-US" b="0"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Arial"/>
                          <a:ea typeface="+mn-ea"/>
                          <a:cs typeface="+mn-cs"/>
                          <a:sym typeface="Wingdings"/>
                        </a:rPr>
                        <a:t>$1.0M</a:t>
                      </a:r>
                      <a:endParaRPr lang="en-US" sz="1800" b="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063896703"/>
                  </a:ext>
                </a:extLst>
              </a:tr>
              <a:tr h="469009">
                <a:tc>
                  <a:txBody>
                    <a:bodyPr/>
                    <a:lstStyle/>
                    <a:p>
                      <a:r>
                        <a:rPr lang="en-US" sz="1800" kern="1200" dirty="0">
                          <a:solidFill>
                            <a:schemeClr val="tx1">
                              <a:lumMod val="65000"/>
                              <a:lumOff val="35000"/>
                            </a:schemeClr>
                          </a:solidFill>
                          <a:latin typeface="Arial"/>
                          <a:ea typeface="+mn-ea"/>
                          <a:cs typeface="+mn-cs"/>
                        </a:rPr>
                        <a:t>Premium x 20 years</a:t>
                      </a:r>
                      <a:endParaRPr lang="en-US"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522033038"/>
                  </a:ext>
                </a:extLst>
              </a:tr>
              <a:tr h="469009">
                <a:tc>
                  <a:txBody>
                    <a:bodyPr/>
                    <a:lstStyle/>
                    <a:p>
                      <a:r>
                        <a:rPr lang="en-US" sz="1800" kern="1200" dirty="0">
                          <a:solidFill>
                            <a:schemeClr val="tx1">
                              <a:lumMod val="65000"/>
                              <a:lumOff val="35000"/>
                            </a:schemeClr>
                          </a:solidFill>
                          <a:latin typeface="Arial"/>
                          <a:ea typeface="+mn-ea"/>
                          <a:cs typeface="+mn-cs"/>
                        </a:rPr>
                        <a:t>Guaranteed to Age (w/CGA)</a:t>
                      </a:r>
                      <a:endParaRPr lang="en-US"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100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a:ea typeface="+mn-ea"/>
                          <a:cs typeface="+mn-cs"/>
                        </a:rPr>
                        <a:t>88</a:t>
                      </a: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4172788058"/>
                  </a:ext>
                </a:extLst>
              </a:tr>
              <a:tr h="469009">
                <a:tc>
                  <a:txBody>
                    <a:bodyPr/>
                    <a:lstStyle/>
                    <a:p>
                      <a:r>
                        <a:rPr lang="en-US" sz="1800" kern="1200" dirty="0">
                          <a:solidFill>
                            <a:schemeClr val="tx1">
                              <a:lumMod val="65000"/>
                              <a:lumOff val="35000"/>
                            </a:schemeClr>
                          </a:solidFill>
                          <a:latin typeface="Arial"/>
                          <a:ea typeface="+mn-ea"/>
                          <a:cs typeface="+mn-cs"/>
                        </a:rPr>
                        <a:t>Age Policy Runs Out</a:t>
                      </a:r>
                      <a:endParaRPr lang="en-US"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100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4">
                              <a:lumMod val="40000"/>
                              <a:lumOff val="60000"/>
                            </a:schemeClr>
                          </a:solidFill>
                          <a:latin typeface="Arial"/>
                          <a:ea typeface="+mn-ea"/>
                          <a:cs typeface="+mn-cs"/>
                        </a:rPr>
                        <a:t>  It Doesn’t!</a:t>
                      </a:r>
                      <a:r>
                        <a:rPr kumimoji="0" lang="en-US" sz="1400" b="0" i="0" u="none" strike="noStrike" kern="1200" cap="none" spc="0" normalizeH="0" baseline="50000" noProof="0" dirty="0" smtClean="0">
                          <a:ln>
                            <a:noFill/>
                          </a:ln>
                          <a:solidFill>
                            <a:srgbClr val="FFC000">
                              <a:lumMod val="40000"/>
                              <a:lumOff val="60000"/>
                            </a:srgbClr>
                          </a:solidFill>
                          <a:effectLst/>
                          <a:uLnTx/>
                          <a:uFillTx/>
                          <a:latin typeface="Arial"/>
                          <a:ea typeface="+mn-ea"/>
                          <a:cs typeface="+mn-cs"/>
                        </a:rPr>
                        <a:t>2</a:t>
                      </a:r>
                      <a:endParaRPr lang="en-US" sz="1800" b="1" kern="1200" baseline="30000" dirty="0">
                        <a:solidFill>
                          <a:schemeClr val="accent4">
                            <a:lumMod val="40000"/>
                            <a:lumOff val="60000"/>
                          </a:schemeClr>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373739009"/>
                  </a:ext>
                </a:extLst>
              </a:tr>
              <a:tr h="469009">
                <a:tc>
                  <a:txBody>
                    <a:bodyPr/>
                    <a:lstStyle/>
                    <a:p>
                      <a:r>
                        <a:rPr lang="en-US" sz="1800" kern="1200" dirty="0">
                          <a:solidFill>
                            <a:schemeClr val="tx1">
                              <a:lumMod val="65000"/>
                              <a:lumOff val="35000"/>
                            </a:schemeClr>
                          </a:solidFill>
                          <a:latin typeface="Arial"/>
                          <a:ea typeface="+mn-ea"/>
                          <a:cs typeface="+mn-cs"/>
                        </a:rPr>
                        <a:t>Cash Value @ Year 20</a:t>
                      </a:r>
                      <a:endParaRPr lang="en-US"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16K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362K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661915531"/>
                  </a:ext>
                </a:extLst>
              </a:tr>
              <a:tr h="469009">
                <a:tc>
                  <a:txBody>
                    <a:bodyPr/>
                    <a:lstStyle/>
                    <a:p>
                      <a:r>
                        <a:rPr lang="en-US" sz="1800" kern="1200" dirty="0">
                          <a:solidFill>
                            <a:schemeClr val="tx1">
                              <a:lumMod val="65000"/>
                              <a:lumOff val="35000"/>
                            </a:schemeClr>
                          </a:solidFill>
                          <a:latin typeface="Arial"/>
                          <a:ea typeface="+mn-ea"/>
                          <a:cs typeface="+mn-cs"/>
                        </a:rPr>
                        <a:t>Death Benefit @ Age 101</a:t>
                      </a:r>
                      <a:endParaRPr lang="en-US"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Arial"/>
                          <a:ea typeface="+mn-ea"/>
                          <a:cs typeface="+mn-cs"/>
                        </a:rPr>
                        <a:t>$1.8M</a:t>
                      </a:r>
                      <a:endParaRPr lang="en-US" sz="180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4235165835"/>
                  </a:ext>
                </a:extLst>
              </a:tr>
              <a:tr h="469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latin typeface="Arial"/>
                          <a:ea typeface="+mn-ea"/>
                          <a:cs typeface="+mn-cs"/>
                        </a:rPr>
                        <a:t>Death Benefit @ Age 121</a:t>
                      </a:r>
                      <a:endParaRPr lang="en-US" dirty="0">
                        <a:solidFill>
                          <a:schemeClr val="tx1">
                            <a:lumMod val="65000"/>
                            <a:lumOff val="35000"/>
                          </a:schemeClr>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sz="1800" kern="1200" dirty="0" smtClean="0">
                          <a:solidFill>
                            <a:schemeClr val="bg1"/>
                          </a:solidFill>
                          <a:latin typeface="Arial"/>
                          <a:ea typeface="+mn-ea"/>
                          <a:cs typeface="+mn-cs"/>
                        </a:rPr>
                        <a:t>$6.3M</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2029029414"/>
                  </a:ext>
                </a:extLst>
              </a:tr>
            </a:tbl>
          </a:graphicData>
        </a:graphic>
      </p:graphicFrame>
      <p:sp>
        <p:nvSpPr>
          <p:cNvPr id="5" name="Rectangle 4">
            <a:extLst>
              <a:ext uri="{FF2B5EF4-FFF2-40B4-BE49-F238E27FC236}">
                <a16:creationId xmlns:a16="http://schemas.microsoft.com/office/drawing/2014/main" xmlns="" id="{8196AF4C-C206-6D4D-90EA-5E4D9B7F79F5}"/>
              </a:ext>
            </a:extLst>
          </p:cNvPr>
          <p:cNvSpPr/>
          <p:nvPr/>
        </p:nvSpPr>
        <p:spPr>
          <a:xfrm>
            <a:off x="509287" y="6095270"/>
            <a:ext cx="7923513" cy="507831"/>
          </a:xfrm>
          <a:prstGeom prst="rect">
            <a:avLst/>
          </a:prstGeom>
        </p:spPr>
        <p:txBody>
          <a:bodyPr wrap="square">
            <a:spAutoFit/>
          </a:bodyPr>
          <a:lstStyle/>
          <a:p>
            <a:pPr marL="58738" indent="-58738"/>
            <a:r>
              <a:rPr lang="en-US" sz="900" baseline="30000" dirty="0">
                <a:solidFill>
                  <a:srgbClr val="595959"/>
                </a:solidFill>
                <a:latin typeface="Arial"/>
                <a:cs typeface="Arial"/>
              </a:rPr>
              <a:t>1</a:t>
            </a:r>
            <a:r>
              <a:rPr lang="en-US" sz="900" dirty="0">
                <a:solidFill>
                  <a:srgbClr val="595959"/>
                </a:solidFill>
                <a:latin typeface="Arial"/>
                <a:cs typeface="Arial"/>
              </a:rPr>
              <a:t>	This is a hypothetical example for illustrative purposes only.  These numbers are based on an illustration dated 05/01/18, are subject to change and do not contemplate fees and charges for additional features or riders.  The VPP is illustrated using the Cap Rate Account at 5.6</a:t>
            </a:r>
            <a:r>
              <a:rPr lang="en-US" sz="900" dirty="0" smtClean="0">
                <a:solidFill>
                  <a:srgbClr val="595959"/>
                </a:solidFill>
                <a:latin typeface="Arial"/>
                <a:cs typeface="Arial"/>
              </a:rPr>
              <a:t>% and 4.5%.</a:t>
            </a:r>
            <a:endParaRPr lang="en-US" sz="900" dirty="0">
              <a:solidFill>
                <a:srgbClr val="595959"/>
              </a:solidFill>
              <a:latin typeface="Arial"/>
              <a:cs typeface="Arial"/>
            </a:endParaRPr>
          </a:p>
          <a:p>
            <a:pPr marL="58738" indent="-58738"/>
            <a:r>
              <a:rPr lang="en-US" sz="900" baseline="30000" dirty="0">
                <a:solidFill>
                  <a:srgbClr val="595959"/>
                </a:solidFill>
                <a:latin typeface="Arial"/>
                <a:cs typeface="Arial"/>
              </a:rPr>
              <a:t>2	</a:t>
            </a:r>
            <a:r>
              <a:rPr lang="en-US" sz="900" dirty="0">
                <a:solidFill>
                  <a:srgbClr val="595959"/>
                </a:solidFill>
                <a:latin typeface="Arial"/>
                <a:cs typeface="Arial"/>
              </a:rPr>
              <a:t>At 5.6%, the policy </a:t>
            </a:r>
            <a:r>
              <a:rPr lang="en-US" sz="900" dirty="0" smtClean="0">
                <a:solidFill>
                  <a:srgbClr val="595959"/>
                </a:solidFill>
                <a:latin typeface="Arial"/>
                <a:cs typeface="Arial"/>
              </a:rPr>
              <a:t>matures </a:t>
            </a:r>
            <a:r>
              <a:rPr lang="en-US" sz="900" dirty="0">
                <a:solidFill>
                  <a:srgbClr val="595959"/>
                </a:solidFill>
                <a:latin typeface="Arial"/>
                <a:cs typeface="Arial"/>
              </a:rPr>
              <a:t>at age 121 for </a:t>
            </a:r>
            <a:r>
              <a:rPr lang="en-US" sz="900" dirty="0" smtClean="0">
                <a:solidFill>
                  <a:srgbClr val="595959"/>
                </a:solidFill>
                <a:latin typeface="Arial"/>
                <a:cs typeface="Arial"/>
              </a:rPr>
              <a:t>$6.3M</a:t>
            </a:r>
            <a:endParaRPr lang="en-US" sz="900" dirty="0">
              <a:solidFill>
                <a:srgbClr val="595959"/>
              </a:solidFill>
              <a:latin typeface="Arial"/>
              <a:cs typeface="Arial"/>
            </a:endParaRPr>
          </a:p>
        </p:txBody>
      </p:sp>
      <p:sp>
        <p:nvSpPr>
          <p:cNvPr id="38" name="Rectangle 37">
            <a:extLst>
              <a:ext uri="{FF2B5EF4-FFF2-40B4-BE49-F238E27FC236}">
                <a16:creationId xmlns:a16="http://schemas.microsoft.com/office/drawing/2014/main" xmlns="" id="{0B18D2B1-20A1-5147-9AE0-89B71498C721}"/>
              </a:ext>
            </a:extLst>
          </p:cNvPr>
          <p:cNvSpPr/>
          <p:nvPr/>
        </p:nvSpPr>
        <p:spPr>
          <a:xfrm>
            <a:off x="517823" y="5129649"/>
            <a:ext cx="2926132" cy="738664"/>
          </a:xfrm>
          <a:prstGeom prst="rect">
            <a:avLst/>
          </a:prstGeom>
        </p:spPr>
        <p:txBody>
          <a:bodyPr wrap="square">
            <a:spAutoFit/>
          </a:bodyPr>
          <a:lstStyle/>
          <a:p>
            <a:r>
              <a:rPr lang="en-US" sz="1400" dirty="0">
                <a:solidFill>
                  <a:srgbClr val="595959"/>
                </a:solidFill>
                <a:latin typeface="Arial"/>
              </a:rPr>
              <a:t>For a </a:t>
            </a:r>
            <a:r>
              <a:rPr lang="en-US" sz="1400" dirty="0" smtClean="0">
                <a:solidFill>
                  <a:srgbClr val="595959"/>
                </a:solidFill>
                <a:latin typeface="Arial"/>
              </a:rPr>
              <a:t>50-year-old male, preferred </a:t>
            </a:r>
            <a:r>
              <a:rPr lang="en-US" sz="1400" dirty="0">
                <a:solidFill>
                  <a:srgbClr val="595959"/>
                </a:solidFill>
                <a:latin typeface="Arial"/>
              </a:rPr>
              <a:t>non-tobacco, 20-pay, same annual premium, same </a:t>
            </a:r>
            <a:r>
              <a:rPr lang="en-US" sz="1400" dirty="0" smtClean="0">
                <a:solidFill>
                  <a:srgbClr val="595959"/>
                </a:solidFill>
                <a:latin typeface="Arial"/>
              </a:rPr>
              <a:t>DB</a:t>
            </a:r>
            <a:r>
              <a:rPr lang="en-US" sz="1400" baseline="30000" dirty="0" smtClean="0">
                <a:solidFill>
                  <a:srgbClr val="595959"/>
                </a:solidFill>
                <a:latin typeface="Arial"/>
              </a:rPr>
              <a:t>1</a:t>
            </a:r>
            <a:endParaRPr lang="en-US" sz="1400" baseline="30000" dirty="0">
              <a:solidFill>
                <a:srgbClr val="595959"/>
              </a:solidFill>
              <a:latin typeface="Arial"/>
            </a:endParaRPr>
          </a:p>
        </p:txBody>
      </p:sp>
      <p:sp>
        <p:nvSpPr>
          <p:cNvPr id="22" name="TextBox 21">
            <a:extLst>
              <a:ext uri="{FF2B5EF4-FFF2-40B4-BE49-F238E27FC236}">
                <a16:creationId xmlns:a16="http://schemas.microsoft.com/office/drawing/2014/main" xmlns="" id="{77640837-EAAD-F24B-ABE9-EF9F9E6DCD8C}"/>
              </a:ext>
            </a:extLst>
          </p:cNvPr>
          <p:cNvSpPr txBox="1"/>
          <p:nvPr/>
        </p:nvSpPr>
        <p:spPr>
          <a:xfrm>
            <a:off x="4431581" y="1156648"/>
            <a:ext cx="1543973" cy="430887"/>
          </a:xfrm>
          <a:prstGeom prst="rect">
            <a:avLst/>
          </a:prstGeom>
          <a:noFill/>
        </p:spPr>
        <p:txBody>
          <a:bodyPr wrap="square" rtlCol="0">
            <a:spAutoFit/>
          </a:bodyPr>
          <a:lstStyle/>
          <a:p>
            <a:pPr algn="ctr"/>
            <a:r>
              <a:rPr lang="en-US" sz="2200" b="1" dirty="0" smtClean="0">
                <a:solidFill>
                  <a:srgbClr val="28B25A"/>
                </a:solidFill>
                <a:latin typeface="Arial"/>
              </a:rPr>
              <a:t>GUL3</a:t>
            </a:r>
            <a:endParaRPr lang="en-US" sz="2200" b="1" dirty="0">
              <a:solidFill>
                <a:srgbClr val="28B25A"/>
              </a:solidFill>
              <a:latin typeface="Arial"/>
            </a:endParaRPr>
          </a:p>
        </p:txBody>
      </p:sp>
      <p:sp>
        <p:nvSpPr>
          <p:cNvPr id="40" name="TextBox 39">
            <a:extLst>
              <a:ext uri="{FF2B5EF4-FFF2-40B4-BE49-F238E27FC236}">
                <a16:creationId xmlns:a16="http://schemas.microsoft.com/office/drawing/2014/main" xmlns="" id="{77640837-EAAD-F24B-ABE9-EF9F9E6DCD8C}"/>
              </a:ext>
            </a:extLst>
          </p:cNvPr>
          <p:cNvSpPr txBox="1"/>
          <p:nvPr/>
        </p:nvSpPr>
        <p:spPr>
          <a:xfrm>
            <a:off x="6990258" y="818094"/>
            <a:ext cx="1543973" cy="769441"/>
          </a:xfrm>
          <a:prstGeom prst="rect">
            <a:avLst/>
          </a:prstGeom>
          <a:noFill/>
        </p:spPr>
        <p:txBody>
          <a:bodyPr wrap="square" rtlCol="0">
            <a:spAutoFit/>
          </a:bodyPr>
          <a:lstStyle/>
          <a:p>
            <a:pPr algn="ctr"/>
            <a:r>
              <a:rPr lang="en-US" sz="2200" b="1" dirty="0" smtClean="0">
                <a:solidFill>
                  <a:srgbClr val="28ACB3"/>
                </a:solidFill>
                <a:latin typeface="28"/>
                <a:cs typeface="28"/>
              </a:rPr>
              <a:t>VPP</a:t>
            </a:r>
          </a:p>
          <a:p>
            <a:pPr algn="ctr"/>
            <a:r>
              <a:rPr lang="en-US" sz="2200" b="1" dirty="0" smtClean="0">
                <a:solidFill>
                  <a:srgbClr val="595959"/>
                </a:solidFill>
                <a:latin typeface="Arial"/>
              </a:rPr>
              <a:t>@ 5.6%</a:t>
            </a:r>
            <a:endParaRPr lang="en-US" sz="2200" b="1" dirty="0">
              <a:solidFill>
                <a:srgbClr val="595959"/>
              </a:solidFill>
              <a:latin typeface="Arial"/>
            </a:endParaRPr>
          </a:p>
        </p:txBody>
      </p:sp>
      <p:sp>
        <p:nvSpPr>
          <p:cNvPr id="7" name="Rectangle 6"/>
          <p:cNvSpPr/>
          <p:nvPr/>
        </p:nvSpPr>
        <p:spPr>
          <a:xfrm>
            <a:off x="3542270" y="4880274"/>
            <a:ext cx="816919" cy="15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p:cNvSpPr txBox="1"/>
          <p:nvPr/>
        </p:nvSpPr>
        <p:spPr>
          <a:xfrm>
            <a:off x="509287" y="267731"/>
            <a:ext cx="11119794" cy="461665"/>
          </a:xfrm>
          <a:prstGeom prst="rect">
            <a:avLst/>
          </a:prstGeom>
          <a:noFill/>
        </p:spPr>
        <p:txBody>
          <a:bodyPr wrap="square" rtlCol="0">
            <a:spAutoFit/>
          </a:bodyPr>
          <a:lstStyle/>
          <a:p>
            <a:r>
              <a:rPr lang="en-US" sz="2400" b="1" cap="all" dirty="0">
                <a:solidFill>
                  <a:srgbClr val="00A4E4"/>
                </a:solidFill>
                <a:latin typeface="Arial"/>
                <a:cs typeface="Arial"/>
              </a:rPr>
              <a:t>Let’s compare </a:t>
            </a:r>
            <a:r>
              <a:rPr lang="en-US" sz="2400" b="1" cap="all" dirty="0" smtClean="0">
                <a:solidFill>
                  <a:srgbClr val="00A4E4"/>
                </a:solidFill>
                <a:latin typeface="Arial"/>
                <a:cs typeface="Arial"/>
              </a:rPr>
              <a:t>GUL3 to </a:t>
            </a:r>
            <a:r>
              <a:rPr lang="en-US" sz="2400" b="1" cap="all" dirty="0">
                <a:solidFill>
                  <a:srgbClr val="00A4E4"/>
                </a:solidFill>
                <a:latin typeface="Arial"/>
                <a:cs typeface="Arial"/>
              </a:rPr>
              <a:t>VPP @4.5%</a:t>
            </a:r>
          </a:p>
        </p:txBody>
      </p:sp>
      <p:pic>
        <p:nvPicPr>
          <p:cNvPr id="42" name="Picture 41" descr="AIG_r_w.png">
            <a:extLst>
              <a:ext uri="{FF2B5EF4-FFF2-40B4-BE49-F238E27FC236}">
                <a16:creationId xmlns:a16="http://schemas.microsoft.com/office/drawing/2014/main" xmlns="" id="{71894771-CCA2-9E4E-8F59-A474228B6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2"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13" name="Rectangle 12"/>
          <p:cNvSpPr/>
          <p:nvPr/>
        </p:nvSpPr>
        <p:spPr>
          <a:xfrm>
            <a:off x="518601" y="671998"/>
            <a:ext cx="4361048" cy="523220"/>
          </a:xfrm>
          <a:prstGeom prst="rect">
            <a:avLst/>
          </a:prstGeom>
        </p:spPr>
        <p:txBody>
          <a:bodyPr wrap="square">
            <a:spAutoFit/>
          </a:bodyPr>
          <a:lstStyle/>
          <a:p>
            <a:r>
              <a:rPr lang="en-US" sz="1400" dirty="0">
                <a:solidFill>
                  <a:srgbClr val="595959"/>
                </a:solidFill>
                <a:latin typeface="Arial"/>
                <a:cs typeface="Arial"/>
              </a:rPr>
              <a:t>Now, we’ll illustrate Value+ Protector at the </a:t>
            </a:r>
            <a:r>
              <a:rPr lang="en-US" sz="1400" dirty="0" smtClean="0">
                <a:solidFill>
                  <a:srgbClr val="595959"/>
                </a:solidFill>
                <a:latin typeface="Arial"/>
                <a:cs typeface="Arial"/>
              </a:rPr>
              <a:t>90-year</a:t>
            </a:r>
            <a:br>
              <a:rPr lang="en-US" sz="1400" dirty="0" smtClean="0">
                <a:solidFill>
                  <a:srgbClr val="595959"/>
                </a:solidFill>
                <a:latin typeface="Arial"/>
                <a:cs typeface="Arial"/>
              </a:rPr>
            </a:br>
            <a:r>
              <a:rPr lang="en-US" sz="1400" b="1" dirty="0" smtClean="0">
                <a:solidFill>
                  <a:srgbClr val="EA4741"/>
                </a:solidFill>
                <a:latin typeface="Arial"/>
                <a:cs typeface="Arial"/>
              </a:rPr>
              <a:t>historical </a:t>
            </a:r>
            <a:r>
              <a:rPr lang="en-US" sz="1400" b="1" dirty="0">
                <a:solidFill>
                  <a:srgbClr val="EA4741"/>
                </a:solidFill>
                <a:latin typeface="Arial"/>
                <a:cs typeface="Arial"/>
              </a:rPr>
              <a:t>worst case </a:t>
            </a:r>
            <a:r>
              <a:rPr lang="en-US" sz="1400" dirty="0">
                <a:solidFill>
                  <a:srgbClr val="595959"/>
                </a:solidFill>
                <a:latin typeface="Arial"/>
                <a:cs typeface="Arial"/>
              </a:rPr>
              <a:t>scenario of </a:t>
            </a:r>
            <a:r>
              <a:rPr lang="en-US" sz="1400" b="1" dirty="0">
                <a:solidFill>
                  <a:srgbClr val="595959"/>
                </a:solidFill>
                <a:latin typeface="Arial"/>
                <a:cs typeface="Arial"/>
              </a:rPr>
              <a:t>4.5%</a:t>
            </a:r>
            <a:r>
              <a:rPr lang="en-US" sz="1400" baseline="30000" dirty="0" smtClean="0">
                <a:solidFill>
                  <a:srgbClr val="595959"/>
                </a:solidFill>
                <a:latin typeface="Arial"/>
                <a:cs typeface="Arial"/>
              </a:rPr>
              <a:t>1 </a:t>
            </a:r>
            <a:endParaRPr lang="en-US" sz="1400" baseline="30000" dirty="0">
              <a:solidFill>
                <a:srgbClr val="595959"/>
              </a:solidFill>
              <a:latin typeface="Arial"/>
              <a:cs typeface="Arial"/>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26</a:t>
            </a:fld>
            <a:endParaRPr lang="en-US" dirty="0"/>
          </a:p>
        </p:txBody>
      </p:sp>
    </p:spTree>
    <p:extLst>
      <p:ext uri="{BB962C8B-B14F-4D97-AF65-F5344CB8AC3E}">
        <p14:creationId xmlns:p14="http://schemas.microsoft.com/office/powerpoint/2010/main" val="70587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53A6185-BDF3-5C4E-A5CB-827B8F2267F2}"/>
              </a:ext>
            </a:extLst>
          </p:cNvPr>
          <p:cNvGraphicFramePr>
            <a:graphicFrameLocks noGrp="1"/>
          </p:cNvGraphicFramePr>
          <p:nvPr>
            <p:extLst>
              <p:ext uri="{D42A27DB-BD31-4B8C-83A1-F6EECF244321}">
                <p14:modId xmlns:p14="http://schemas.microsoft.com/office/powerpoint/2010/main" val="3145527960"/>
              </p:ext>
            </p:extLst>
          </p:nvPr>
        </p:nvGraphicFramePr>
        <p:xfrm>
          <a:off x="509287" y="1583481"/>
          <a:ext cx="11119794" cy="3283063"/>
        </p:xfrm>
        <a:graphic>
          <a:graphicData uri="http://schemas.openxmlformats.org/drawingml/2006/table">
            <a:tbl>
              <a:tblPr firstRow="1" bandRow="1">
                <a:tableStyleId>{5C22544A-7EE6-4342-B048-85BDC9FD1C3A}</a:tableStyleId>
              </a:tblPr>
              <a:tblGrid>
                <a:gridCol w="3414843">
                  <a:extLst>
                    <a:ext uri="{9D8B030D-6E8A-4147-A177-3AD203B41FA5}">
                      <a16:colId xmlns:a16="http://schemas.microsoft.com/office/drawing/2014/main" xmlns="" val="261679571"/>
                    </a:ext>
                  </a:extLst>
                </a:gridCol>
                <a:gridCol w="2568317">
                  <a:extLst>
                    <a:ext uri="{9D8B030D-6E8A-4147-A177-3AD203B41FA5}">
                      <a16:colId xmlns:a16="http://schemas.microsoft.com/office/drawing/2014/main" xmlns="" val="1923801769"/>
                    </a:ext>
                  </a:extLst>
                </a:gridCol>
                <a:gridCol w="2568317"/>
                <a:gridCol w="2568317">
                  <a:extLst>
                    <a:ext uri="{9D8B030D-6E8A-4147-A177-3AD203B41FA5}">
                      <a16:colId xmlns:a16="http://schemas.microsoft.com/office/drawing/2014/main" xmlns="" val="76678864"/>
                    </a:ext>
                  </a:extLst>
                </a:gridCol>
              </a:tblGrid>
              <a:tr h="469009">
                <a:tc>
                  <a:txBody>
                    <a:bodyPr/>
                    <a:lstStyle/>
                    <a:p>
                      <a:r>
                        <a:rPr lang="en-US" sz="1800" b="0" kern="1200" dirty="0">
                          <a:solidFill>
                            <a:srgbClr val="595959"/>
                          </a:solidFill>
                          <a:latin typeface="Arial"/>
                          <a:ea typeface="+mn-ea"/>
                          <a:cs typeface="+mn-cs"/>
                        </a:rPr>
                        <a:t>Initial Death Benefit</a:t>
                      </a:r>
                      <a:endParaRPr lang="en-US" b="0"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b="0" kern="1200" dirty="0">
                          <a:solidFill>
                            <a:schemeClr val="bg1"/>
                          </a:solidFill>
                          <a:latin typeface="Arial"/>
                          <a:ea typeface="+mn-ea"/>
                          <a:cs typeface="+mn-cs"/>
                        </a:rPr>
                        <a:t>$1.0M</a:t>
                      </a:r>
                      <a:endParaRPr lang="en-US" b="0"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Arial"/>
                          <a:ea typeface="+mn-ea"/>
                          <a:cs typeface="+mn-cs"/>
                          <a:sym typeface="Wingdings"/>
                        </a:rPr>
                        <a:t>$1.0M</a:t>
                      </a:r>
                      <a:endParaRPr lang="en-US" sz="1800" b="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Arial"/>
                          <a:ea typeface="+mn-ea"/>
                          <a:cs typeface="+mn-cs"/>
                          <a:sym typeface="Wingdings"/>
                        </a:rPr>
                        <a:t>$1.0M</a:t>
                      </a:r>
                      <a:endParaRPr lang="en-US" sz="1800" b="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063896703"/>
                  </a:ext>
                </a:extLst>
              </a:tr>
              <a:tr h="469009">
                <a:tc>
                  <a:txBody>
                    <a:bodyPr/>
                    <a:lstStyle/>
                    <a:p>
                      <a:r>
                        <a:rPr lang="en-US" sz="1800" kern="1200" dirty="0">
                          <a:solidFill>
                            <a:srgbClr val="595959"/>
                          </a:solidFill>
                          <a:latin typeface="Arial"/>
                          <a:ea typeface="+mn-ea"/>
                          <a:cs typeface="+mn-cs"/>
                        </a:rPr>
                        <a:t>Premium x 20 years</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sz="1800" kern="1200" dirty="0">
                          <a:solidFill>
                            <a:schemeClr val="bg1"/>
                          </a:solidFill>
                          <a:latin typeface="Arial"/>
                          <a:ea typeface="+mn-ea"/>
                          <a:cs typeface="+mn-cs"/>
                        </a:rPr>
                        <a:t>$13K/yr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522033038"/>
                  </a:ext>
                </a:extLst>
              </a:tr>
              <a:tr h="469009">
                <a:tc>
                  <a:txBody>
                    <a:bodyPr/>
                    <a:lstStyle/>
                    <a:p>
                      <a:r>
                        <a:rPr lang="en-US" sz="1800" kern="1200" dirty="0">
                          <a:solidFill>
                            <a:srgbClr val="595959"/>
                          </a:solidFill>
                          <a:latin typeface="Arial"/>
                          <a:ea typeface="+mn-ea"/>
                          <a:cs typeface="+mn-cs"/>
                        </a:rPr>
                        <a:t>Guaranteed to Age (w/CGA)</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100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a:ea typeface="+mn-ea"/>
                          <a:cs typeface="+mn-cs"/>
                        </a:rPr>
                        <a:t>88</a:t>
                      </a: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a:ea typeface="+mn-ea"/>
                          <a:cs typeface="+mn-cs"/>
                        </a:rPr>
                        <a:t>88</a:t>
                      </a: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4172788058"/>
                  </a:ext>
                </a:extLst>
              </a:tr>
              <a:tr h="469009">
                <a:tc>
                  <a:txBody>
                    <a:bodyPr/>
                    <a:lstStyle/>
                    <a:p>
                      <a:r>
                        <a:rPr lang="en-US" sz="1800" kern="1200" dirty="0">
                          <a:solidFill>
                            <a:srgbClr val="595959"/>
                          </a:solidFill>
                          <a:latin typeface="Arial"/>
                          <a:ea typeface="+mn-ea"/>
                          <a:cs typeface="+mn-cs"/>
                        </a:rPr>
                        <a:t>Age Policy Runs Out</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100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112</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4">
                              <a:lumMod val="40000"/>
                              <a:lumOff val="60000"/>
                            </a:schemeClr>
                          </a:solidFill>
                          <a:latin typeface="Arial"/>
                          <a:ea typeface="+mn-ea"/>
                          <a:cs typeface="+mn-cs"/>
                        </a:rPr>
                        <a:t>  It Doesn’t!</a:t>
                      </a:r>
                      <a:r>
                        <a:rPr kumimoji="0" lang="en-US" sz="1400" b="0" i="0" u="none" strike="noStrike" kern="1200" cap="none" spc="0" normalizeH="0" baseline="50000" noProof="0" dirty="0" smtClean="0">
                          <a:ln>
                            <a:noFill/>
                          </a:ln>
                          <a:solidFill>
                            <a:srgbClr val="FFC000">
                              <a:lumMod val="40000"/>
                              <a:lumOff val="60000"/>
                            </a:srgbClr>
                          </a:solidFill>
                          <a:effectLst/>
                          <a:uLnTx/>
                          <a:uFillTx/>
                          <a:latin typeface="Arial"/>
                          <a:ea typeface="+mn-ea"/>
                          <a:cs typeface="+mn-cs"/>
                        </a:rPr>
                        <a:t>2</a:t>
                      </a:r>
                      <a:endParaRPr lang="en-US" sz="1800" b="1" kern="1200" baseline="30000" dirty="0">
                        <a:solidFill>
                          <a:schemeClr val="accent4">
                            <a:lumMod val="40000"/>
                            <a:lumOff val="60000"/>
                          </a:schemeClr>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373739009"/>
                  </a:ext>
                </a:extLst>
              </a:tr>
              <a:tr h="469009">
                <a:tc>
                  <a:txBody>
                    <a:bodyPr/>
                    <a:lstStyle/>
                    <a:p>
                      <a:r>
                        <a:rPr lang="en-US" sz="1800" kern="1200" dirty="0">
                          <a:solidFill>
                            <a:srgbClr val="595959"/>
                          </a:solidFill>
                          <a:latin typeface="Arial"/>
                          <a:ea typeface="+mn-ea"/>
                          <a:cs typeface="+mn-cs"/>
                        </a:rPr>
                        <a:t>Cash Value @ Year 20</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16K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$311K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362K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661915531"/>
                  </a:ext>
                </a:extLst>
              </a:tr>
              <a:tr h="469009">
                <a:tc>
                  <a:txBody>
                    <a:bodyPr/>
                    <a:lstStyle/>
                    <a:p>
                      <a:r>
                        <a:rPr lang="en-US" sz="1800" kern="1200" dirty="0">
                          <a:solidFill>
                            <a:srgbClr val="595959"/>
                          </a:solidFill>
                          <a:latin typeface="Arial"/>
                          <a:ea typeface="+mn-ea"/>
                          <a:cs typeface="+mn-cs"/>
                        </a:rPr>
                        <a:t>Death Benefit @ Age 101</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$1.0M</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Arial"/>
                          <a:ea typeface="+mn-ea"/>
                          <a:cs typeface="+mn-cs"/>
                        </a:rPr>
                        <a:t>$1.8M</a:t>
                      </a:r>
                      <a:endParaRPr lang="en-US" sz="180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4235165835"/>
                  </a:ext>
                </a:extLst>
              </a:tr>
              <a:tr h="469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595959"/>
                          </a:solidFill>
                          <a:latin typeface="Arial"/>
                          <a:ea typeface="+mn-ea"/>
                          <a:cs typeface="+mn-cs"/>
                        </a:rPr>
                        <a:t>Death Benefit @ Age 121</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800" kern="1200" dirty="0" smtClean="0">
                          <a:solidFill>
                            <a:schemeClr val="bg1"/>
                          </a:solidFill>
                          <a:latin typeface="Arial"/>
                          <a:ea typeface="+mn-ea"/>
                          <a:cs typeface="+mn-cs"/>
                        </a:rPr>
                        <a:t>$6.3M</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2029029414"/>
                  </a:ext>
                </a:extLst>
              </a:tr>
            </a:tbl>
          </a:graphicData>
        </a:graphic>
      </p:graphicFrame>
      <p:sp>
        <p:nvSpPr>
          <p:cNvPr id="5" name="Rectangle 4">
            <a:extLst>
              <a:ext uri="{FF2B5EF4-FFF2-40B4-BE49-F238E27FC236}">
                <a16:creationId xmlns:a16="http://schemas.microsoft.com/office/drawing/2014/main" xmlns="" id="{8196AF4C-C206-6D4D-90EA-5E4D9B7F79F5}"/>
              </a:ext>
            </a:extLst>
          </p:cNvPr>
          <p:cNvSpPr/>
          <p:nvPr/>
        </p:nvSpPr>
        <p:spPr>
          <a:xfrm>
            <a:off x="509287" y="6095270"/>
            <a:ext cx="7923513" cy="507831"/>
          </a:xfrm>
          <a:prstGeom prst="rect">
            <a:avLst/>
          </a:prstGeom>
        </p:spPr>
        <p:txBody>
          <a:bodyPr wrap="square">
            <a:spAutoFit/>
          </a:bodyPr>
          <a:lstStyle/>
          <a:p>
            <a:pPr marL="58738" indent="-58738"/>
            <a:r>
              <a:rPr lang="en-US" sz="900" baseline="30000" dirty="0">
                <a:solidFill>
                  <a:srgbClr val="595959"/>
                </a:solidFill>
                <a:latin typeface="Arial"/>
                <a:cs typeface="Arial"/>
              </a:rPr>
              <a:t>1</a:t>
            </a:r>
            <a:r>
              <a:rPr lang="en-US" sz="900" dirty="0">
                <a:solidFill>
                  <a:srgbClr val="595959"/>
                </a:solidFill>
                <a:latin typeface="Arial"/>
                <a:cs typeface="Arial"/>
              </a:rPr>
              <a:t>	This is a hypothetical example for illustrative purposes only.  These numbers are based on an illustration dated 05/01/18, are subject to change and do not contemplate fees and charges for additional features or riders.  The VPP is illustrated using the Cap Rate Account at 5.6</a:t>
            </a:r>
            <a:r>
              <a:rPr lang="en-US" sz="900" dirty="0" smtClean="0">
                <a:solidFill>
                  <a:srgbClr val="595959"/>
                </a:solidFill>
                <a:latin typeface="Arial"/>
                <a:cs typeface="Arial"/>
              </a:rPr>
              <a:t>% and 4.5%.</a:t>
            </a:r>
            <a:endParaRPr lang="en-US" sz="900" dirty="0">
              <a:solidFill>
                <a:srgbClr val="595959"/>
              </a:solidFill>
              <a:latin typeface="Arial"/>
              <a:cs typeface="Arial"/>
            </a:endParaRPr>
          </a:p>
          <a:p>
            <a:pPr marL="58738" indent="-58738"/>
            <a:r>
              <a:rPr lang="en-US" sz="900" baseline="30000" dirty="0">
                <a:solidFill>
                  <a:srgbClr val="595959"/>
                </a:solidFill>
                <a:latin typeface="Arial"/>
                <a:cs typeface="Arial"/>
              </a:rPr>
              <a:t>2	</a:t>
            </a:r>
            <a:r>
              <a:rPr lang="en-US" sz="900" dirty="0">
                <a:solidFill>
                  <a:srgbClr val="595959"/>
                </a:solidFill>
                <a:latin typeface="Arial"/>
                <a:cs typeface="Arial"/>
              </a:rPr>
              <a:t>At 5.6%, the policy </a:t>
            </a:r>
            <a:r>
              <a:rPr lang="en-US" sz="900" dirty="0" smtClean="0">
                <a:solidFill>
                  <a:srgbClr val="595959"/>
                </a:solidFill>
                <a:latin typeface="Arial"/>
                <a:cs typeface="Arial"/>
              </a:rPr>
              <a:t>matures </a:t>
            </a:r>
            <a:r>
              <a:rPr lang="en-US" sz="900" dirty="0">
                <a:solidFill>
                  <a:srgbClr val="595959"/>
                </a:solidFill>
                <a:latin typeface="Arial"/>
                <a:cs typeface="Arial"/>
              </a:rPr>
              <a:t>at age 121 for </a:t>
            </a:r>
            <a:r>
              <a:rPr lang="en-US" sz="900" dirty="0" smtClean="0">
                <a:solidFill>
                  <a:srgbClr val="595959"/>
                </a:solidFill>
                <a:latin typeface="Arial"/>
                <a:cs typeface="Arial"/>
              </a:rPr>
              <a:t>$6.3M</a:t>
            </a:r>
            <a:endParaRPr lang="en-US" sz="900" dirty="0">
              <a:solidFill>
                <a:srgbClr val="595959"/>
              </a:solidFill>
              <a:latin typeface="Arial"/>
              <a:cs typeface="Arial"/>
            </a:endParaRPr>
          </a:p>
        </p:txBody>
      </p:sp>
      <p:sp>
        <p:nvSpPr>
          <p:cNvPr id="22" name="TextBox 21">
            <a:extLst>
              <a:ext uri="{FF2B5EF4-FFF2-40B4-BE49-F238E27FC236}">
                <a16:creationId xmlns:a16="http://schemas.microsoft.com/office/drawing/2014/main" xmlns="" id="{77640837-EAAD-F24B-ABE9-EF9F9E6DCD8C}"/>
              </a:ext>
            </a:extLst>
          </p:cNvPr>
          <p:cNvSpPr txBox="1"/>
          <p:nvPr/>
        </p:nvSpPr>
        <p:spPr>
          <a:xfrm>
            <a:off x="4431581" y="1159913"/>
            <a:ext cx="1543973" cy="430887"/>
          </a:xfrm>
          <a:prstGeom prst="rect">
            <a:avLst/>
          </a:prstGeom>
          <a:noFill/>
        </p:spPr>
        <p:txBody>
          <a:bodyPr wrap="square" rtlCol="0">
            <a:spAutoFit/>
          </a:bodyPr>
          <a:lstStyle/>
          <a:p>
            <a:pPr algn="ctr"/>
            <a:r>
              <a:rPr lang="en-US" sz="2200" b="1" dirty="0" smtClean="0">
                <a:solidFill>
                  <a:srgbClr val="28B25A"/>
                </a:solidFill>
                <a:latin typeface="Arial"/>
              </a:rPr>
              <a:t>GUL3</a:t>
            </a:r>
            <a:endParaRPr lang="en-US" sz="2200" b="1" dirty="0">
              <a:solidFill>
                <a:srgbClr val="28B25A"/>
              </a:solidFill>
              <a:latin typeface="Arial"/>
            </a:endParaRPr>
          </a:p>
        </p:txBody>
      </p:sp>
      <p:sp>
        <p:nvSpPr>
          <p:cNvPr id="24" name="TextBox 23">
            <a:extLst>
              <a:ext uri="{FF2B5EF4-FFF2-40B4-BE49-F238E27FC236}">
                <a16:creationId xmlns:a16="http://schemas.microsoft.com/office/drawing/2014/main" xmlns="" id="{77640837-EAAD-F24B-ABE9-EF9F9E6DCD8C}"/>
              </a:ext>
            </a:extLst>
          </p:cNvPr>
          <p:cNvSpPr txBox="1"/>
          <p:nvPr/>
        </p:nvSpPr>
        <p:spPr>
          <a:xfrm>
            <a:off x="9548276" y="813925"/>
            <a:ext cx="1543973" cy="769441"/>
          </a:xfrm>
          <a:prstGeom prst="rect">
            <a:avLst/>
          </a:prstGeom>
          <a:noFill/>
        </p:spPr>
        <p:txBody>
          <a:bodyPr wrap="square" rtlCol="0">
            <a:spAutoFit/>
          </a:bodyPr>
          <a:lstStyle/>
          <a:p>
            <a:pPr algn="ctr"/>
            <a:r>
              <a:rPr lang="en-US" sz="2200" b="1" dirty="0" smtClean="0">
                <a:solidFill>
                  <a:srgbClr val="28ACB3"/>
                </a:solidFill>
                <a:latin typeface="28"/>
                <a:cs typeface="28"/>
              </a:rPr>
              <a:t>VPP</a:t>
            </a:r>
          </a:p>
          <a:p>
            <a:pPr algn="ctr"/>
            <a:r>
              <a:rPr lang="en-US" sz="2200" b="1" dirty="0" smtClean="0">
                <a:solidFill>
                  <a:srgbClr val="595959"/>
                </a:solidFill>
                <a:latin typeface="Arial"/>
              </a:rPr>
              <a:t>@ 5.6%</a:t>
            </a:r>
            <a:endParaRPr lang="en-US" sz="2200" b="1" dirty="0">
              <a:solidFill>
                <a:srgbClr val="595959"/>
              </a:solidFill>
              <a:latin typeface="Arial"/>
            </a:endParaRPr>
          </a:p>
        </p:txBody>
      </p:sp>
      <p:sp>
        <p:nvSpPr>
          <p:cNvPr id="7" name="Rectangle 6"/>
          <p:cNvSpPr/>
          <p:nvPr/>
        </p:nvSpPr>
        <p:spPr>
          <a:xfrm>
            <a:off x="3542270" y="4880274"/>
            <a:ext cx="816919" cy="15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p:cNvSpPr txBox="1"/>
          <p:nvPr/>
        </p:nvSpPr>
        <p:spPr>
          <a:xfrm>
            <a:off x="509287" y="267731"/>
            <a:ext cx="11119794" cy="461665"/>
          </a:xfrm>
          <a:prstGeom prst="rect">
            <a:avLst/>
          </a:prstGeom>
          <a:noFill/>
        </p:spPr>
        <p:txBody>
          <a:bodyPr wrap="square" rtlCol="0">
            <a:spAutoFit/>
          </a:bodyPr>
          <a:lstStyle/>
          <a:p>
            <a:r>
              <a:rPr lang="en-US" sz="2400" b="1" cap="all" dirty="0">
                <a:solidFill>
                  <a:srgbClr val="00A4E4"/>
                </a:solidFill>
                <a:latin typeface="Arial"/>
                <a:cs typeface="Arial"/>
              </a:rPr>
              <a:t>Let’s compare </a:t>
            </a:r>
            <a:r>
              <a:rPr lang="en-US" sz="2400" b="1" cap="all" dirty="0" smtClean="0">
                <a:solidFill>
                  <a:srgbClr val="00A4E4"/>
                </a:solidFill>
                <a:latin typeface="Arial"/>
                <a:cs typeface="Arial"/>
              </a:rPr>
              <a:t>GUL3 to </a:t>
            </a:r>
            <a:r>
              <a:rPr lang="en-US" sz="2400" b="1" cap="all" dirty="0">
                <a:solidFill>
                  <a:srgbClr val="00A4E4"/>
                </a:solidFill>
                <a:latin typeface="Arial"/>
                <a:cs typeface="Arial"/>
              </a:rPr>
              <a:t>VPP @4.5%</a:t>
            </a:r>
          </a:p>
        </p:txBody>
      </p:sp>
      <p:pic>
        <p:nvPicPr>
          <p:cNvPr id="42" name="Picture 41" descr="AIG_r_w.png">
            <a:extLst>
              <a:ext uri="{FF2B5EF4-FFF2-40B4-BE49-F238E27FC236}">
                <a16:creationId xmlns:a16="http://schemas.microsoft.com/office/drawing/2014/main" xmlns="" id="{71894771-CCA2-9E4E-8F59-A474228B6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2"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13" name="Rectangle 12">
            <a:extLst>
              <a:ext uri="{FF2B5EF4-FFF2-40B4-BE49-F238E27FC236}">
                <a16:creationId xmlns:a16="http://schemas.microsoft.com/office/drawing/2014/main" xmlns="" id="{0B18D2B1-20A1-5147-9AE0-89B71498C721}"/>
              </a:ext>
            </a:extLst>
          </p:cNvPr>
          <p:cNvSpPr/>
          <p:nvPr/>
        </p:nvSpPr>
        <p:spPr>
          <a:xfrm>
            <a:off x="517823" y="5129649"/>
            <a:ext cx="2926132" cy="738664"/>
          </a:xfrm>
          <a:prstGeom prst="rect">
            <a:avLst/>
          </a:prstGeom>
        </p:spPr>
        <p:txBody>
          <a:bodyPr wrap="square">
            <a:spAutoFit/>
          </a:bodyPr>
          <a:lstStyle/>
          <a:p>
            <a:r>
              <a:rPr lang="en-US" sz="1400" dirty="0">
                <a:solidFill>
                  <a:srgbClr val="595959"/>
                </a:solidFill>
                <a:latin typeface="Arial"/>
              </a:rPr>
              <a:t>For a </a:t>
            </a:r>
            <a:r>
              <a:rPr lang="en-US" sz="1400" dirty="0" smtClean="0">
                <a:solidFill>
                  <a:srgbClr val="595959"/>
                </a:solidFill>
                <a:latin typeface="Arial"/>
              </a:rPr>
              <a:t>50-year-old male, preferred </a:t>
            </a:r>
            <a:r>
              <a:rPr lang="en-US" sz="1400" dirty="0">
                <a:solidFill>
                  <a:srgbClr val="595959"/>
                </a:solidFill>
                <a:latin typeface="Arial"/>
              </a:rPr>
              <a:t>non-tobacco, 20-pay, same annual premium, same </a:t>
            </a:r>
            <a:r>
              <a:rPr lang="en-US" sz="1400" dirty="0" smtClean="0">
                <a:solidFill>
                  <a:srgbClr val="595959"/>
                </a:solidFill>
                <a:latin typeface="Arial"/>
              </a:rPr>
              <a:t>DB</a:t>
            </a:r>
            <a:r>
              <a:rPr lang="en-US" sz="1400" baseline="30000" dirty="0" smtClean="0">
                <a:solidFill>
                  <a:srgbClr val="595959"/>
                </a:solidFill>
                <a:latin typeface="Arial"/>
              </a:rPr>
              <a:t>1</a:t>
            </a:r>
            <a:endParaRPr lang="en-US" sz="1400" baseline="30000" dirty="0">
              <a:solidFill>
                <a:srgbClr val="595959"/>
              </a:solidFill>
              <a:latin typeface="Arial"/>
            </a:endParaRPr>
          </a:p>
        </p:txBody>
      </p:sp>
      <p:sp>
        <p:nvSpPr>
          <p:cNvPr id="14" name="Rectangle 13"/>
          <p:cNvSpPr/>
          <p:nvPr/>
        </p:nvSpPr>
        <p:spPr>
          <a:xfrm>
            <a:off x="518601" y="671998"/>
            <a:ext cx="4361048" cy="523220"/>
          </a:xfrm>
          <a:prstGeom prst="rect">
            <a:avLst/>
          </a:prstGeom>
        </p:spPr>
        <p:txBody>
          <a:bodyPr wrap="square">
            <a:spAutoFit/>
          </a:bodyPr>
          <a:lstStyle/>
          <a:p>
            <a:r>
              <a:rPr lang="en-US" sz="1400" dirty="0">
                <a:solidFill>
                  <a:srgbClr val="595959"/>
                </a:solidFill>
                <a:latin typeface="Arial"/>
                <a:cs typeface="Arial"/>
              </a:rPr>
              <a:t>Now, we’ll illustrate Value+ Protector at the </a:t>
            </a:r>
            <a:r>
              <a:rPr lang="en-US" sz="1400" dirty="0" smtClean="0">
                <a:solidFill>
                  <a:srgbClr val="595959"/>
                </a:solidFill>
                <a:latin typeface="Arial"/>
                <a:cs typeface="Arial"/>
              </a:rPr>
              <a:t>90-year</a:t>
            </a:r>
            <a:br>
              <a:rPr lang="en-US" sz="1400" dirty="0" smtClean="0">
                <a:solidFill>
                  <a:srgbClr val="595959"/>
                </a:solidFill>
                <a:latin typeface="Arial"/>
                <a:cs typeface="Arial"/>
              </a:rPr>
            </a:br>
            <a:r>
              <a:rPr lang="en-US" sz="1400" b="1" dirty="0" smtClean="0">
                <a:solidFill>
                  <a:srgbClr val="EA4741"/>
                </a:solidFill>
                <a:latin typeface="Arial"/>
                <a:cs typeface="Arial"/>
              </a:rPr>
              <a:t>historical </a:t>
            </a:r>
            <a:r>
              <a:rPr lang="en-US" sz="1400" b="1" dirty="0">
                <a:solidFill>
                  <a:srgbClr val="EA4741"/>
                </a:solidFill>
                <a:latin typeface="Arial"/>
                <a:cs typeface="Arial"/>
              </a:rPr>
              <a:t>worst case </a:t>
            </a:r>
            <a:r>
              <a:rPr lang="en-US" sz="1400" dirty="0">
                <a:solidFill>
                  <a:srgbClr val="595959"/>
                </a:solidFill>
                <a:latin typeface="Arial"/>
                <a:cs typeface="Arial"/>
              </a:rPr>
              <a:t>scenario of </a:t>
            </a:r>
            <a:r>
              <a:rPr lang="en-US" sz="1400" b="1" dirty="0">
                <a:solidFill>
                  <a:srgbClr val="595959"/>
                </a:solidFill>
                <a:latin typeface="Arial"/>
                <a:cs typeface="Arial"/>
              </a:rPr>
              <a:t>4.5%</a:t>
            </a:r>
            <a:r>
              <a:rPr lang="en-US" sz="1400" baseline="30000" dirty="0" smtClean="0">
                <a:solidFill>
                  <a:srgbClr val="595959"/>
                </a:solidFill>
                <a:latin typeface="Arial"/>
                <a:cs typeface="Arial"/>
              </a:rPr>
              <a:t>1 </a:t>
            </a:r>
            <a:endParaRPr lang="en-US" sz="1400" baseline="30000" dirty="0">
              <a:solidFill>
                <a:srgbClr val="595959"/>
              </a:solidFill>
              <a:latin typeface="Arial"/>
              <a:cs typeface="Arial"/>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27</a:t>
            </a:fld>
            <a:endParaRPr lang="en-US" dirty="0"/>
          </a:p>
        </p:txBody>
      </p:sp>
    </p:spTree>
    <p:extLst>
      <p:ext uri="{BB962C8B-B14F-4D97-AF65-F5344CB8AC3E}">
        <p14:creationId xmlns:p14="http://schemas.microsoft.com/office/powerpoint/2010/main" val="250947575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53A6185-BDF3-5C4E-A5CB-827B8F2267F2}"/>
              </a:ext>
            </a:extLst>
          </p:cNvPr>
          <p:cNvGraphicFramePr>
            <a:graphicFrameLocks noGrp="1"/>
          </p:cNvGraphicFramePr>
          <p:nvPr>
            <p:extLst>
              <p:ext uri="{D42A27DB-BD31-4B8C-83A1-F6EECF244321}">
                <p14:modId xmlns:p14="http://schemas.microsoft.com/office/powerpoint/2010/main" val="3744656866"/>
              </p:ext>
            </p:extLst>
          </p:nvPr>
        </p:nvGraphicFramePr>
        <p:xfrm>
          <a:off x="509287" y="1583481"/>
          <a:ext cx="11119794" cy="3283063"/>
        </p:xfrm>
        <a:graphic>
          <a:graphicData uri="http://schemas.openxmlformats.org/drawingml/2006/table">
            <a:tbl>
              <a:tblPr firstRow="1" bandRow="1">
                <a:tableStyleId>{5C22544A-7EE6-4342-B048-85BDC9FD1C3A}</a:tableStyleId>
              </a:tblPr>
              <a:tblGrid>
                <a:gridCol w="3414843">
                  <a:extLst>
                    <a:ext uri="{9D8B030D-6E8A-4147-A177-3AD203B41FA5}">
                      <a16:colId xmlns:a16="http://schemas.microsoft.com/office/drawing/2014/main" xmlns="" val="261679571"/>
                    </a:ext>
                  </a:extLst>
                </a:gridCol>
                <a:gridCol w="2568317">
                  <a:extLst>
                    <a:ext uri="{9D8B030D-6E8A-4147-A177-3AD203B41FA5}">
                      <a16:colId xmlns:a16="http://schemas.microsoft.com/office/drawing/2014/main" xmlns="" val="1923801769"/>
                    </a:ext>
                  </a:extLst>
                </a:gridCol>
                <a:gridCol w="2568317"/>
                <a:gridCol w="2568317">
                  <a:extLst>
                    <a:ext uri="{9D8B030D-6E8A-4147-A177-3AD203B41FA5}">
                      <a16:colId xmlns:a16="http://schemas.microsoft.com/office/drawing/2014/main" xmlns="" val="76678864"/>
                    </a:ext>
                  </a:extLst>
                </a:gridCol>
              </a:tblGrid>
              <a:tr h="469009">
                <a:tc>
                  <a:txBody>
                    <a:bodyPr/>
                    <a:lstStyle/>
                    <a:p>
                      <a:r>
                        <a:rPr lang="en-US" sz="1800" b="0" kern="1200" dirty="0" smtClean="0">
                          <a:solidFill>
                            <a:srgbClr val="595959"/>
                          </a:solidFill>
                          <a:latin typeface="Arial"/>
                          <a:ea typeface="+mn-ea"/>
                          <a:cs typeface="+mn-cs"/>
                        </a:rPr>
                        <a:t>Initial Death Benefit</a:t>
                      </a:r>
                      <a:endParaRPr lang="en-US" b="0"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b="0" kern="1200" dirty="0">
                          <a:solidFill>
                            <a:schemeClr val="bg1"/>
                          </a:solidFill>
                          <a:latin typeface="Arial"/>
                          <a:ea typeface="+mn-ea"/>
                          <a:cs typeface="+mn-cs"/>
                        </a:rPr>
                        <a:t>$1.0M</a:t>
                      </a:r>
                      <a:endParaRPr lang="en-US" b="0"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Arial"/>
                          <a:ea typeface="+mn-ea"/>
                          <a:cs typeface="+mn-cs"/>
                          <a:sym typeface="Wingdings"/>
                        </a:rPr>
                        <a:t>$1.0M</a:t>
                      </a:r>
                      <a:endParaRPr lang="en-US" sz="1800" b="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Arial"/>
                          <a:ea typeface="+mn-ea"/>
                          <a:cs typeface="+mn-cs"/>
                          <a:sym typeface="Wingdings"/>
                        </a:rPr>
                        <a:t>$1.0M</a:t>
                      </a:r>
                      <a:endParaRPr lang="en-US" sz="1800" b="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063896703"/>
                  </a:ext>
                </a:extLst>
              </a:tr>
              <a:tr h="469009">
                <a:tc>
                  <a:txBody>
                    <a:bodyPr/>
                    <a:lstStyle/>
                    <a:p>
                      <a:r>
                        <a:rPr lang="en-US" sz="1800" kern="1200" dirty="0">
                          <a:solidFill>
                            <a:srgbClr val="595959"/>
                          </a:solidFill>
                          <a:latin typeface="Arial"/>
                          <a:ea typeface="+mn-ea"/>
                          <a:cs typeface="+mn-cs"/>
                        </a:rPr>
                        <a:t>Premium x 20 years</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14K/</a:t>
                      </a:r>
                      <a:r>
                        <a:rPr lang="en-US" sz="1800" kern="1200" dirty="0" err="1" smtClean="0">
                          <a:solidFill>
                            <a:schemeClr val="bg1"/>
                          </a:solidFill>
                          <a:latin typeface="Arial"/>
                          <a:ea typeface="+mn-ea"/>
                          <a:cs typeface="+mn-cs"/>
                        </a:rPr>
                        <a:t>yr</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522033038"/>
                  </a:ext>
                </a:extLst>
              </a:tr>
              <a:tr h="469009">
                <a:tc>
                  <a:txBody>
                    <a:bodyPr/>
                    <a:lstStyle/>
                    <a:p>
                      <a:r>
                        <a:rPr lang="en-US" sz="1800" kern="1200" dirty="0">
                          <a:solidFill>
                            <a:srgbClr val="595959"/>
                          </a:solidFill>
                          <a:latin typeface="Arial"/>
                          <a:ea typeface="+mn-ea"/>
                          <a:cs typeface="+mn-cs"/>
                        </a:rPr>
                        <a:t>Guaranteed to Age (w/CGA)</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100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a:ea typeface="+mn-ea"/>
                          <a:cs typeface="+mn-cs"/>
                        </a:rPr>
                        <a:t>88</a:t>
                      </a: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Arial"/>
                          <a:ea typeface="+mn-ea"/>
                          <a:cs typeface="+mn-cs"/>
                        </a:rPr>
                        <a:t>88</a:t>
                      </a: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4172788058"/>
                  </a:ext>
                </a:extLst>
              </a:tr>
              <a:tr h="469009">
                <a:tc>
                  <a:txBody>
                    <a:bodyPr/>
                    <a:lstStyle/>
                    <a:p>
                      <a:r>
                        <a:rPr lang="en-US" sz="1800" kern="1200" dirty="0">
                          <a:solidFill>
                            <a:srgbClr val="595959"/>
                          </a:solidFill>
                          <a:latin typeface="Arial"/>
                          <a:ea typeface="+mn-ea"/>
                          <a:cs typeface="+mn-cs"/>
                        </a:rPr>
                        <a:t>Age Policy Runs Out</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100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112</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4">
                              <a:lumMod val="40000"/>
                              <a:lumOff val="60000"/>
                            </a:schemeClr>
                          </a:solidFill>
                          <a:latin typeface="Arial"/>
                          <a:ea typeface="+mn-ea"/>
                          <a:cs typeface="+mn-cs"/>
                        </a:rPr>
                        <a:t>  It Doesn’t!</a:t>
                      </a:r>
                      <a:r>
                        <a:rPr kumimoji="0" lang="en-US" sz="1400" b="0" i="0" u="none" strike="noStrike" kern="1200" cap="none" spc="0" normalizeH="0" baseline="50000" noProof="0" dirty="0" smtClean="0">
                          <a:ln>
                            <a:noFill/>
                          </a:ln>
                          <a:solidFill>
                            <a:srgbClr val="FFC000">
                              <a:lumMod val="40000"/>
                              <a:lumOff val="60000"/>
                            </a:srgbClr>
                          </a:solidFill>
                          <a:effectLst/>
                          <a:uLnTx/>
                          <a:uFillTx/>
                          <a:latin typeface="Arial"/>
                          <a:ea typeface="+mn-ea"/>
                          <a:cs typeface="+mn-cs"/>
                        </a:rPr>
                        <a:t>2</a:t>
                      </a:r>
                      <a:endParaRPr lang="en-US" sz="1800" b="1" kern="1200" baseline="30000" dirty="0">
                        <a:solidFill>
                          <a:schemeClr val="accent4">
                            <a:lumMod val="40000"/>
                            <a:lumOff val="60000"/>
                          </a:schemeClr>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373739009"/>
                  </a:ext>
                </a:extLst>
              </a:tr>
              <a:tr h="469009">
                <a:tc>
                  <a:txBody>
                    <a:bodyPr/>
                    <a:lstStyle/>
                    <a:p>
                      <a:r>
                        <a:rPr lang="en-US" sz="1800" kern="1200" dirty="0">
                          <a:solidFill>
                            <a:srgbClr val="595959"/>
                          </a:solidFill>
                          <a:latin typeface="Arial"/>
                          <a:ea typeface="+mn-ea"/>
                          <a:cs typeface="+mn-cs"/>
                        </a:rPr>
                        <a:t>Cash Value @ Year 20</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16K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$321K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algn="ctr"/>
                      <a:r>
                        <a:rPr lang="en-US" sz="1800" kern="1200" dirty="0">
                          <a:solidFill>
                            <a:schemeClr val="bg1"/>
                          </a:solidFill>
                          <a:latin typeface="Arial"/>
                          <a:ea typeface="+mn-ea"/>
                          <a:cs typeface="+mn-cs"/>
                        </a:rPr>
                        <a:t>$</a:t>
                      </a:r>
                      <a:r>
                        <a:rPr lang="en-US" sz="1800" kern="1200" dirty="0" smtClean="0">
                          <a:solidFill>
                            <a:schemeClr val="bg1"/>
                          </a:solidFill>
                          <a:latin typeface="Arial"/>
                          <a:ea typeface="+mn-ea"/>
                          <a:cs typeface="+mn-cs"/>
                        </a:rPr>
                        <a:t>362K</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3661915531"/>
                  </a:ext>
                </a:extLst>
              </a:tr>
              <a:tr h="469009">
                <a:tc>
                  <a:txBody>
                    <a:bodyPr/>
                    <a:lstStyle/>
                    <a:p>
                      <a:r>
                        <a:rPr lang="en-US" sz="1800" kern="1200" dirty="0">
                          <a:solidFill>
                            <a:srgbClr val="595959"/>
                          </a:solidFill>
                          <a:latin typeface="Arial"/>
                          <a:ea typeface="+mn-ea"/>
                          <a:cs typeface="+mn-cs"/>
                        </a:rPr>
                        <a:t>Death Benefit @ Age 101</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$1.0M</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Arial"/>
                          <a:ea typeface="+mn-ea"/>
                          <a:cs typeface="+mn-cs"/>
                        </a:rPr>
                        <a:t>$1.8M</a:t>
                      </a:r>
                      <a:endParaRPr lang="en-US" sz="1800" kern="1200" dirty="0">
                        <a:solidFill>
                          <a:schemeClr val="bg1"/>
                        </a:solidFill>
                        <a:latin typeface="Arial"/>
                        <a:ea typeface="+mn-ea"/>
                        <a:cs typeface="+mn-cs"/>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4235165835"/>
                  </a:ext>
                </a:extLst>
              </a:tr>
              <a:tr h="469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595959"/>
                          </a:solidFill>
                          <a:latin typeface="Arial"/>
                          <a:ea typeface="+mn-ea"/>
                          <a:cs typeface="+mn-cs"/>
                        </a:rPr>
                        <a:t>Death Benefit @ Age 121</a:t>
                      </a:r>
                      <a:endParaRPr lang="en-US" dirty="0">
                        <a:solidFill>
                          <a:srgbClr val="595959"/>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noFill/>
                  </a:tcPr>
                </a:tc>
                <a:tc>
                  <a:txBody>
                    <a:bodyPr/>
                    <a:lstStyle/>
                    <a:p>
                      <a:pPr algn="ctr"/>
                      <a:r>
                        <a:rPr lang="en-US" sz="1800" kern="1200" dirty="0">
                          <a:solidFill>
                            <a:schemeClr val="bg1"/>
                          </a:solidFill>
                          <a:latin typeface="Arial"/>
                          <a:ea typeface="+mn-ea"/>
                          <a:cs typeface="+mn-cs"/>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B25A"/>
                    </a:solidFill>
                  </a:tcPr>
                </a:tc>
                <a:tc>
                  <a:txBody>
                    <a:bodyPr/>
                    <a:lstStyle/>
                    <a:p>
                      <a:pPr algn="ctr"/>
                      <a:r>
                        <a:rPr lang="en-US" dirty="0" smtClean="0">
                          <a:solidFill>
                            <a:schemeClr val="bg1"/>
                          </a:solidFill>
                          <a:latin typeface="Arial"/>
                        </a:rPr>
                        <a:t>$0</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1C8187"/>
                    </a:solidFill>
                  </a:tcPr>
                </a:tc>
                <a:tc>
                  <a:txBody>
                    <a:bodyPr/>
                    <a:lstStyle/>
                    <a:p>
                      <a:pPr algn="ctr"/>
                      <a:r>
                        <a:rPr lang="en-US" sz="1800" kern="1200" dirty="0" smtClean="0">
                          <a:solidFill>
                            <a:schemeClr val="bg1"/>
                          </a:solidFill>
                          <a:latin typeface="Arial"/>
                          <a:ea typeface="+mn-ea"/>
                          <a:cs typeface="+mn-cs"/>
                        </a:rPr>
                        <a:t>$6.3M</a:t>
                      </a:r>
                      <a:endParaRPr lang="en-US" dirty="0">
                        <a:solidFill>
                          <a:schemeClr val="bg1"/>
                        </a:solidFill>
                        <a:latin typeface="Arial"/>
                      </a:endParaRPr>
                    </a:p>
                  </a:txBody>
                  <a:tcPr anchor="ctr">
                    <a:lnL w="12700" cap="flat" cmpd="sng" algn="ctr">
                      <a:solidFill>
                        <a:srgbClr val="FCC144"/>
                      </a:solidFill>
                      <a:prstDash val="solid"/>
                      <a:round/>
                      <a:headEnd type="none" w="med" len="med"/>
                      <a:tailEnd type="none" w="med" len="med"/>
                    </a:lnL>
                    <a:lnR w="12700" cap="flat" cmpd="sng" algn="ctr">
                      <a:solidFill>
                        <a:srgbClr val="FCC144"/>
                      </a:solidFill>
                      <a:prstDash val="solid"/>
                      <a:round/>
                      <a:headEnd type="none" w="med" len="med"/>
                      <a:tailEnd type="none" w="med" len="med"/>
                    </a:lnR>
                    <a:lnT w="12700" cap="flat" cmpd="sng" algn="ctr">
                      <a:solidFill>
                        <a:srgbClr val="FCC144"/>
                      </a:solidFill>
                      <a:prstDash val="solid"/>
                      <a:round/>
                      <a:headEnd type="none" w="med" len="med"/>
                      <a:tailEnd type="none" w="med" len="med"/>
                    </a:lnT>
                    <a:lnB w="12700" cap="flat" cmpd="sng" algn="ctr">
                      <a:solidFill>
                        <a:srgbClr val="FCC144"/>
                      </a:solidFill>
                      <a:prstDash val="solid"/>
                      <a:round/>
                      <a:headEnd type="none" w="med" len="med"/>
                      <a:tailEnd type="none" w="med" len="med"/>
                    </a:lnB>
                    <a:solidFill>
                      <a:srgbClr val="28ACB3"/>
                    </a:solidFill>
                  </a:tcPr>
                </a:tc>
                <a:extLst>
                  <a:ext uri="{0D108BD9-81ED-4DB2-BD59-A6C34878D82A}">
                    <a16:rowId xmlns:a16="http://schemas.microsoft.com/office/drawing/2014/main" xmlns="" val="2029029414"/>
                  </a:ext>
                </a:extLst>
              </a:tr>
            </a:tbl>
          </a:graphicData>
        </a:graphic>
      </p:graphicFrame>
      <p:sp>
        <p:nvSpPr>
          <p:cNvPr id="5" name="Rectangle 4">
            <a:extLst>
              <a:ext uri="{FF2B5EF4-FFF2-40B4-BE49-F238E27FC236}">
                <a16:creationId xmlns:a16="http://schemas.microsoft.com/office/drawing/2014/main" xmlns="" id="{8196AF4C-C206-6D4D-90EA-5E4D9B7F79F5}"/>
              </a:ext>
            </a:extLst>
          </p:cNvPr>
          <p:cNvSpPr/>
          <p:nvPr/>
        </p:nvSpPr>
        <p:spPr>
          <a:xfrm>
            <a:off x="509287" y="6095270"/>
            <a:ext cx="7923513" cy="507831"/>
          </a:xfrm>
          <a:prstGeom prst="rect">
            <a:avLst/>
          </a:prstGeom>
        </p:spPr>
        <p:txBody>
          <a:bodyPr wrap="square">
            <a:spAutoFit/>
          </a:bodyPr>
          <a:lstStyle/>
          <a:p>
            <a:pPr marL="58738" indent="-58738"/>
            <a:r>
              <a:rPr lang="en-US" sz="900" baseline="30000" dirty="0">
                <a:solidFill>
                  <a:srgbClr val="595959"/>
                </a:solidFill>
                <a:latin typeface="Arial"/>
                <a:cs typeface="Arial"/>
              </a:rPr>
              <a:t>1</a:t>
            </a:r>
            <a:r>
              <a:rPr lang="en-US" sz="900" dirty="0">
                <a:solidFill>
                  <a:srgbClr val="595959"/>
                </a:solidFill>
                <a:latin typeface="Arial"/>
                <a:cs typeface="Arial"/>
              </a:rPr>
              <a:t>	This is a hypothetical example for illustrative purposes only.  These numbers are based on an illustration dated 05/01/18, are subject to change and do not contemplate fees and charges for additional features or riders.  The VPP is illustrated using the Cap Rate Account at 5.6</a:t>
            </a:r>
            <a:r>
              <a:rPr lang="en-US" sz="900" dirty="0" smtClean="0">
                <a:solidFill>
                  <a:srgbClr val="595959"/>
                </a:solidFill>
                <a:latin typeface="Arial"/>
                <a:cs typeface="Arial"/>
              </a:rPr>
              <a:t>% and 4.5%.</a:t>
            </a:r>
            <a:endParaRPr lang="en-US" sz="900" dirty="0">
              <a:solidFill>
                <a:srgbClr val="595959"/>
              </a:solidFill>
              <a:latin typeface="Arial"/>
              <a:cs typeface="Arial"/>
            </a:endParaRPr>
          </a:p>
          <a:p>
            <a:pPr marL="58738" indent="-58738"/>
            <a:r>
              <a:rPr lang="en-US" sz="900" baseline="30000" dirty="0">
                <a:solidFill>
                  <a:srgbClr val="595959"/>
                </a:solidFill>
                <a:latin typeface="Arial"/>
                <a:cs typeface="Arial"/>
              </a:rPr>
              <a:t>2	</a:t>
            </a:r>
            <a:r>
              <a:rPr lang="en-US" sz="900" dirty="0">
                <a:solidFill>
                  <a:srgbClr val="595959"/>
                </a:solidFill>
                <a:latin typeface="Arial"/>
                <a:cs typeface="Arial"/>
              </a:rPr>
              <a:t>At 5.6%, the policy </a:t>
            </a:r>
            <a:r>
              <a:rPr lang="en-US" sz="900" dirty="0" smtClean="0">
                <a:solidFill>
                  <a:srgbClr val="595959"/>
                </a:solidFill>
                <a:latin typeface="Arial"/>
                <a:cs typeface="Arial"/>
              </a:rPr>
              <a:t>matures </a:t>
            </a:r>
            <a:r>
              <a:rPr lang="en-US" sz="900" dirty="0">
                <a:solidFill>
                  <a:srgbClr val="595959"/>
                </a:solidFill>
                <a:latin typeface="Arial"/>
                <a:cs typeface="Arial"/>
              </a:rPr>
              <a:t>at age 121 for </a:t>
            </a:r>
            <a:r>
              <a:rPr lang="en-US" sz="900" dirty="0" smtClean="0">
                <a:solidFill>
                  <a:srgbClr val="595959"/>
                </a:solidFill>
                <a:latin typeface="Arial"/>
                <a:cs typeface="Arial"/>
              </a:rPr>
              <a:t>$6.3M</a:t>
            </a:r>
            <a:endParaRPr lang="en-US" sz="900" dirty="0">
              <a:solidFill>
                <a:srgbClr val="595959"/>
              </a:solidFill>
              <a:latin typeface="Arial"/>
              <a:cs typeface="Arial"/>
            </a:endParaRPr>
          </a:p>
        </p:txBody>
      </p:sp>
      <p:sp>
        <p:nvSpPr>
          <p:cNvPr id="28" name="Frame 27">
            <a:extLst>
              <a:ext uri="{FF2B5EF4-FFF2-40B4-BE49-F238E27FC236}">
                <a16:creationId xmlns:a16="http://schemas.microsoft.com/office/drawing/2014/main" xmlns="" id="{9CDB12EF-7942-FF42-87B7-8366EFF03EE8}"/>
              </a:ext>
            </a:extLst>
          </p:cNvPr>
          <p:cNvSpPr/>
          <p:nvPr/>
        </p:nvSpPr>
        <p:spPr>
          <a:xfrm>
            <a:off x="3926702" y="2917568"/>
            <a:ext cx="5121189" cy="621336"/>
          </a:xfrm>
          <a:prstGeom prst="frame">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22" name="TextBox 21">
            <a:extLst>
              <a:ext uri="{FF2B5EF4-FFF2-40B4-BE49-F238E27FC236}">
                <a16:creationId xmlns:a16="http://schemas.microsoft.com/office/drawing/2014/main" xmlns="" id="{77640837-EAAD-F24B-ABE9-EF9F9E6DCD8C}"/>
              </a:ext>
            </a:extLst>
          </p:cNvPr>
          <p:cNvSpPr txBox="1"/>
          <p:nvPr/>
        </p:nvSpPr>
        <p:spPr>
          <a:xfrm>
            <a:off x="4431581" y="1155536"/>
            <a:ext cx="1543973" cy="430887"/>
          </a:xfrm>
          <a:prstGeom prst="rect">
            <a:avLst/>
          </a:prstGeom>
          <a:noFill/>
        </p:spPr>
        <p:txBody>
          <a:bodyPr wrap="square" rtlCol="0">
            <a:spAutoFit/>
          </a:bodyPr>
          <a:lstStyle/>
          <a:p>
            <a:pPr algn="ctr"/>
            <a:r>
              <a:rPr lang="en-US" sz="2200" b="1" dirty="0" smtClean="0">
                <a:solidFill>
                  <a:srgbClr val="28B25A"/>
                </a:solidFill>
                <a:latin typeface="Arial"/>
              </a:rPr>
              <a:t>GUL3</a:t>
            </a:r>
            <a:endParaRPr lang="en-US" sz="2200" b="1" dirty="0">
              <a:solidFill>
                <a:srgbClr val="28B25A"/>
              </a:solidFill>
              <a:latin typeface="Arial"/>
            </a:endParaRPr>
          </a:p>
        </p:txBody>
      </p:sp>
      <p:sp>
        <p:nvSpPr>
          <p:cNvPr id="24" name="TextBox 23">
            <a:extLst>
              <a:ext uri="{FF2B5EF4-FFF2-40B4-BE49-F238E27FC236}">
                <a16:creationId xmlns:a16="http://schemas.microsoft.com/office/drawing/2014/main" xmlns="" id="{77640837-EAAD-F24B-ABE9-EF9F9E6DCD8C}"/>
              </a:ext>
            </a:extLst>
          </p:cNvPr>
          <p:cNvSpPr txBox="1"/>
          <p:nvPr/>
        </p:nvSpPr>
        <p:spPr>
          <a:xfrm>
            <a:off x="9548276" y="813925"/>
            <a:ext cx="1543973" cy="769441"/>
          </a:xfrm>
          <a:prstGeom prst="rect">
            <a:avLst/>
          </a:prstGeom>
          <a:noFill/>
        </p:spPr>
        <p:txBody>
          <a:bodyPr wrap="square" rtlCol="0">
            <a:spAutoFit/>
          </a:bodyPr>
          <a:lstStyle/>
          <a:p>
            <a:pPr algn="ctr"/>
            <a:r>
              <a:rPr lang="en-US" sz="2200" b="1" dirty="0" smtClean="0">
                <a:solidFill>
                  <a:srgbClr val="28ACB3"/>
                </a:solidFill>
                <a:latin typeface="28"/>
                <a:cs typeface="28"/>
              </a:rPr>
              <a:t>VPP</a:t>
            </a:r>
          </a:p>
          <a:p>
            <a:pPr algn="ctr"/>
            <a:r>
              <a:rPr lang="en-US" sz="2200" b="1" dirty="0" smtClean="0">
                <a:solidFill>
                  <a:srgbClr val="595959"/>
                </a:solidFill>
                <a:latin typeface="Arial"/>
              </a:rPr>
              <a:t>@ 5.6%</a:t>
            </a:r>
            <a:endParaRPr lang="en-US" sz="2200" b="1" dirty="0">
              <a:solidFill>
                <a:srgbClr val="595959"/>
              </a:solidFill>
              <a:latin typeface="Arial"/>
            </a:endParaRPr>
          </a:p>
        </p:txBody>
      </p:sp>
      <p:sp>
        <p:nvSpPr>
          <p:cNvPr id="40" name="TextBox 39">
            <a:extLst>
              <a:ext uri="{FF2B5EF4-FFF2-40B4-BE49-F238E27FC236}">
                <a16:creationId xmlns:a16="http://schemas.microsoft.com/office/drawing/2014/main" xmlns="" id="{77640837-EAAD-F24B-ABE9-EF9F9E6DCD8C}"/>
              </a:ext>
            </a:extLst>
          </p:cNvPr>
          <p:cNvSpPr txBox="1"/>
          <p:nvPr/>
        </p:nvSpPr>
        <p:spPr>
          <a:xfrm>
            <a:off x="6990258" y="818094"/>
            <a:ext cx="1543973" cy="769441"/>
          </a:xfrm>
          <a:prstGeom prst="rect">
            <a:avLst/>
          </a:prstGeom>
          <a:noFill/>
        </p:spPr>
        <p:txBody>
          <a:bodyPr wrap="square" rtlCol="0">
            <a:spAutoFit/>
          </a:bodyPr>
          <a:lstStyle/>
          <a:p>
            <a:pPr algn="ctr"/>
            <a:r>
              <a:rPr lang="en-US" sz="2200" b="1" dirty="0" smtClean="0">
                <a:solidFill>
                  <a:srgbClr val="1C8187"/>
                </a:solidFill>
                <a:latin typeface="28"/>
                <a:cs typeface="28"/>
              </a:rPr>
              <a:t>VPP</a:t>
            </a:r>
          </a:p>
          <a:p>
            <a:pPr algn="ctr"/>
            <a:r>
              <a:rPr lang="en-US" sz="2200" b="1" dirty="0" smtClean="0">
                <a:solidFill>
                  <a:srgbClr val="595959"/>
                </a:solidFill>
                <a:latin typeface="Arial"/>
              </a:rPr>
              <a:t>@ 4.5%</a:t>
            </a:r>
            <a:endParaRPr lang="en-US" sz="2200" b="1" dirty="0">
              <a:solidFill>
                <a:srgbClr val="595959"/>
              </a:solidFill>
              <a:latin typeface="Arial"/>
            </a:endParaRPr>
          </a:p>
        </p:txBody>
      </p:sp>
      <p:sp>
        <p:nvSpPr>
          <p:cNvPr id="7" name="Rectangle 6"/>
          <p:cNvSpPr/>
          <p:nvPr/>
        </p:nvSpPr>
        <p:spPr>
          <a:xfrm>
            <a:off x="3542270" y="4880274"/>
            <a:ext cx="816919" cy="15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p:cNvSpPr txBox="1"/>
          <p:nvPr/>
        </p:nvSpPr>
        <p:spPr>
          <a:xfrm>
            <a:off x="509287" y="267731"/>
            <a:ext cx="11119794" cy="461665"/>
          </a:xfrm>
          <a:prstGeom prst="rect">
            <a:avLst/>
          </a:prstGeom>
          <a:noFill/>
        </p:spPr>
        <p:txBody>
          <a:bodyPr wrap="square" rtlCol="0">
            <a:spAutoFit/>
          </a:bodyPr>
          <a:lstStyle/>
          <a:p>
            <a:r>
              <a:rPr lang="en-US" sz="2400" b="1" cap="all" dirty="0">
                <a:solidFill>
                  <a:srgbClr val="00A4E4"/>
                </a:solidFill>
                <a:latin typeface="Arial"/>
                <a:cs typeface="Arial"/>
              </a:rPr>
              <a:t>Let’s compare </a:t>
            </a:r>
            <a:r>
              <a:rPr lang="en-US" sz="2400" b="1" cap="all" dirty="0" smtClean="0">
                <a:solidFill>
                  <a:srgbClr val="00A4E4"/>
                </a:solidFill>
                <a:latin typeface="Arial"/>
                <a:cs typeface="Arial"/>
              </a:rPr>
              <a:t>GUL3 to </a:t>
            </a:r>
            <a:r>
              <a:rPr lang="en-US" sz="2400" b="1" cap="all" dirty="0">
                <a:solidFill>
                  <a:srgbClr val="00A4E4"/>
                </a:solidFill>
                <a:latin typeface="Arial"/>
                <a:cs typeface="Arial"/>
              </a:rPr>
              <a:t>VPP @4.5%</a:t>
            </a:r>
          </a:p>
        </p:txBody>
      </p:sp>
      <p:grpSp>
        <p:nvGrpSpPr>
          <p:cNvPr id="21" name="Group 20"/>
          <p:cNvGrpSpPr/>
          <p:nvPr/>
        </p:nvGrpSpPr>
        <p:grpSpPr>
          <a:xfrm>
            <a:off x="3914003" y="3538905"/>
            <a:ext cx="5146588" cy="2540343"/>
            <a:chOff x="3914003" y="3538905"/>
            <a:chExt cx="5146588" cy="2540343"/>
          </a:xfrm>
        </p:grpSpPr>
        <p:sp>
          <p:nvSpPr>
            <p:cNvPr id="10" name="Rectangle 9"/>
            <p:cNvSpPr/>
            <p:nvPr/>
          </p:nvSpPr>
          <p:spPr>
            <a:xfrm>
              <a:off x="3926703" y="5068829"/>
              <a:ext cx="5121188" cy="889874"/>
            </a:xfrm>
            <a:prstGeom prst="rect">
              <a:avLst/>
            </a:prstGeom>
            <a:solidFill>
              <a:srgbClr val="BD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1" name="Rectangle 11">
              <a:extLst>
                <a:ext uri="{FF2B5EF4-FFF2-40B4-BE49-F238E27FC236}">
                  <a16:creationId xmlns:a16="http://schemas.microsoft.com/office/drawing/2014/main" xmlns="" id="{9C4099B9-27DE-6B49-B881-D5B22C8AA4A5}"/>
                </a:ext>
              </a:extLst>
            </p:cNvPr>
            <p:cNvSpPr/>
            <p:nvPr/>
          </p:nvSpPr>
          <p:spPr>
            <a:xfrm>
              <a:off x="3939403" y="5056129"/>
              <a:ext cx="5121188" cy="889874"/>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p:nvSpPr>
          <p:spPr>
            <a:xfrm>
              <a:off x="3914003" y="5125141"/>
              <a:ext cx="5121188" cy="954107"/>
            </a:xfrm>
            <a:prstGeom prst="rect">
              <a:avLst/>
            </a:prstGeom>
            <a:noFill/>
          </p:spPr>
          <p:txBody>
            <a:bodyPr wrap="square" rtlCol="0">
              <a:spAutoFit/>
            </a:bodyPr>
            <a:lstStyle/>
            <a:p>
              <a:pPr algn="ctr"/>
              <a:r>
                <a:rPr lang="en-US" sz="1400" b="1" dirty="0">
                  <a:solidFill>
                    <a:srgbClr val="FFFFFF"/>
                  </a:solidFill>
                  <a:latin typeface="Arial"/>
                  <a:cs typeface="Arial"/>
                </a:rPr>
                <a:t>VPP Outlasts GUL3 </a:t>
              </a:r>
              <a:r>
                <a:rPr lang="en-US" sz="1400" b="1" dirty="0" smtClean="0">
                  <a:solidFill>
                    <a:srgbClr val="FFFFFF"/>
                  </a:solidFill>
                  <a:latin typeface="Arial"/>
                  <a:cs typeface="Arial"/>
                </a:rPr>
                <a:t/>
              </a:r>
              <a:br>
                <a:rPr lang="en-US" sz="1400" b="1" dirty="0" smtClean="0">
                  <a:solidFill>
                    <a:srgbClr val="FFFFFF"/>
                  </a:solidFill>
                  <a:latin typeface="Arial"/>
                  <a:cs typeface="Arial"/>
                </a:rPr>
              </a:br>
              <a:r>
                <a:rPr lang="en-US" sz="1400" b="1" dirty="0" smtClean="0">
                  <a:solidFill>
                    <a:srgbClr val="FFFFFF"/>
                  </a:solidFill>
                  <a:latin typeface="Arial"/>
                  <a:cs typeface="Arial"/>
                </a:rPr>
                <a:t>in </a:t>
              </a:r>
              <a:r>
                <a:rPr lang="en-US" sz="1400" b="1" dirty="0">
                  <a:solidFill>
                    <a:srgbClr val="FFFFFF"/>
                  </a:solidFill>
                  <a:latin typeface="Arial"/>
                  <a:cs typeface="Arial"/>
                </a:rPr>
                <a:t>the Historical Worst Case Scenario </a:t>
              </a:r>
              <a:r>
                <a:rPr lang="en-US" sz="1400" b="1" dirty="0" smtClean="0">
                  <a:solidFill>
                    <a:srgbClr val="FFFFFF"/>
                  </a:solidFill>
                  <a:latin typeface="Arial"/>
                  <a:cs typeface="Arial"/>
                </a:rPr>
                <a:t/>
              </a:r>
              <a:br>
                <a:rPr lang="en-US" sz="1400" b="1" dirty="0" smtClean="0">
                  <a:solidFill>
                    <a:srgbClr val="FFFFFF"/>
                  </a:solidFill>
                  <a:latin typeface="Arial"/>
                  <a:cs typeface="Arial"/>
                </a:rPr>
              </a:br>
              <a:r>
                <a:rPr lang="en-US" sz="1400" b="1" dirty="0" smtClean="0">
                  <a:solidFill>
                    <a:srgbClr val="FFFFFF"/>
                  </a:solidFill>
                  <a:latin typeface="Arial"/>
                  <a:cs typeface="Arial"/>
                </a:rPr>
                <a:t>with </a:t>
              </a:r>
              <a:r>
                <a:rPr lang="en-US" sz="1400" b="1" dirty="0">
                  <a:solidFill>
                    <a:srgbClr val="FFFFFF"/>
                  </a:solidFill>
                  <a:latin typeface="Arial"/>
                  <a:cs typeface="Arial"/>
                </a:rPr>
                <a:t>significant Cash Value in Year 20</a:t>
              </a:r>
            </a:p>
            <a:p>
              <a:pPr algn="ctr"/>
              <a:endParaRPr lang="en-US" sz="1400" dirty="0">
                <a:solidFill>
                  <a:srgbClr val="FFFFFF"/>
                </a:solidFill>
                <a:latin typeface="Arial"/>
                <a:cs typeface="Arial"/>
              </a:endParaRPr>
            </a:p>
          </p:txBody>
        </p:sp>
        <p:cxnSp>
          <p:nvCxnSpPr>
            <p:cNvPr id="12" name="Straight Arrow Connector 11"/>
            <p:cNvCxnSpPr/>
            <p:nvPr/>
          </p:nvCxnSpPr>
          <p:spPr>
            <a:xfrm flipV="1">
              <a:off x="6495124" y="3538905"/>
              <a:ext cx="0" cy="1529924"/>
            </a:xfrm>
            <a:prstGeom prst="straightConnector1">
              <a:avLst/>
            </a:prstGeom>
            <a:ln w="76200">
              <a:solidFill>
                <a:srgbClr val="BD2A81"/>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descr="AIG_r_w.png">
            <a:extLst>
              <a:ext uri="{FF2B5EF4-FFF2-40B4-BE49-F238E27FC236}">
                <a16:creationId xmlns:a16="http://schemas.microsoft.com/office/drawing/2014/main" xmlns="" id="{71894771-CCA2-9E4E-8F59-A474228B6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29" name="Rectangle 28"/>
          <p:cNvSpPr/>
          <p:nvPr/>
        </p:nvSpPr>
        <p:spPr>
          <a:xfrm>
            <a:off x="518601" y="671998"/>
            <a:ext cx="4361048" cy="523220"/>
          </a:xfrm>
          <a:prstGeom prst="rect">
            <a:avLst/>
          </a:prstGeom>
        </p:spPr>
        <p:txBody>
          <a:bodyPr wrap="square">
            <a:spAutoFit/>
          </a:bodyPr>
          <a:lstStyle/>
          <a:p>
            <a:r>
              <a:rPr lang="en-US" sz="1400" dirty="0">
                <a:solidFill>
                  <a:srgbClr val="595959"/>
                </a:solidFill>
                <a:latin typeface="Arial"/>
                <a:cs typeface="Arial"/>
              </a:rPr>
              <a:t>Now, we’ll illustrate Value+ Protector at the </a:t>
            </a:r>
            <a:r>
              <a:rPr lang="en-US" sz="1400" dirty="0" smtClean="0">
                <a:solidFill>
                  <a:srgbClr val="595959"/>
                </a:solidFill>
                <a:latin typeface="Arial"/>
                <a:cs typeface="Arial"/>
              </a:rPr>
              <a:t>90-year</a:t>
            </a:r>
            <a:br>
              <a:rPr lang="en-US" sz="1400" dirty="0" smtClean="0">
                <a:solidFill>
                  <a:srgbClr val="595959"/>
                </a:solidFill>
                <a:latin typeface="Arial"/>
                <a:cs typeface="Arial"/>
              </a:rPr>
            </a:br>
            <a:r>
              <a:rPr lang="en-US" sz="1400" b="1" dirty="0" smtClean="0">
                <a:solidFill>
                  <a:srgbClr val="EA4741"/>
                </a:solidFill>
                <a:latin typeface="Arial"/>
                <a:cs typeface="Arial"/>
              </a:rPr>
              <a:t>historical </a:t>
            </a:r>
            <a:r>
              <a:rPr lang="en-US" sz="1400" b="1" dirty="0">
                <a:solidFill>
                  <a:srgbClr val="EA4741"/>
                </a:solidFill>
                <a:latin typeface="Arial"/>
                <a:cs typeface="Arial"/>
              </a:rPr>
              <a:t>worst case </a:t>
            </a:r>
            <a:r>
              <a:rPr lang="en-US" sz="1400" dirty="0">
                <a:solidFill>
                  <a:srgbClr val="595959"/>
                </a:solidFill>
                <a:latin typeface="Arial"/>
                <a:cs typeface="Arial"/>
              </a:rPr>
              <a:t>scenario of </a:t>
            </a:r>
            <a:r>
              <a:rPr lang="en-US" sz="1400" b="1" dirty="0">
                <a:solidFill>
                  <a:srgbClr val="595959"/>
                </a:solidFill>
                <a:latin typeface="Arial"/>
                <a:cs typeface="Arial"/>
              </a:rPr>
              <a:t>4.5%</a:t>
            </a:r>
            <a:r>
              <a:rPr lang="en-US" sz="1400" baseline="30000" dirty="0" smtClean="0">
                <a:solidFill>
                  <a:srgbClr val="595959"/>
                </a:solidFill>
                <a:latin typeface="Arial"/>
                <a:cs typeface="Arial"/>
              </a:rPr>
              <a:t>1 </a:t>
            </a:r>
            <a:endParaRPr lang="en-US" sz="1400" baseline="30000" dirty="0">
              <a:solidFill>
                <a:srgbClr val="595959"/>
              </a:solidFill>
              <a:latin typeface="Arial"/>
              <a:cs typeface="Arial"/>
            </a:endParaRPr>
          </a:p>
        </p:txBody>
      </p:sp>
      <p:sp>
        <p:nvSpPr>
          <p:cNvPr id="2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
        <p:nvSpPr>
          <p:cNvPr id="25" name="Rectangle 24">
            <a:extLst>
              <a:ext uri="{FF2B5EF4-FFF2-40B4-BE49-F238E27FC236}">
                <a16:creationId xmlns:a16="http://schemas.microsoft.com/office/drawing/2014/main" xmlns="" id="{0B18D2B1-20A1-5147-9AE0-89B71498C721}"/>
              </a:ext>
            </a:extLst>
          </p:cNvPr>
          <p:cNvSpPr/>
          <p:nvPr/>
        </p:nvSpPr>
        <p:spPr>
          <a:xfrm>
            <a:off x="517823" y="5129649"/>
            <a:ext cx="2926132" cy="738664"/>
          </a:xfrm>
          <a:prstGeom prst="rect">
            <a:avLst/>
          </a:prstGeom>
        </p:spPr>
        <p:txBody>
          <a:bodyPr wrap="square">
            <a:spAutoFit/>
          </a:bodyPr>
          <a:lstStyle/>
          <a:p>
            <a:r>
              <a:rPr lang="en-US" sz="1400" dirty="0">
                <a:solidFill>
                  <a:srgbClr val="595959"/>
                </a:solidFill>
                <a:latin typeface="Arial"/>
              </a:rPr>
              <a:t>For a </a:t>
            </a:r>
            <a:r>
              <a:rPr lang="en-US" sz="1400" dirty="0" smtClean="0">
                <a:solidFill>
                  <a:srgbClr val="595959"/>
                </a:solidFill>
                <a:latin typeface="Arial"/>
              </a:rPr>
              <a:t>50-year-old male, preferred </a:t>
            </a:r>
            <a:r>
              <a:rPr lang="en-US" sz="1400" dirty="0">
                <a:solidFill>
                  <a:srgbClr val="595959"/>
                </a:solidFill>
                <a:latin typeface="Arial"/>
              </a:rPr>
              <a:t>non-tobacco, 20-pay, same annual premium, same </a:t>
            </a:r>
            <a:r>
              <a:rPr lang="en-US" sz="1400" dirty="0" smtClean="0">
                <a:solidFill>
                  <a:srgbClr val="595959"/>
                </a:solidFill>
                <a:latin typeface="Arial"/>
              </a:rPr>
              <a:t>DB</a:t>
            </a:r>
            <a:r>
              <a:rPr lang="en-US" sz="1400" baseline="30000" dirty="0" smtClean="0">
                <a:solidFill>
                  <a:srgbClr val="595959"/>
                </a:solidFill>
                <a:latin typeface="Arial"/>
              </a:rPr>
              <a:t>1</a:t>
            </a:r>
            <a:endParaRPr lang="en-US" sz="1400" baseline="30000" dirty="0">
              <a:solidFill>
                <a:srgbClr val="595959"/>
              </a:solidFill>
              <a:latin typeface="Arial"/>
            </a:endParaRPr>
          </a:p>
        </p:txBody>
      </p:sp>
      <p:sp>
        <p:nvSpPr>
          <p:cNvPr id="2" name="Rectangle 1"/>
          <p:cNvSpPr/>
          <p:nvPr/>
        </p:nvSpPr>
        <p:spPr>
          <a:xfrm>
            <a:off x="4948160" y="3039230"/>
            <a:ext cx="514564" cy="369332"/>
          </a:xfrm>
          <a:prstGeom prst="rect">
            <a:avLst/>
          </a:prstGeom>
          <a:solidFill>
            <a:srgbClr val="00B050"/>
          </a:solidFill>
          <a:ln>
            <a:noFill/>
          </a:ln>
        </p:spPr>
        <p:txBody>
          <a:bodyPr wrap="none" lIns="0" tIns="0" rIns="0" bIns="0">
            <a:spAutoFit/>
          </a:bodyPr>
          <a:lstStyle/>
          <a:p>
            <a:r>
              <a:rPr lang="en-US" sz="2400" b="1" dirty="0">
                <a:solidFill>
                  <a:schemeClr val="bg1"/>
                </a:solidFill>
                <a:latin typeface="Arial"/>
              </a:rPr>
              <a:t>100</a:t>
            </a:r>
            <a:endParaRPr lang="en-US" sz="2400" b="1" dirty="0"/>
          </a:p>
        </p:txBody>
      </p:sp>
      <p:pic>
        <p:nvPicPr>
          <p:cNvPr id="30" name="Picture 29">
            <a:extLst>
              <a:ext uri="{FF2B5EF4-FFF2-40B4-BE49-F238E27FC236}">
                <a16:creationId xmlns:a16="http://schemas.microsoft.com/office/drawing/2014/main" xmlns="" id="{1F6832FE-9DF3-054A-A8D3-D02D570BCA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926703" y="2131452"/>
            <a:ext cx="1711668" cy="3643949"/>
          </a:xfrm>
          <a:prstGeom prst="rect">
            <a:avLst/>
          </a:prstGeom>
        </p:spPr>
      </p:pic>
      <p:sp>
        <p:nvSpPr>
          <p:cNvPr id="26" name="Rectangle 25"/>
          <p:cNvSpPr/>
          <p:nvPr/>
        </p:nvSpPr>
        <p:spPr>
          <a:xfrm>
            <a:off x="7504962" y="3039230"/>
            <a:ext cx="497572" cy="369332"/>
          </a:xfrm>
          <a:prstGeom prst="rect">
            <a:avLst/>
          </a:prstGeom>
          <a:solidFill>
            <a:srgbClr val="1C8187"/>
          </a:solidFill>
          <a:ln>
            <a:noFill/>
          </a:ln>
        </p:spPr>
        <p:txBody>
          <a:bodyPr wrap="none" lIns="0" tIns="0" rIns="0" bIns="0">
            <a:spAutoFit/>
          </a:bodyPr>
          <a:lstStyle/>
          <a:p>
            <a:r>
              <a:rPr lang="en-US" sz="2400" b="1" dirty="0" smtClean="0">
                <a:solidFill>
                  <a:schemeClr val="bg1"/>
                </a:solidFill>
                <a:latin typeface="Arial"/>
              </a:rPr>
              <a:t>112</a:t>
            </a:r>
            <a:endParaRPr lang="en-US" sz="2400" b="1" dirty="0"/>
          </a:p>
        </p:txBody>
      </p:sp>
      <p:pic>
        <p:nvPicPr>
          <p:cNvPr id="31" name="Picture 30">
            <a:extLst>
              <a:ext uri="{FF2B5EF4-FFF2-40B4-BE49-F238E27FC236}">
                <a16:creationId xmlns:a16="http://schemas.microsoft.com/office/drawing/2014/main" xmlns="" id="{C9FC0C0C-D380-0B4D-ACFE-D1918BED31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667" r="-11197"/>
          <a:stretch/>
        </p:blipFill>
        <p:spPr>
          <a:xfrm>
            <a:off x="5203568" y="1275888"/>
            <a:ext cx="3289163" cy="2936196"/>
          </a:xfrm>
          <a:prstGeom prst="rect">
            <a:avLst/>
          </a:prstGeom>
        </p:spPr>
      </p:pic>
      <p:sp>
        <p:nvSpPr>
          <p:cNvPr id="3" name="Slide Number Placeholder 2"/>
          <p:cNvSpPr>
            <a:spLocks noGrp="1"/>
          </p:cNvSpPr>
          <p:nvPr>
            <p:ph type="sldNum" sz="quarter" idx="12"/>
          </p:nvPr>
        </p:nvSpPr>
        <p:spPr/>
        <p:txBody>
          <a:bodyPr/>
          <a:lstStyle/>
          <a:p>
            <a:fld id="{A7F84AF7-782E-8748-9862-C80A76F4A1D6}" type="slidenum">
              <a:rPr lang="en-US" smtClean="0"/>
              <a:t>28</a:t>
            </a:fld>
            <a:endParaRPr lang="en-US" dirty="0"/>
          </a:p>
        </p:txBody>
      </p:sp>
    </p:spTree>
    <p:extLst>
      <p:ext uri="{BB962C8B-B14F-4D97-AF65-F5344CB8AC3E}">
        <p14:creationId xmlns:p14="http://schemas.microsoft.com/office/powerpoint/2010/main" val="2662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ppt_x</p:attrName>
                                        </p:attrNameLst>
                                      </p:cBhvr>
                                      <p:tavLst>
                                        <p:tav tm="0">
                                          <p:val>
                                            <p:strVal val="#ppt_x-#ppt_w*1.125000"/>
                                          </p:val>
                                        </p:tav>
                                        <p:tav tm="100000">
                                          <p:val>
                                            <p:strVal val="#ppt_x"/>
                                          </p:val>
                                        </p:tav>
                                      </p:tavLst>
                                    </p:anim>
                                    <p:animEffect transition="in" filter="wipe(right)">
                                      <p:cBhvr>
                                        <p:cTn id="16" dur="500"/>
                                        <p:tgtEl>
                                          <p:spTgt spid="3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p:tgtEl>
                                          <p:spTgt spid="31"/>
                                        </p:tgtEl>
                                        <p:attrNameLst>
                                          <p:attrName>ppt_y</p:attrName>
                                        </p:attrNameLst>
                                      </p:cBhvr>
                                      <p:tavLst>
                                        <p:tav tm="0">
                                          <p:val>
                                            <p:strVal val="#ppt_y-#ppt_h*1.125000"/>
                                          </p:val>
                                        </p:tav>
                                        <p:tav tm="100000">
                                          <p:val>
                                            <p:strVal val="#ppt_y"/>
                                          </p:val>
                                        </p:tav>
                                      </p:tavLst>
                                    </p:anim>
                                    <p:animEffect transition="in" filter="wipe(down)">
                                      <p:cBhvr>
                                        <p:cTn id="25" dur="500"/>
                                        <p:tgtEl>
                                          <p:spTgt spid="3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429478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THE RACE IS ON!</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sp>
          <p:nvSpPr>
            <p:cNvPr id="88" name="TextBox 87"/>
            <p:cNvSpPr txBox="1"/>
            <p:nvPr/>
          </p:nvSpPr>
          <p:spPr>
            <a:xfrm>
              <a:off x="9600516" y="1753615"/>
              <a:ext cx="235962" cy="215444"/>
            </a:xfrm>
            <a:prstGeom prst="rect">
              <a:avLst/>
            </a:prstGeom>
            <a:noFill/>
          </p:spPr>
          <p:txBody>
            <a:bodyPr wrap="none" rtlCol="0">
              <a:spAutoFit/>
            </a:bodyPr>
            <a:lstStyle/>
            <a:p>
              <a:r>
                <a:rPr lang="en-US" sz="800" dirty="0" smtClean="0">
                  <a:solidFill>
                    <a:srgbClr val="00A4E4"/>
                  </a:solidFill>
                </a:rPr>
                <a:t>1</a:t>
              </a:r>
              <a:endParaRPr lang="en-US" sz="800" dirty="0">
                <a:solidFill>
                  <a:srgbClr val="00A4E4"/>
                </a:solidFil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sp>
        <p:nvSpPr>
          <p:cNvPr id="87" name="TextBox 86"/>
          <p:cNvSpPr txBox="1"/>
          <p:nvPr/>
        </p:nvSpPr>
        <p:spPr>
          <a:xfrm>
            <a:off x="7992501" y="6595418"/>
            <a:ext cx="3454491" cy="230832"/>
          </a:xfrm>
          <a:prstGeom prst="rect">
            <a:avLst/>
          </a:prstGeom>
          <a:noFill/>
        </p:spPr>
        <p:txBody>
          <a:bodyPr wrap="none" rtlCol="0">
            <a:spAutoFit/>
          </a:bodyPr>
          <a:lstStyle/>
          <a:p>
            <a:r>
              <a:rPr lang="en-US" sz="900" baseline="30000" dirty="0" smtClean="0">
                <a:solidFill>
                  <a:schemeClr val="bg1"/>
                </a:solidFill>
                <a:latin typeface="Arial"/>
                <a:cs typeface="Arial"/>
              </a:rPr>
              <a:t>1</a:t>
            </a:r>
            <a:r>
              <a:rPr lang="en-US" sz="900" dirty="0" smtClean="0">
                <a:solidFill>
                  <a:schemeClr val="bg1"/>
                </a:solidFill>
                <a:latin typeface="Arial"/>
                <a:cs typeface="Arial"/>
              </a:rPr>
              <a:t>The charges the policy pays to provide life insurance coverage.</a:t>
            </a:r>
            <a:endParaRPr lang="en-US" sz="900" dirty="0">
              <a:solidFill>
                <a:schemeClr val="bg1"/>
              </a:solidFill>
              <a:latin typeface="Arial"/>
              <a:cs typeface="Arial"/>
            </a:endParaRPr>
          </a:p>
        </p:txBody>
      </p:sp>
      <p:sp>
        <p:nvSpPr>
          <p:cNvPr id="5" name="TextBox 4"/>
          <p:cNvSpPr txBox="1"/>
          <p:nvPr/>
        </p:nvSpPr>
        <p:spPr>
          <a:xfrm>
            <a:off x="431042" y="990799"/>
            <a:ext cx="4072592" cy="369332"/>
          </a:xfrm>
          <a:prstGeom prst="rect">
            <a:avLst/>
          </a:prstGeom>
          <a:noFill/>
        </p:spPr>
        <p:txBody>
          <a:bodyPr wrap="square" rtlCol="0">
            <a:spAutoFit/>
          </a:bodyPr>
          <a:lstStyle/>
          <a:p>
            <a:r>
              <a:rPr lang="en-US" b="1" dirty="0" smtClean="0">
                <a:solidFill>
                  <a:srgbClr val="00A4E4"/>
                </a:solidFill>
                <a:latin typeface="Arial" panose="020B0604020202020204" pitchFamily="34" charset="0"/>
                <a:cs typeface="Arial" panose="020B0604020202020204" pitchFamily="34" charset="0"/>
              </a:rPr>
              <a:t>WATCH THE PERFORMANCE!</a:t>
            </a:r>
            <a:endParaRPr lang="en-US" b="1" dirty="0">
              <a:solidFill>
                <a:srgbClr val="00A4E4"/>
              </a:solidFill>
              <a:latin typeface="Arial" panose="020B0604020202020204" pitchFamily="34" charset="0"/>
              <a:cs typeface="Arial" panose="020B0604020202020204" pitchFamily="34" charset="0"/>
            </a:endParaRPr>
          </a:p>
        </p:txBody>
      </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sp>
        <p:nvSpPr>
          <p:cNvPr id="89" name="TextBox 88"/>
          <p:cNvSpPr txBox="1"/>
          <p:nvPr/>
        </p:nvSpPr>
        <p:spPr>
          <a:xfrm>
            <a:off x="85460" y="6016685"/>
            <a:ext cx="5529130" cy="707886"/>
          </a:xfrm>
          <a:prstGeom prst="rect">
            <a:avLst/>
          </a:prstGeom>
          <a:noFill/>
        </p:spPr>
        <p:txBody>
          <a:bodyPr wrap="square" rtlCol="0">
            <a:spAutoFit/>
          </a:bodyPr>
          <a:lstStyle/>
          <a:p>
            <a:pPr marL="55563" indent="-55563"/>
            <a:r>
              <a:rPr lang="en-US" sz="800" baseline="30000" dirty="0" smtClean="0">
                <a:latin typeface="Arial"/>
                <a:cs typeface="Arial"/>
              </a:rPr>
              <a:t>1	</a:t>
            </a:r>
            <a:r>
              <a:rPr lang="en-US" sz="800" dirty="0" smtClean="0">
                <a:latin typeface="Arial"/>
                <a:cs typeface="Arial"/>
              </a:rPr>
              <a:t>Assuming </a:t>
            </a:r>
            <a:r>
              <a:rPr lang="en-US" sz="800" dirty="0">
                <a:latin typeface="Arial"/>
                <a:cs typeface="Arial"/>
              </a:rPr>
              <a:t>certain conditions are met, such as paying the full amount of all premiums and paying them on time.  Withdrawals, surrenders or loans will reduce cash value and may impact the guarantees.  Read the policy for details.</a:t>
            </a:r>
          </a:p>
          <a:p>
            <a:pPr marL="55563" indent="-55563"/>
            <a:r>
              <a:rPr lang="en-US" sz="800" baseline="30000" dirty="0" smtClean="0">
                <a:latin typeface="Arial"/>
                <a:cs typeface="Arial"/>
              </a:rPr>
              <a:t>2	</a:t>
            </a:r>
            <a:r>
              <a:rPr lang="en-US" sz="800" dirty="0" smtClean="0">
                <a:latin typeface="Arial"/>
                <a:cs typeface="Arial"/>
              </a:rPr>
              <a:t>This </a:t>
            </a:r>
            <a:r>
              <a:rPr lang="en-US" sz="800" dirty="0">
                <a:latin typeface="Arial"/>
                <a:cs typeface="Arial"/>
              </a:rPr>
              <a:t>is a hypothetical example for illustrative purposes only.  These numbers are based on an illustration dated 05/01/18, are subject to change and do not contemplate fees and charges for additional features or riders.  The VPP is illustrated using the Cap Rate Account at 5.6% and 4.5%</a:t>
            </a:r>
          </a:p>
        </p:txBody>
      </p:sp>
      <p:grpSp>
        <p:nvGrpSpPr>
          <p:cNvPr id="92" name="Group 91"/>
          <p:cNvGrpSpPr/>
          <p:nvPr/>
        </p:nvGrpSpPr>
        <p:grpSpPr>
          <a:xfrm>
            <a:off x="8966738" y="202242"/>
            <a:ext cx="1091234" cy="851230"/>
            <a:chOff x="8966738" y="202242"/>
            <a:chExt cx="1091234" cy="851230"/>
          </a:xfrm>
        </p:grpSpPr>
        <p:sp>
          <p:nvSpPr>
            <p:cNvPr id="98" name="TextBox 97"/>
            <p:cNvSpPr txBox="1"/>
            <p:nvPr/>
          </p:nvSpPr>
          <p:spPr>
            <a:xfrm>
              <a:off x="8966738" y="202242"/>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GUL3</a:t>
              </a:r>
              <a:r>
                <a:rPr lang="en-US" sz="1000" baseline="50000" dirty="0" smtClean="0">
                  <a:solidFill>
                    <a:srgbClr val="EA4741"/>
                  </a:solidFill>
                  <a:latin typeface="Arial" panose="020B0604020202020204" pitchFamily="34" charset="0"/>
                  <a:cs typeface="Arial" panose="020B0604020202020204" pitchFamily="34" charset="0"/>
                </a:rPr>
                <a:t>1</a:t>
              </a:r>
              <a:endParaRPr lang="en-US" sz="1200" baseline="50000" dirty="0">
                <a:solidFill>
                  <a:srgbClr val="EA4741"/>
                </a:solidFill>
                <a:latin typeface="Arial" panose="020B0604020202020204" pitchFamily="34" charset="0"/>
                <a:cs typeface="Arial" panose="020B0604020202020204" pitchFamily="34" charset="0"/>
              </a:endParaRPr>
            </a:p>
          </p:txBody>
        </p:sp>
        <p:cxnSp>
          <p:nvCxnSpPr>
            <p:cNvPr id="112" name="Straight Connector 111"/>
            <p:cNvCxnSpPr/>
            <p:nvPr/>
          </p:nvCxnSpPr>
          <p:spPr>
            <a:xfrm>
              <a:off x="9858668" y="793177"/>
              <a:ext cx="199304" cy="260295"/>
            </a:xfrm>
            <a:prstGeom prst="line">
              <a:avLst/>
            </a:prstGeom>
            <a:ln w="44450">
              <a:solidFill>
                <a:srgbClr val="EA474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1160447" y="821298"/>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VPP</a:t>
            </a:r>
            <a:r>
              <a:rPr lang="en-US" sz="1000" baseline="50000" dirty="0">
                <a:solidFill>
                  <a:srgbClr val="EA4741"/>
                </a:solidFill>
                <a:latin typeface="Arial" panose="020B0604020202020204" pitchFamily="34" charset="0"/>
                <a:cs typeface="Arial" panose="020B0604020202020204" pitchFamily="34" charset="0"/>
              </a:rPr>
              <a:t>1</a:t>
            </a:r>
            <a:endParaRPr lang="en-US" sz="1200" b="1" dirty="0">
              <a:solidFill>
                <a:srgbClr val="EA4741"/>
              </a:solidFill>
              <a:latin typeface="Arial" panose="020B0604020202020204" pitchFamily="34" charset="0"/>
              <a:cs typeface="Arial" panose="020B0604020202020204" pitchFamily="34" charset="0"/>
            </a:endParaRPr>
          </a:p>
        </p:txBody>
      </p:sp>
      <p:sp>
        <p:nvSpPr>
          <p:cNvPr id="34" name="Freeform 33"/>
          <p:cNvSpPr/>
          <p:nvPr/>
        </p:nvSpPr>
        <p:spPr>
          <a:xfrm>
            <a:off x="11321727" y="1443644"/>
            <a:ext cx="581114" cy="1217820"/>
          </a:xfrm>
          <a:custGeom>
            <a:avLst/>
            <a:gdLst>
              <a:gd name="connsiteX0" fmla="*/ 581114 w 581114"/>
              <a:gd name="connsiteY0" fmla="*/ 0 h 982767"/>
              <a:gd name="connsiteX1" fmla="*/ 581114 w 581114"/>
              <a:gd name="connsiteY1" fmla="*/ 572569 h 982767"/>
              <a:gd name="connsiteX2" fmla="*/ 307648 w 581114"/>
              <a:gd name="connsiteY2" fmla="*/ 905855 h 982767"/>
              <a:gd name="connsiteX3" fmla="*/ 0 w 581114"/>
              <a:gd name="connsiteY3" fmla="*/ 982767 h 982767"/>
            </a:gdLst>
            <a:ahLst/>
            <a:cxnLst>
              <a:cxn ang="0">
                <a:pos x="connsiteX0" y="connsiteY0"/>
              </a:cxn>
              <a:cxn ang="0">
                <a:pos x="connsiteX1" y="connsiteY1"/>
              </a:cxn>
              <a:cxn ang="0">
                <a:pos x="connsiteX2" y="connsiteY2"/>
              </a:cxn>
              <a:cxn ang="0">
                <a:pos x="connsiteX3" y="connsiteY3"/>
              </a:cxn>
            </a:cxnLst>
            <a:rect l="l" t="t" r="r" b="b"/>
            <a:pathLst>
              <a:path w="581114" h="982767">
                <a:moveTo>
                  <a:pt x="581114" y="0"/>
                </a:moveTo>
                <a:lnTo>
                  <a:pt x="581114" y="572569"/>
                </a:lnTo>
                <a:lnTo>
                  <a:pt x="307648" y="905855"/>
                </a:lnTo>
                <a:lnTo>
                  <a:pt x="0" y="982767"/>
                </a:lnTo>
              </a:path>
            </a:pathLst>
          </a:custGeom>
          <a:noFill/>
          <a:ln w="44450">
            <a:solidFill>
              <a:srgbClr val="EA474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431042" y="1909454"/>
            <a:ext cx="4674204" cy="2354491"/>
          </a:xfrm>
          <a:prstGeom prst="rect">
            <a:avLst/>
          </a:prstGeom>
          <a:noFill/>
        </p:spPr>
        <p:txBody>
          <a:bodyPr wrap="square" rtlCol="0">
            <a:spAutoFit/>
          </a:bodyPr>
          <a:lstStyle/>
          <a:p>
            <a:pPr>
              <a:spcAft>
                <a:spcPts val="1800"/>
              </a:spcAft>
            </a:pPr>
            <a:r>
              <a:rPr lang="en-US" sz="1600" b="1" dirty="0">
                <a:solidFill>
                  <a:srgbClr val="28ACB3"/>
                </a:solidFill>
                <a:latin typeface="Arial"/>
                <a:cs typeface="Arial"/>
              </a:rPr>
              <a:t>Pick a </a:t>
            </a:r>
            <a:r>
              <a:rPr lang="en-US" sz="1600" b="1" dirty="0" smtClean="0">
                <a:solidFill>
                  <a:srgbClr val="28ACB3"/>
                </a:solidFill>
                <a:latin typeface="Arial"/>
                <a:cs typeface="Arial"/>
              </a:rPr>
              <a:t>scenario to see</a:t>
            </a:r>
            <a:br>
              <a:rPr lang="en-US" sz="1600" b="1" dirty="0" smtClean="0">
                <a:solidFill>
                  <a:srgbClr val="28ACB3"/>
                </a:solidFill>
                <a:latin typeface="Arial"/>
                <a:cs typeface="Arial"/>
              </a:rPr>
            </a:br>
            <a:r>
              <a:rPr lang="en-US" sz="1600" b="1" dirty="0" smtClean="0">
                <a:solidFill>
                  <a:srgbClr val="28ACB3"/>
                </a:solidFill>
                <a:latin typeface="Arial"/>
                <a:cs typeface="Arial"/>
              </a:rPr>
              <a:t>how </a:t>
            </a:r>
            <a:r>
              <a:rPr lang="en-US" sz="1600" b="1" dirty="0">
                <a:solidFill>
                  <a:srgbClr val="28ACB3"/>
                </a:solidFill>
                <a:latin typeface="Arial"/>
                <a:cs typeface="Arial"/>
              </a:rPr>
              <a:t>long the policy </a:t>
            </a:r>
            <a:r>
              <a:rPr lang="en-US" sz="1600" b="1" dirty="0" smtClean="0">
                <a:solidFill>
                  <a:srgbClr val="28ACB3"/>
                </a:solidFill>
                <a:latin typeface="Arial"/>
                <a:cs typeface="Arial"/>
              </a:rPr>
              <a:t>lasts</a:t>
            </a:r>
            <a:r>
              <a:rPr lang="en-US" sz="1200" baseline="50000" dirty="0">
                <a:solidFill>
                  <a:srgbClr val="28ACB3"/>
                </a:solidFill>
                <a:latin typeface="Arial"/>
                <a:cs typeface="Arial"/>
              </a:rPr>
              <a:t>2</a:t>
            </a:r>
            <a:r>
              <a:rPr lang="en-US" sz="1600" b="1" dirty="0" smtClean="0">
                <a:solidFill>
                  <a:srgbClr val="28ACB3"/>
                </a:solidFill>
                <a:latin typeface="Arial"/>
                <a:cs typeface="Arial"/>
              </a:rPr>
              <a:t>:</a:t>
            </a:r>
            <a:endParaRPr lang="en-US" sz="1600" b="1" baseline="30000" dirty="0">
              <a:solidFill>
                <a:srgbClr val="28ACB3"/>
              </a:solidFill>
              <a:latin typeface="Arial"/>
              <a:cs typeface="Arial"/>
            </a:endParaRP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“Longest</a:t>
            </a:r>
            <a:r>
              <a:rPr lang="en-US" sz="1400" b="1" dirty="0">
                <a:solidFill>
                  <a:srgbClr val="595959"/>
                </a:solidFill>
                <a:latin typeface="Arial"/>
                <a:cs typeface="Arial"/>
              </a:rPr>
              <a:t>, Greatest, Bubble Burst</a:t>
            </a:r>
            <a:r>
              <a:rPr lang="en-US" sz="1400" b="1" dirty="0" smtClean="0">
                <a:solidFill>
                  <a:srgbClr val="595959"/>
                </a:solidFill>
                <a:latin typeface="Arial"/>
                <a:cs typeface="Arial"/>
              </a:rPr>
              <a:t>,</a:t>
            </a:r>
            <a:br>
              <a:rPr lang="en-US" sz="1400" b="1" dirty="0" smtClean="0">
                <a:solidFill>
                  <a:srgbClr val="595959"/>
                </a:solidFill>
                <a:latin typeface="Arial"/>
                <a:cs typeface="Arial"/>
              </a:rPr>
            </a:br>
            <a:r>
              <a:rPr lang="en-US" sz="1400" b="1" dirty="0" smtClean="0">
                <a:solidFill>
                  <a:srgbClr val="595959"/>
                </a:solidFill>
                <a:latin typeface="Arial"/>
                <a:cs typeface="Arial"/>
              </a:rPr>
              <a:t>Recession</a:t>
            </a:r>
            <a:r>
              <a:rPr lang="en-US" sz="1400" b="1" dirty="0">
                <a:solidFill>
                  <a:srgbClr val="595959"/>
                </a:solidFill>
                <a:latin typeface="Arial"/>
                <a:cs typeface="Arial"/>
              </a:rPr>
              <a:t>, </a:t>
            </a:r>
            <a:r>
              <a:rPr lang="en-US" sz="1400" b="1" dirty="0" smtClean="0">
                <a:solidFill>
                  <a:srgbClr val="595959"/>
                </a:solidFill>
                <a:latin typeface="Arial"/>
                <a:cs typeface="Arial"/>
              </a:rPr>
              <a:t>Depression”</a:t>
            </a:r>
            <a:r>
              <a:rPr lang="en-US" sz="1400" dirty="0" smtClean="0">
                <a:solidFill>
                  <a:srgbClr val="595959"/>
                </a:solidFill>
                <a:latin typeface="Arial"/>
                <a:cs typeface="Arial"/>
              </a:rPr>
              <a:t> ever (</a:t>
            </a:r>
            <a:r>
              <a:rPr lang="en-US" sz="1400" b="1" dirty="0" smtClean="0">
                <a:solidFill>
                  <a:srgbClr val="EA4741"/>
                </a:solidFill>
                <a:latin typeface="Arial"/>
                <a:cs typeface="Arial"/>
              </a:rPr>
              <a:t>0%</a:t>
            </a:r>
            <a:r>
              <a:rPr lang="en-US" sz="1400" b="1" dirty="0" smtClean="0">
                <a:solidFill>
                  <a:srgbClr val="595959"/>
                </a:solidFill>
                <a:latin typeface="Arial"/>
                <a:cs typeface="Arial"/>
              </a:rPr>
              <a:t> </a:t>
            </a:r>
            <a:r>
              <a:rPr lang="en-US" sz="1400" dirty="0" smtClean="0">
                <a:solidFill>
                  <a:srgbClr val="595959"/>
                </a:solidFill>
                <a:latin typeface="Arial"/>
                <a:cs typeface="Arial"/>
              </a:rPr>
              <a:t>for 30+ years)</a:t>
            </a:r>
            <a:endParaRPr lang="en-US" sz="1400" b="1" dirty="0" smtClean="0">
              <a:solidFill>
                <a:srgbClr val="595959"/>
              </a:solidFill>
              <a:latin typeface="Arial"/>
              <a:cs typeface="Arial"/>
            </a:endParaRPr>
          </a:p>
          <a:p>
            <a:pPr marL="279400">
              <a:spcAft>
                <a:spcPts val="1800"/>
              </a:spcAft>
              <a:tabLst>
                <a:tab pos="1144588" algn="l"/>
              </a:tabLst>
            </a:pPr>
            <a:r>
              <a:rPr lang="en-US" sz="1400" dirty="0" smtClean="0">
                <a:solidFill>
                  <a:srgbClr val="595959"/>
                </a:solidFill>
                <a:latin typeface="Arial"/>
                <a:cs typeface="Arial"/>
              </a:rPr>
              <a:t>The </a:t>
            </a:r>
            <a:r>
              <a:rPr lang="en-US" sz="1400" b="1" dirty="0" smtClean="0">
                <a:solidFill>
                  <a:srgbClr val="595959"/>
                </a:solidFill>
                <a:latin typeface="Arial"/>
                <a:cs typeface="Arial"/>
              </a:rPr>
              <a:t>Worst 30 Years </a:t>
            </a:r>
            <a:r>
              <a:rPr lang="en-US" sz="1400" dirty="0" smtClean="0">
                <a:solidFill>
                  <a:srgbClr val="595959"/>
                </a:solidFill>
                <a:latin typeface="Arial"/>
                <a:cs typeface="Arial"/>
              </a:rPr>
              <a:t>in </a:t>
            </a:r>
            <a:r>
              <a:rPr lang="en-US" sz="1400" dirty="0">
                <a:solidFill>
                  <a:srgbClr val="595959"/>
                </a:solidFill>
                <a:latin typeface="Arial"/>
                <a:cs typeface="Arial"/>
              </a:rPr>
              <a:t>S&amp;</a:t>
            </a:r>
            <a:r>
              <a:rPr lang="en-US" sz="1400" dirty="0" smtClean="0">
                <a:solidFill>
                  <a:srgbClr val="595959"/>
                </a:solidFill>
                <a:latin typeface="Arial"/>
                <a:cs typeface="Arial"/>
              </a:rPr>
              <a:t>P500</a:t>
            </a:r>
            <a:r>
              <a:rPr lang="en-US" sz="1100" baseline="60000" dirty="0" smtClean="0">
                <a:solidFill>
                  <a:srgbClr val="595959"/>
                </a:solidFill>
                <a:latin typeface="Arial"/>
                <a:cs typeface="Arial"/>
              </a:rPr>
              <a:t>®</a:t>
            </a:r>
            <a:r>
              <a:rPr lang="en-US" sz="1400" dirty="0" smtClean="0">
                <a:solidFill>
                  <a:srgbClr val="595959"/>
                </a:solidFill>
                <a:latin typeface="Arial"/>
                <a:cs typeface="Arial"/>
              </a:rPr>
              <a:t> history (</a:t>
            </a:r>
            <a:r>
              <a:rPr lang="en-US" sz="1400" b="1" dirty="0" smtClean="0">
                <a:solidFill>
                  <a:srgbClr val="00B050"/>
                </a:solidFill>
                <a:latin typeface="Arial"/>
                <a:cs typeface="Arial"/>
              </a:rPr>
              <a:t>4.5%</a:t>
            </a:r>
            <a:r>
              <a:rPr lang="en-US" sz="1400" dirty="0" smtClean="0">
                <a:solidFill>
                  <a:srgbClr val="595959"/>
                </a:solidFill>
                <a:latin typeface="Arial"/>
                <a:cs typeface="Arial"/>
              </a:rPr>
              <a:t>)</a:t>
            </a: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Current Illustration Rate </a:t>
            </a:r>
            <a:r>
              <a:rPr lang="en-US" sz="1400" dirty="0" smtClean="0">
                <a:solidFill>
                  <a:srgbClr val="595959"/>
                </a:solidFill>
                <a:latin typeface="Arial"/>
                <a:cs typeface="Arial"/>
              </a:rPr>
              <a:t>for our</a:t>
            </a:r>
            <a:br>
              <a:rPr lang="en-US" sz="1400" dirty="0" smtClean="0">
                <a:solidFill>
                  <a:srgbClr val="595959"/>
                </a:solidFill>
                <a:latin typeface="Arial"/>
                <a:cs typeface="Arial"/>
              </a:rPr>
            </a:br>
            <a:r>
              <a:rPr lang="en-US" sz="1400" dirty="0" smtClean="0">
                <a:solidFill>
                  <a:srgbClr val="595959"/>
                </a:solidFill>
                <a:latin typeface="Arial"/>
                <a:cs typeface="Arial"/>
              </a:rPr>
              <a:t>VPP Cap Rate Account (</a:t>
            </a:r>
            <a:r>
              <a:rPr lang="en-US" sz="1400" b="1" dirty="0" smtClean="0">
                <a:solidFill>
                  <a:srgbClr val="00B0F0"/>
                </a:solidFill>
                <a:latin typeface="Arial"/>
                <a:cs typeface="Arial"/>
              </a:rPr>
              <a:t>5.6%</a:t>
            </a:r>
            <a:r>
              <a:rPr lang="en-US" sz="1400" dirty="0" smtClean="0">
                <a:solidFill>
                  <a:srgbClr val="595959"/>
                </a:solidFill>
                <a:latin typeface="Arial"/>
                <a:cs typeface="Arial"/>
              </a:rPr>
              <a:t>)</a:t>
            </a:r>
          </a:p>
        </p:txBody>
      </p:sp>
      <p:sp>
        <p:nvSpPr>
          <p:cNvPr id="120" name="Oval 119"/>
          <p:cNvSpPr/>
          <p:nvPr/>
        </p:nvSpPr>
        <p:spPr>
          <a:xfrm>
            <a:off x="508339" y="2699127"/>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508339" y="3337560"/>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a:off x="508339" y="3786779"/>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508339" y="2538346"/>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8339" y="4282194"/>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pic>
        <p:nvPicPr>
          <p:cNvPr id="13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59416" y="6006041"/>
            <a:ext cx="1109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07202" y="6348838"/>
            <a:ext cx="12747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hlinkClick r:id="rId10" action="ppaction://hlinksldjump"/>
          </p:cNvPr>
          <p:cNvSpPr/>
          <p:nvPr/>
        </p:nvSpPr>
        <p:spPr>
          <a:xfrm>
            <a:off x="508339" y="2629714"/>
            <a:ext cx="4302943" cy="5322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hlinkClick r:id="rId11" action="ppaction://hlinksldjump"/>
          </p:cNvPr>
          <p:cNvSpPr/>
          <p:nvPr/>
        </p:nvSpPr>
        <p:spPr>
          <a:xfrm>
            <a:off x="508339" y="3727649"/>
            <a:ext cx="4302943" cy="5322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hlinkClick r:id="rId12" action="ppaction://hlinksldjump"/>
          </p:cNvPr>
          <p:cNvSpPr/>
          <p:nvPr/>
        </p:nvSpPr>
        <p:spPr>
          <a:xfrm>
            <a:off x="508339" y="3262131"/>
            <a:ext cx="4302943" cy="3415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A7F84AF7-782E-8748-9862-C80A76F4A1D6}" type="slidenum">
              <a:rPr lang="en-US" smtClean="0"/>
              <a:t>29</a:t>
            </a:fld>
            <a:endParaRPr lang="en-US" dirty="0"/>
          </a:p>
        </p:txBody>
      </p:sp>
      <p:sp>
        <p:nvSpPr>
          <p:cNvPr id="11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3864931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1000" fill="hold"/>
                                        <p:tgtEl>
                                          <p:spTgt spid="130"/>
                                        </p:tgtEl>
                                        <p:attrNameLst>
                                          <p:attrName>ppt_x</p:attrName>
                                        </p:attrNameLst>
                                      </p:cBhvr>
                                      <p:tavLst>
                                        <p:tav tm="0">
                                          <p:val>
                                            <p:strVal val="0-#ppt_w/2"/>
                                          </p:val>
                                        </p:tav>
                                        <p:tav tm="100000">
                                          <p:val>
                                            <p:strVal val="#ppt_x"/>
                                          </p:val>
                                        </p:tav>
                                      </p:tavLst>
                                    </p:anim>
                                    <p:anim calcmode="lin" valueType="num">
                                      <p:cBhvr additive="base">
                                        <p:cTn id="8" dur="10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1000" fill="hold"/>
                                        <p:tgtEl>
                                          <p:spTgt spid="131"/>
                                        </p:tgtEl>
                                        <p:attrNameLst>
                                          <p:attrName>ppt_x</p:attrName>
                                        </p:attrNameLst>
                                      </p:cBhvr>
                                      <p:tavLst>
                                        <p:tav tm="0">
                                          <p:val>
                                            <p:strVal val="0-#ppt_w/2"/>
                                          </p:val>
                                        </p:tav>
                                        <p:tav tm="100000">
                                          <p:val>
                                            <p:strVal val="#ppt_x"/>
                                          </p:val>
                                        </p:tav>
                                      </p:tavLst>
                                    </p:anim>
                                    <p:anim calcmode="lin" valueType="num">
                                      <p:cBhvr additive="base">
                                        <p:cTn id="12"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208986" y="-11959"/>
            <a:ext cx="3153114" cy="2180540"/>
            <a:chOff x="208986" y="-11959"/>
            <a:chExt cx="3153114" cy="2180540"/>
          </a:xfrm>
        </p:grpSpPr>
        <p:sp>
          <p:nvSpPr>
            <p:cNvPr id="254" name="Pentagon 253">
              <a:extLst>
                <a:ext uri="{FF2B5EF4-FFF2-40B4-BE49-F238E27FC236}">
                  <a16:creationId xmlns:a16="http://schemas.microsoft.com/office/drawing/2014/main" xmlns="" id="{AED03963-FBB0-5446-8A61-9CA6FFCC8AFD}"/>
                </a:ext>
              </a:extLst>
            </p:cNvPr>
            <p:cNvSpPr/>
            <p:nvPr/>
          </p:nvSpPr>
          <p:spPr>
            <a:xfrm rot="5400000">
              <a:off x="699199" y="-494321"/>
              <a:ext cx="2175368" cy="3150435"/>
            </a:xfrm>
            <a:prstGeom prst="homePlat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55" name="Pentagon 254">
              <a:extLst>
                <a:ext uri="{FF2B5EF4-FFF2-40B4-BE49-F238E27FC236}">
                  <a16:creationId xmlns:a16="http://schemas.microsoft.com/office/drawing/2014/main" xmlns="" id="{A4F23C38-7A1C-974F-99B6-6EE2AD6F51A1}"/>
                </a:ext>
              </a:extLst>
            </p:cNvPr>
            <p:cNvSpPr/>
            <p:nvPr/>
          </p:nvSpPr>
          <p:spPr>
            <a:xfrm rot="5400000">
              <a:off x="696520" y="-499493"/>
              <a:ext cx="2175368" cy="3150435"/>
            </a:xfrm>
            <a:custGeom>
              <a:avLst/>
              <a:gdLst>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3150435 h 3150435"/>
                <a:gd name="connsiteX5" fmla="*/ 0 w 2175368"/>
                <a:gd name="connsiteY5"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68" h="3150435">
                  <a:moveTo>
                    <a:pt x="0" y="0"/>
                  </a:moveTo>
                  <a:lnTo>
                    <a:pt x="1087684" y="0"/>
                  </a:lnTo>
                  <a:lnTo>
                    <a:pt x="2175368" y="1575218"/>
                  </a:lnTo>
                  <a:lnTo>
                    <a:pt x="1087684" y="3150435"/>
                  </a:lnTo>
                  <a:cubicBezTo>
                    <a:pt x="1114589" y="1710823"/>
                    <a:pt x="718163" y="889278"/>
                    <a:pt x="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67" name="TextBox 166">
              <a:extLst>
                <a:ext uri="{FF2B5EF4-FFF2-40B4-BE49-F238E27FC236}">
                  <a16:creationId xmlns:a16="http://schemas.microsoft.com/office/drawing/2014/main" xmlns="" id="{7AC9DD2F-AEE6-834A-ADE7-679D756AF2D1}"/>
                </a:ext>
              </a:extLst>
            </p:cNvPr>
            <p:cNvSpPr txBox="1"/>
            <p:nvPr/>
          </p:nvSpPr>
          <p:spPr>
            <a:xfrm>
              <a:off x="662676" y="346773"/>
              <a:ext cx="2280605" cy="954107"/>
            </a:xfrm>
            <a:prstGeom prst="rect">
              <a:avLst/>
            </a:prstGeom>
            <a:noFill/>
          </p:spPr>
          <p:txBody>
            <a:bodyPr wrap="square" rtlCol="0">
              <a:spAutoFit/>
            </a:bodyPr>
            <a:lstStyle/>
            <a:p>
              <a:pPr algn="ctr"/>
              <a:r>
                <a:rPr lang="en-US" sz="2800" b="1" dirty="0">
                  <a:solidFill>
                    <a:schemeClr val="bg1"/>
                  </a:solidFill>
                  <a:latin typeface="Arial"/>
                </a:rPr>
                <a:t>A </a:t>
              </a:r>
              <a:r>
                <a:rPr lang="en-US" sz="2800" b="1" dirty="0" smtClean="0">
                  <a:solidFill>
                    <a:schemeClr val="bg1"/>
                  </a:solidFill>
                  <a:latin typeface="Arial"/>
                </a:rPr>
                <a:t>LITTLE HISTORY</a:t>
              </a:r>
              <a:endParaRPr lang="en-US" sz="2800" b="1" dirty="0">
                <a:solidFill>
                  <a:schemeClr val="bg1"/>
                </a:solidFill>
                <a:latin typeface="Arial"/>
              </a:endParaRPr>
            </a:p>
          </p:txBody>
        </p:sp>
      </p:grpSp>
      <p:grpSp>
        <p:nvGrpSpPr>
          <p:cNvPr id="7" name="Group 6"/>
          <p:cNvGrpSpPr/>
          <p:nvPr/>
        </p:nvGrpSpPr>
        <p:grpSpPr>
          <a:xfrm>
            <a:off x="-2870" y="4300279"/>
            <a:ext cx="12194870" cy="792804"/>
            <a:chOff x="-2870" y="4300279"/>
            <a:chExt cx="12194870" cy="792804"/>
          </a:xfrm>
        </p:grpSpPr>
        <p:sp>
          <p:nvSpPr>
            <p:cNvPr id="4" name="Rectangle 3"/>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1" name="Straight Connector 260">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C792ADC4-F074-0947-8ABD-3FE7544CF502}"/>
              </a:ext>
            </a:extLst>
          </p:cNvPr>
          <p:cNvGrpSpPr/>
          <p:nvPr/>
        </p:nvGrpSpPr>
        <p:grpSpPr>
          <a:xfrm>
            <a:off x="380814" y="2293908"/>
            <a:ext cx="5430706" cy="3859559"/>
            <a:chOff x="380814" y="2293908"/>
            <a:chExt cx="5430706" cy="3859559"/>
          </a:xfrm>
        </p:grpSpPr>
        <p:sp>
          <p:nvSpPr>
            <p:cNvPr id="177" name="TextBox 176">
              <a:extLst>
                <a:ext uri="{FF2B5EF4-FFF2-40B4-BE49-F238E27FC236}">
                  <a16:creationId xmlns:a16="http://schemas.microsoft.com/office/drawing/2014/main" xmlns="" id="{5A590B91-4AFF-F748-AE4B-C902E9C6DEC1}"/>
                </a:ext>
              </a:extLst>
            </p:cNvPr>
            <p:cNvSpPr txBox="1"/>
            <p:nvPr/>
          </p:nvSpPr>
          <p:spPr>
            <a:xfrm>
              <a:off x="380814" y="5230137"/>
              <a:ext cx="5430706" cy="923330"/>
            </a:xfrm>
            <a:prstGeom prst="rect">
              <a:avLst/>
            </a:prstGeom>
            <a:noFill/>
          </p:spPr>
          <p:txBody>
            <a:bodyPr wrap="square" rtlCol="0">
              <a:spAutoFit/>
            </a:bodyPr>
            <a:lstStyle/>
            <a:p>
              <a:r>
                <a:rPr lang="en-US" dirty="0" smtClean="0">
                  <a:solidFill>
                    <a:srgbClr val="595959"/>
                  </a:solidFill>
                  <a:latin typeface="Arial"/>
                </a:rPr>
                <a:t>UL </a:t>
              </a:r>
              <a:r>
                <a:rPr lang="en-US" dirty="0">
                  <a:solidFill>
                    <a:srgbClr val="595959"/>
                  </a:solidFill>
                  <a:latin typeface="Arial"/>
                </a:rPr>
                <a:t>was invented in 1979 as an alternative to underperforming whole life policies. Interest rates were high.</a:t>
              </a:r>
            </a:p>
          </p:txBody>
        </p:sp>
        <p:grpSp>
          <p:nvGrpSpPr>
            <p:cNvPr id="58" name="Group 57">
              <a:extLst>
                <a:ext uri="{FF2B5EF4-FFF2-40B4-BE49-F238E27FC236}">
                  <a16:creationId xmlns:a16="http://schemas.microsoft.com/office/drawing/2014/main" xmlns="" id="{286A36EE-E9F8-A046-82CF-55FB3BB49143}"/>
                </a:ext>
              </a:extLst>
            </p:cNvPr>
            <p:cNvGrpSpPr/>
            <p:nvPr/>
          </p:nvGrpSpPr>
          <p:grpSpPr>
            <a:xfrm>
              <a:off x="1067524" y="2293908"/>
              <a:ext cx="1468788" cy="1944395"/>
              <a:chOff x="1128116" y="2287246"/>
              <a:chExt cx="1468788" cy="1944395"/>
            </a:xfrm>
          </p:grpSpPr>
          <p:sp>
            <p:nvSpPr>
              <p:cNvPr id="48" name="Teardrop 47">
                <a:extLst>
                  <a:ext uri="{FF2B5EF4-FFF2-40B4-BE49-F238E27FC236}">
                    <a16:creationId xmlns:a16="http://schemas.microsoft.com/office/drawing/2014/main" xmlns="" id="{77C6D5EE-927E-9B49-8929-F756D86B48BB}"/>
                  </a:ext>
                </a:extLst>
              </p:cNvPr>
              <p:cNvSpPr/>
              <p:nvPr/>
            </p:nvSpPr>
            <p:spPr>
              <a:xfrm rot="8091213">
                <a:off x="1128116" y="2287246"/>
                <a:ext cx="1436918" cy="1436918"/>
              </a:xfrm>
              <a:prstGeom prst="teardrop">
                <a:avLst>
                  <a:gd name="adj" fmla="val 133588"/>
                </a:avLst>
              </a:prstGeom>
              <a:solidFill>
                <a:srgbClr val="FCC144"/>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9" name="Teardrop 48">
                <a:extLst>
                  <a:ext uri="{FF2B5EF4-FFF2-40B4-BE49-F238E27FC236}">
                    <a16:creationId xmlns:a16="http://schemas.microsoft.com/office/drawing/2014/main" xmlns="" id="{9F2B1D80-EDCF-A546-BA80-E01F81F7647F}"/>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0" name="Oval 49">
                <a:extLst>
                  <a:ext uri="{FF2B5EF4-FFF2-40B4-BE49-F238E27FC236}">
                    <a16:creationId xmlns:a16="http://schemas.microsoft.com/office/drawing/2014/main" xmlns="" id="{2C9C32A0-5992-0548-B297-B95C57A560B0}"/>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1" name="Oval 50">
                <a:extLst>
                  <a:ext uri="{FF2B5EF4-FFF2-40B4-BE49-F238E27FC236}">
                    <a16:creationId xmlns:a16="http://schemas.microsoft.com/office/drawing/2014/main" xmlns="" id="{A9ED27C0-AE2F-6E49-A04D-A899D19720C5}"/>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3" name="Subtitle 2">
                <a:extLst>
                  <a:ext uri="{FF2B5EF4-FFF2-40B4-BE49-F238E27FC236}">
                    <a16:creationId xmlns:a16="http://schemas.microsoft.com/office/drawing/2014/main" xmlns="" id="{E4113DC7-1A57-F84F-AC93-AFEB2103260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UL</a:t>
                </a:r>
              </a:p>
            </p:txBody>
          </p:sp>
          <p:sp>
            <p:nvSpPr>
              <p:cNvPr id="54" name="Rectangle 53">
                <a:extLst>
                  <a:ext uri="{FF2B5EF4-FFF2-40B4-BE49-F238E27FC236}">
                    <a16:creationId xmlns:a16="http://schemas.microsoft.com/office/drawing/2014/main" xmlns="" id="{789DD26C-7F9C-F74A-8CE0-1B068ABADEA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1970s</a:t>
                </a:r>
              </a:p>
            </p:txBody>
          </p:sp>
          <p:cxnSp>
            <p:nvCxnSpPr>
              <p:cNvPr id="5" name="Straight Connector 4">
                <a:extLst>
                  <a:ext uri="{FF2B5EF4-FFF2-40B4-BE49-F238E27FC236}">
                    <a16:creationId xmlns:a16="http://schemas.microsoft.com/office/drawing/2014/main" xmlns="" id="{AD76326C-12EC-DA4B-A94F-CFBB1D4D756F}"/>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xmlns="" id="{8A3D17CE-9560-F04E-9AD7-66F180EC70BA}"/>
                </a:ext>
              </a:extLst>
            </p:cNvPr>
            <p:cNvGrpSpPr/>
            <p:nvPr/>
          </p:nvGrpSpPr>
          <p:grpSpPr>
            <a:xfrm>
              <a:off x="1558345" y="4452320"/>
              <a:ext cx="455275" cy="455275"/>
              <a:chOff x="810865" y="2343896"/>
              <a:chExt cx="455275" cy="455275"/>
            </a:xfrm>
            <a:effectLst/>
          </p:grpSpPr>
          <p:sp>
            <p:nvSpPr>
              <p:cNvPr id="142" name="Oval 141">
                <a:extLst>
                  <a:ext uri="{FF2B5EF4-FFF2-40B4-BE49-F238E27FC236}">
                    <a16:creationId xmlns:a16="http://schemas.microsoft.com/office/drawing/2014/main" xmlns="" id="{D9E2D838-95E6-D64A-850D-A009EBFFC074}"/>
                  </a:ext>
                </a:extLst>
              </p:cNvPr>
              <p:cNvSpPr/>
              <p:nvPr/>
            </p:nvSpPr>
            <p:spPr>
              <a:xfrm>
                <a:off x="810865" y="2343896"/>
                <a:ext cx="455275" cy="455275"/>
              </a:xfrm>
              <a:prstGeom prst="ellipse">
                <a:avLst/>
              </a:prstGeom>
              <a:solidFill>
                <a:srgbClr val="FCC14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1</a:t>
                </a:r>
              </a:p>
            </p:txBody>
          </p:sp>
          <p:sp>
            <p:nvSpPr>
              <p:cNvPr id="144" name="Moon 143">
                <a:extLst>
                  <a:ext uri="{FF2B5EF4-FFF2-40B4-BE49-F238E27FC236}">
                    <a16:creationId xmlns:a16="http://schemas.microsoft.com/office/drawing/2014/main" xmlns="" id="{409DCC7A-55CC-DA4C-9118-C872F44E2E7C}"/>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pic>
        <p:nvPicPr>
          <p:cNvPr id="163" name="Picture 162" descr="AIG_r_w.png">
            <a:extLst>
              <a:ext uri="{FF2B5EF4-FFF2-40B4-BE49-F238E27FC236}">
                <a16:creationId xmlns:a16="http://schemas.microsoft.com/office/drawing/2014/main" xmlns="" id="{925E4D11-FA51-184A-B2B7-DCBCAB9321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40" name="Title 1">
            <a:extLst>
              <a:ext uri="{FF2B5EF4-FFF2-40B4-BE49-F238E27FC236}">
                <a16:creationId xmlns:a16="http://schemas.microsoft.com/office/drawing/2014/main" xmlns="" id="{2EC648AF-C7CA-9F47-B266-0C0B53D02DA3}"/>
              </a:ext>
            </a:extLst>
          </p:cNvPr>
          <p:cNvSpPr txBox="1">
            <a:spLocks/>
          </p:cNvSpPr>
          <p:nvPr/>
        </p:nvSpPr>
        <p:spPr>
          <a:xfrm>
            <a:off x="3589161" y="361503"/>
            <a:ext cx="11018077"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IT’S </a:t>
            </a:r>
            <a:r>
              <a:rPr lang="en-US" sz="3600" u="sng" spc="100" dirty="0" smtClean="0">
                <a:solidFill>
                  <a:srgbClr val="595959"/>
                </a:solidFill>
                <a:latin typeface="Arial"/>
              </a:rPr>
              <a:t>ALL</a:t>
            </a:r>
            <a:r>
              <a:rPr lang="en-US" sz="3600" spc="100" dirty="0" smtClean="0">
                <a:solidFill>
                  <a:srgbClr val="595959"/>
                </a:solidFill>
                <a:latin typeface="Arial"/>
              </a:rPr>
              <a:t> UNIVERSAL LIFE</a:t>
            </a:r>
            <a:endParaRPr lang="en-US" sz="3600" spc="100" dirty="0">
              <a:solidFill>
                <a:srgbClr val="595959"/>
              </a:solidFill>
              <a:latin typeface="Arial"/>
            </a:endParaRPr>
          </a:p>
        </p:txBody>
      </p:sp>
      <p:sp>
        <p:nvSpPr>
          <p:cNvPr id="6" name="Slide Number Placeholder 5"/>
          <p:cNvSpPr>
            <a:spLocks noGrp="1"/>
          </p:cNvSpPr>
          <p:nvPr>
            <p:ph type="sldNum" sz="quarter" idx="12"/>
          </p:nvPr>
        </p:nvSpPr>
        <p:spPr/>
        <p:txBody>
          <a:bodyPr/>
          <a:lstStyle/>
          <a:p>
            <a:fld id="{A7F84AF7-782E-8748-9862-C80A76F4A1D6}" type="slidenum">
              <a:rPr lang="en-US" smtClean="0"/>
              <a:t>3</a:t>
            </a:fld>
            <a:endParaRPr lang="en-US" dirty="0"/>
          </a:p>
        </p:txBody>
      </p:sp>
      <p:sp>
        <p:nvSpPr>
          <p:cNvPr id="27"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631536"/>
            <a:ext cx="12192000" cy="262659"/>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1641260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429478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THE RACE IS ON!</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sp>
          <p:nvSpPr>
            <p:cNvPr id="88" name="TextBox 87"/>
            <p:cNvSpPr txBox="1"/>
            <p:nvPr/>
          </p:nvSpPr>
          <p:spPr>
            <a:xfrm>
              <a:off x="9600516" y="1753615"/>
              <a:ext cx="235962" cy="215444"/>
            </a:xfrm>
            <a:prstGeom prst="rect">
              <a:avLst/>
            </a:prstGeom>
            <a:noFill/>
          </p:spPr>
          <p:txBody>
            <a:bodyPr wrap="none" rtlCol="0">
              <a:spAutoFit/>
            </a:bodyPr>
            <a:lstStyle/>
            <a:p>
              <a:r>
                <a:rPr lang="en-US" sz="800" dirty="0" smtClean="0">
                  <a:solidFill>
                    <a:srgbClr val="00A4E4"/>
                  </a:solidFill>
                </a:rPr>
                <a:t>1</a:t>
              </a:r>
              <a:endParaRPr lang="en-US" sz="800" dirty="0">
                <a:solidFill>
                  <a:srgbClr val="00A4E4"/>
                </a:solidFil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sp>
        <p:nvSpPr>
          <p:cNvPr id="87" name="TextBox 86"/>
          <p:cNvSpPr txBox="1"/>
          <p:nvPr/>
        </p:nvSpPr>
        <p:spPr>
          <a:xfrm>
            <a:off x="7992501" y="6595418"/>
            <a:ext cx="3454491" cy="230832"/>
          </a:xfrm>
          <a:prstGeom prst="rect">
            <a:avLst/>
          </a:prstGeom>
          <a:noFill/>
        </p:spPr>
        <p:txBody>
          <a:bodyPr wrap="none" rtlCol="0">
            <a:spAutoFit/>
          </a:bodyPr>
          <a:lstStyle/>
          <a:p>
            <a:r>
              <a:rPr lang="en-US" sz="900" baseline="30000" dirty="0" smtClean="0">
                <a:solidFill>
                  <a:schemeClr val="bg1"/>
                </a:solidFill>
                <a:latin typeface="Arial"/>
                <a:cs typeface="Arial"/>
              </a:rPr>
              <a:t>1</a:t>
            </a:r>
            <a:r>
              <a:rPr lang="en-US" sz="900" dirty="0" smtClean="0">
                <a:solidFill>
                  <a:schemeClr val="bg1"/>
                </a:solidFill>
                <a:latin typeface="Arial"/>
                <a:cs typeface="Arial"/>
              </a:rPr>
              <a:t>The charges the policy pays to provide life insurance coverage.</a:t>
            </a:r>
            <a:endParaRPr lang="en-US" sz="900" dirty="0">
              <a:solidFill>
                <a:schemeClr val="bg1"/>
              </a:solidFill>
              <a:latin typeface="Arial"/>
              <a:cs typeface="Arial"/>
            </a:endParaRPr>
          </a:p>
        </p:txBody>
      </p:sp>
      <p:sp>
        <p:nvSpPr>
          <p:cNvPr id="5" name="TextBox 4"/>
          <p:cNvSpPr txBox="1"/>
          <p:nvPr/>
        </p:nvSpPr>
        <p:spPr>
          <a:xfrm>
            <a:off x="431042" y="990799"/>
            <a:ext cx="4072592" cy="369332"/>
          </a:xfrm>
          <a:prstGeom prst="rect">
            <a:avLst/>
          </a:prstGeom>
          <a:noFill/>
        </p:spPr>
        <p:txBody>
          <a:bodyPr wrap="square" rtlCol="0">
            <a:spAutoFit/>
          </a:bodyPr>
          <a:lstStyle/>
          <a:p>
            <a:r>
              <a:rPr lang="en-US" b="1" dirty="0" smtClean="0">
                <a:solidFill>
                  <a:srgbClr val="00A4E4"/>
                </a:solidFill>
                <a:latin typeface="Arial" panose="020B0604020202020204" pitchFamily="34" charset="0"/>
                <a:cs typeface="Arial" panose="020B0604020202020204" pitchFamily="34" charset="0"/>
              </a:rPr>
              <a:t>WATCH THE PERFORMANCE!</a:t>
            </a:r>
            <a:endParaRPr lang="en-US" b="1" dirty="0">
              <a:solidFill>
                <a:srgbClr val="00A4E4"/>
              </a:solidFill>
              <a:latin typeface="Arial" panose="020B0604020202020204" pitchFamily="34" charset="0"/>
              <a:cs typeface="Arial" panose="020B0604020202020204" pitchFamily="34" charset="0"/>
            </a:endParaRPr>
          </a:p>
        </p:txBody>
      </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grpSp>
        <p:nvGrpSpPr>
          <p:cNvPr id="92" name="Group 91"/>
          <p:cNvGrpSpPr/>
          <p:nvPr/>
        </p:nvGrpSpPr>
        <p:grpSpPr>
          <a:xfrm>
            <a:off x="8966738" y="202242"/>
            <a:ext cx="1091234" cy="851230"/>
            <a:chOff x="8966738" y="202242"/>
            <a:chExt cx="1091234" cy="851230"/>
          </a:xfrm>
        </p:grpSpPr>
        <p:sp>
          <p:nvSpPr>
            <p:cNvPr id="98" name="TextBox 97"/>
            <p:cNvSpPr txBox="1"/>
            <p:nvPr/>
          </p:nvSpPr>
          <p:spPr>
            <a:xfrm>
              <a:off x="8966738" y="202242"/>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GUL3</a:t>
              </a:r>
              <a:r>
                <a:rPr lang="en-US" sz="1000" baseline="50000" dirty="0" smtClean="0">
                  <a:solidFill>
                    <a:srgbClr val="EA4741"/>
                  </a:solidFill>
                  <a:latin typeface="Arial" panose="020B0604020202020204" pitchFamily="34" charset="0"/>
                  <a:cs typeface="Arial" panose="020B0604020202020204" pitchFamily="34" charset="0"/>
                </a:rPr>
                <a:t>1</a:t>
              </a:r>
              <a:endParaRPr lang="en-US" sz="1200" baseline="50000" dirty="0">
                <a:solidFill>
                  <a:srgbClr val="EA4741"/>
                </a:solidFill>
                <a:latin typeface="Arial" panose="020B0604020202020204" pitchFamily="34" charset="0"/>
                <a:cs typeface="Arial" panose="020B0604020202020204" pitchFamily="34" charset="0"/>
              </a:endParaRPr>
            </a:p>
          </p:txBody>
        </p:sp>
        <p:cxnSp>
          <p:nvCxnSpPr>
            <p:cNvPr id="112" name="Straight Connector 111"/>
            <p:cNvCxnSpPr/>
            <p:nvPr/>
          </p:nvCxnSpPr>
          <p:spPr>
            <a:xfrm>
              <a:off x="9858668" y="793177"/>
              <a:ext cx="199304" cy="260295"/>
            </a:xfrm>
            <a:prstGeom prst="line">
              <a:avLst/>
            </a:prstGeom>
            <a:ln w="44450">
              <a:solidFill>
                <a:srgbClr val="EA474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1160447" y="821298"/>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VPP</a:t>
            </a:r>
            <a:r>
              <a:rPr lang="en-US" sz="1000" baseline="50000" dirty="0">
                <a:solidFill>
                  <a:srgbClr val="EA4741"/>
                </a:solidFill>
                <a:latin typeface="Arial" panose="020B0604020202020204" pitchFamily="34" charset="0"/>
                <a:cs typeface="Arial" panose="020B0604020202020204" pitchFamily="34" charset="0"/>
              </a:rPr>
              <a:t>1</a:t>
            </a:r>
            <a:endParaRPr lang="en-US" sz="1200" b="1" dirty="0">
              <a:solidFill>
                <a:srgbClr val="EA4741"/>
              </a:solidFill>
              <a:latin typeface="Arial" panose="020B0604020202020204" pitchFamily="34" charset="0"/>
              <a:cs typeface="Arial" panose="020B0604020202020204" pitchFamily="34" charset="0"/>
            </a:endParaRPr>
          </a:p>
        </p:txBody>
      </p:sp>
      <p:sp>
        <p:nvSpPr>
          <p:cNvPr id="34" name="Freeform 33"/>
          <p:cNvSpPr/>
          <p:nvPr/>
        </p:nvSpPr>
        <p:spPr>
          <a:xfrm>
            <a:off x="11321727" y="1443644"/>
            <a:ext cx="581114" cy="1217820"/>
          </a:xfrm>
          <a:custGeom>
            <a:avLst/>
            <a:gdLst>
              <a:gd name="connsiteX0" fmla="*/ 581114 w 581114"/>
              <a:gd name="connsiteY0" fmla="*/ 0 h 982767"/>
              <a:gd name="connsiteX1" fmla="*/ 581114 w 581114"/>
              <a:gd name="connsiteY1" fmla="*/ 572569 h 982767"/>
              <a:gd name="connsiteX2" fmla="*/ 307648 w 581114"/>
              <a:gd name="connsiteY2" fmla="*/ 905855 h 982767"/>
              <a:gd name="connsiteX3" fmla="*/ 0 w 581114"/>
              <a:gd name="connsiteY3" fmla="*/ 982767 h 982767"/>
            </a:gdLst>
            <a:ahLst/>
            <a:cxnLst>
              <a:cxn ang="0">
                <a:pos x="connsiteX0" y="connsiteY0"/>
              </a:cxn>
              <a:cxn ang="0">
                <a:pos x="connsiteX1" y="connsiteY1"/>
              </a:cxn>
              <a:cxn ang="0">
                <a:pos x="connsiteX2" y="connsiteY2"/>
              </a:cxn>
              <a:cxn ang="0">
                <a:pos x="connsiteX3" y="connsiteY3"/>
              </a:cxn>
            </a:cxnLst>
            <a:rect l="l" t="t" r="r" b="b"/>
            <a:pathLst>
              <a:path w="581114" h="982767">
                <a:moveTo>
                  <a:pt x="581114" y="0"/>
                </a:moveTo>
                <a:lnTo>
                  <a:pt x="581114" y="572569"/>
                </a:lnTo>
                <a:lnTo>
                  <a:pt x="307648" y="905855"/>
                </a:lnTo>
                <a:lnTo>
                  <a:pt x="0" y="982767"/>
                </a:lnTo>
              </a:path>
            </a:pathLst>
          </a:custGeom>
          <a:noFill/>
          <a:ln w="44450">
            <a:solidFill>
              <a:srgbClr val="EA474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431042" y="1909454"/>
            <a:ext cx="4674204" cy="2354491"/>
          </a:xfrm>
          <a:prstGeom prst="rect">
            <a:avLst/>
          </a:prstGeom>
          <a:noFill/>
        </p:spPr>
        <p:txBody>
          <a:bodyPr wrap="square" rtlCol="0">
            <a:spAutoFit/>
          </a:bodyPr>
          <a:lstStyle/>
          <a:p>
            <a:pPr>
              <a:spcAft>
                <a:spcPts val="1800"/>
              </a:spcAft>
            </a:pPr>
            <a:r>
              <a:rPr lang="en-US" sz="1600" b="1" dirty="0">
                <a:solidFill>
                  <a:srgbClr val="28ACB3"/>
                </a:solidFill>
                <a:latin typeface="Arial"/>
                <a:cs typeface="Arial"/>
              </a:rPr>
              <a:t>Pick a </a:t>
            </a:r>
            <a:r>
              <a:rPr lang="en-US" sz="1600" b="1" dirty="0" smtClean="0">
                <a:solidFill>
                  <a:srgbClr val="28ACB3"/>
                </a:solidFill>
                <a:latin typeface="Arial"/>
                <a:cs typeface="Arial"/>
              </a:rPr>
              <a:t>scenario to see</a:t>
            </a:r>
            <a:br>
              <a:rPr lang="en-US" sz="1600" b="1" dirty="0" smtClean="0">
                <a:solidFill>
                  <a:srgbClr val="28ACB3"/>
                </a:solidFill>
                <a:latin typeface="Arial"/>
                <a:cs typeface="Arial"/>
              </a:rPr>
            </a:br>
            <a:r>
              <a:rPr lang="en-US" sz="1600" b="1" dirty="0" smtClean="0">
                <a:solidFill>
                  <a:srgbClr val="28ACB3"/>
                </a:solidFill>
                <a:latin typeface="Arial"/>
                <a:cs typeface="Arial"/>
              </a:rPr>
              <a:t>how </a:t>
            </a:r>
            <a:r>
              <a:rPr lang="en-US" sz="1600" b="1" dirty="0">
                <a:solidFill>
                  <a:srgbClr val="28ACB3"/>
                </a:solidFill>
                <a:latin typeface="Arial"/>
                <a:cs typeface="Arial"/>
              </a:rPr>
              <a:t>long the policy </a:t>
            </a:r>
            <a:r>
              <a:rPr lang="en-US" sz="1600" b="1" dirty="0" smtClean="0">
                <a:solidFill>
                  <a:srgbClr val="28ACB3"/>
                </a:solidFill>
                <a:latin typeface="Arial"/>
                <a:cs typeface="Arial"/>
              </a:rPr>
              <a:t>lasts</a:t>
            </a:r>
            <a:r>
              <a:rPr lang="en-US" sz="1200" baseline="50000" dirty="0">
                <a:solidFill>
                  <a:srgbClr val="28ACB3"/>
                </a:solidFill>
                <a:latin typeface="Arial"/>
                <a:cs typeface="Arial"/>
              </a:rPr>
              <a:t>2</a:t>
            </a:r>
            <a:r>
              <a:rPr lang="en-US" sz="1600" b="1" dirty="0" smtClean="0">
                <a:solidFill>
                  <a:srgbClr val="28ACB3"/>
                </a:solidFill>
                <a:latin typeface="Arial"/>
                <a:cs typeface="Arial"/>
              </a:rPr>
              <a:t>:</a:t>
            </a:r>
            <a:endParaRPr lang="en-US" sz="1600" b="1" baseline="30000" dirty="0">
              <a:solidFill>
                <a:srgbClr val="28ACB3"/>
              </a:solidFill>
              <a:latin typeface="Arial"/>
              <a:cs typeface="Arial"/>
            </a:endParaRP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“Longest</a:t>
            </a:r>
            <a:r>
              <a:rPr lang="en-US" sz="1400" b="1" dirty="0">
                <a:solidFill>
                  <a:srgbClr val="595959"/>
                </a:solidFill>
                <a:latin typeface="Arial"/>
                <a:cs typeface="Arial"/>
              </a:rPr>
              <a:t>, Greatest, Bubble Burst</a:t>
            </a:r>
            <a:r>
              <a:rPr lang="en-US" sz="1400" b="1" dirty="0" smtClean="0">
                <a:solidFill>
                  <a:srgbClr val="595959"/>
                </a:solidFill>
                <a:latin typeface="Arial"/>
                <a:cs typeface="Arial"/>
              </a:rPr>
              <a:t>,</a:t>
            </a:r>
            <a:br>
              <a:rPr lang="en-US" sz="1400" b="1" dirty="0" smtClean="0">
                <a:solidFill>
                  <a:srgbClr val="595959"/>
                </a:solidFill>
                <a:latin typeface="Arial"/>
                <a:cs typeface="Arial"/>
              </a:rPr>
            </a:br>
            <a:r>
              <a:rPr lang="en-US" sz="1400" b="1" dirty="0" smtClean="0">
                <a:solidFill>
                  <a:srgbClr val="595959"/>
                </a:solidFill>
                <a:latin typeface="Arial"/>
                <a:cs typeface="Arial"/>
              </a:rPr>
              <a:t>Recession</a:t>
            </a:r>
            <a:r>
              <a:rPr lang="en-US" sz="1400" b="1" dirty="0">
                <a:solidFill>
                  <a:srgbClr val="595959"/>
                </a:solidFill>
                <a:latin typeface="Arial"/>
                <a:cs typeface="Arial"/>
              </a:rPr>
              <a:t>, </a:t>
            </a:r>
            <a:r>
              <a:rPr lang="en-US" sz="1400" b="1" dirty="0" smtClean="0">
                <a:solidFill>
                  <a:srgbClr val="595959"/>
                </a:solidFill>
                <a:latin typeface="Arial"/>
                <a:cs typeface="Arial"/>
              </a:rPr>
              <a:t>Depression”</a:t>
            </a:r>
            <a:r>
              <a:rPr lang="en-US" sz="1400" dirty="0" smtClean="0">
                <a:solidFill>
                  <a:srgbClr val="595959"/>
                </a:solidFill>
                <a:latin typeface="Arial"/>
                <a:cs typeface="Arial"/>
              </a:rPr>
              <a:t> ever (</a:t>
            </a:r>
            <a:r>
              <a:rPr lang="en-US" sz="1400" b="1" dirty="0" smtClean="0">
                <a:solidFill>
                  <a:srgbClr val="EA4741"/>
                </a:solidFill>
                <a:latin typeface="Arial"/>
                <a:cs typeface="Arial"/>
              </a:rPr>
              <a:t>0%</a:t>
            </a:r>
            <a:r>
              <a:rPr lang="en-US" sz="1400" b="1" dirty="0" smtClean="0">
                <a:solidFill>
                  <a:srgbClr val="595959"/>
                </a:solidFill>
                <a:latin typeface="Arial"/>
                <a:cs typeface="Arial"/>
              </a:rPr>
              <a:t> </a:t>
            </a:r>
            <a:r>
              <a:rPr lang="en-US" sz="1400" dirty="0" smtClean="0">
                <a:solidFill>
                  <a:srgbClr val="595959"/>
                </a:solidFill>
                <a:latin typeface="Arial"/>
                <a:cs typeface="Arial"/>
              </a:rPr>
              <a:t>for 30+ years)</a:t>
            </a:r>
            <a:endParaRPr lang="en-US" sz="1400" b="1" dirty="0" smtClean="0">
              <a:solidFill>
                <a:srgbClr val="595959"/>
              </a:solidFill>
              <a:latin typeface="Arial"/>
              <a:cs typeface="Arial"/>
            </a:endParaRPr>
          </a:p>
          <a:p>
            <a:pPr marL="279400">
              <a:spcAft>
                <a:spcPts val="1800"/>
              </a:spcAft>
              <a:tabLst>
                <a:tab pos="1144588" algn="l"/>
              </a:tabLst>
            </a:pPr>
            <a:r>
              <a:rPr lang="en-US" sz="1400" dirty="0" smtClean="0">
                <a:solidFill>
                  <a:srgbClr val="595959"/>
                </a:solidFill>
                <a:latin typeface="Arial"/>
                <a:cs typeface="Arial"/>
              </a:rPr>
              <a:t>The </a:t>
            </a:r>
            <a:r>
              <a:rPr lang="en-US" sz="1400" b="1" dirty="0" smtClean="0">
                <a:solidFill>
                  <a:srgbClr val="595959"/>
                </a:solidFill>
                <a:latin typeface="Arial"/>
                <a:cs typeface="Arial"/>
              </a:rPr>
              <a:t>Worst 30 Years </a:t>
            </a:r>
            <a:r>
              <a:rPr lang="en-US" sz="1400" dirty="0" smtClean="0">
                <a:solidFill>
                  <a:srgbClr val="595959"/>
                </a:solidFill>
                <a:latin typeface="Arial"/>
                <a:cs typeface="Arial"/>
              </a:rPr>
              <a:t>in </a:t>
            </a:r>
            <a:r>
              <a:rPr lang="en-US" sz="1400" dirty="0">
                <a:solidFill>
                  <a:srgbClr val="595959"/>
                </a:solidFill>
                <a:latin typeface="Arial"/>
                <a:cs typeface="Arial"/>
              </a:rPr>
              <a:t>S&amp;</a:t>
            </a:r>
            <a:r>
              <a:rPr lang="en-US" sz="1400" dirty="0" smtClean="0">
                <a:solidFill>
                  <a:srgbClr val="595959"/>
                </a:solidFill>
                <a:latin typeface="Arial"/>
                <a:cs typeface="Arial"/>
              </a:rPr>
              <a:t>P500</a:t>
            </a:r>
            <a:r>
              <a:rPr lang="en-US" sz="1100" baseline="60000" dirty="0" smtClean="0">
                <a:solidFill>
                  <a:srgbClr val="595959"/>
                </a:solidFill>
                <a:latin typeface="Arial"/>
                <a:cs typeface="Arial"/>
              </a:rPr>
              <a:t>®</a:t>
            </a:r>
            <a:r>
              <a:rPr lang="en-US" sz="1400" dirty="0" smtClean="0">
                <a:solidFill>
                  <a:srgbClr val="595959"/>
                </a:solidFill>
                <a:latin typeface="Arial"/>
                <a:cs typeface="Arial"/>
              </a:rPr>
              <a:t> history (</a:t>
            </a:r>
            <a:r>
              <a:rPr lang="en-US" sz="1400" b="1" dirty="0" smtClean="0">
                <a:solidFill>
                  <a:srgbClr val="00B050"/>
                </a:solidFill>
                <a:latin typeface="Arial"/>
                <a:cs typeface="Arial"/>
              </a:rPr>
              <a:t>4.5%</a:t>
            </a:r>
            <a:r>
              <a:rPr lang="en-US" sz="1400" dirty="0" smtClean="0">
                <a:solidFill>
                  <a:srgbClr val="595959"/>
                </a:solidFill>
                <a:latin typeface="Arial"/>
                <a:cs typeface="Arial"/>
              </a:rPr>
              <a:t>)</a:t>
            </a: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Current Illustration Rate </a:t>
            </a:r>
            <a:r>
              <a:rPr lang="en-US" sz="1400" dirty="0" smtClean="0">
                <a:solidFill>
                  <a:srgbClr val="595959"/>
                </a:solidFill>
                <a:latin typeface="Arial"/>
                <a:cs typeface="Arial"/>
              </a:rPr>
              <a:t>for our</a:t>
            </a:r>
            <a:br>
              <a:rPr lang="en-US" sz="1400" dirty="0" smtClean="0">
                <a:solidFill>
                  <a:srgbClr val="595959"/>
                </a:solidFill>
                <a:latin typeface="Arial"/>
                <a:cs typeface="Arial"/>
              </a:rPr>
            </a:br>
            <a:r>
              <a:rPr lang="en-US" sz="1400" dirty="0" smtClean="0">
                <a:solidFill>
                  <a:srgbClr val="595959"/>
                </a:solidFill>
                <a:latin typeface="Arial"/>
                <a:cs typeface="Arial"/>
              </a:rPr>
              <a:t>VPP Cap Rate Account (</a:t>
            </a:r>
            <a:r>
              <a:rPr lang="en-US" sz="1400" b="1" dirty="0" smtClean="0">
                <a:solidFill>
                  <a:srgbClr val="00B0F0"/>
                </a:solidFill>
                <a:latin typeface="Arial"/>
                <a:cs typeface="Arial"/>
              </a:rPr>
              <a:t>5.6%</a:t>
            </a:r>
            <a:r>
              <a:rPr lang="en-US" sz="1400" dirty="0" smtClean="0">
                <a:solidFill>
                  <a:srgbClr val="595959"/>
                </a:solidFill>
                <a:latin typeface="Arial"/>
                <a:cs typeface="Arial"/>
              </a:rPr>
              <a:t>)</a:t>
            </a:r>
          </a:p>
        </p:txBody>
      </p:sp>
      <p:grpSp>
        <p:nvGrpSpPr>
          <p:cNvPr id="39" name="Group 38"/>
          <p:cNvGrpSpPr/>
          <p:nvPr/>
        </p:nvGrpSpPr>
        <p:grpSpPr>
          <a:xfrm>
            <a:off x="508339" y="2699127"/>
            <a:ext cx="182880" cy="182880"/>
            <a:chOff x="516555" y="2696353"/>
            <a:chExt cx="182880" cy="182880"/>
          </a:xfrm>
        </p:grpSpPr>
        <p:sp>
          <p:nvSpPr>
            <p:cNvPr id="120" name="Oval 119"/>
            <p:cNvSpPr/>
            <p:nvPr/>
          </p:nvSpPr>
          <p:spPr>
            <a:xfrm>
              <a:off x="516555" y="2696353"/>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flipH="1" flipV="1">
              <a:off x="525699" y="2705497"/>
              <a:ext cx="164592" cy="164592"/>
            </a:xfrm>
            <a:prstGeom prst="ellipse">
              <a:avLst/>
            </a:prstGeom>
            <a:solidFill>
              <a:srgbClr val="28ACB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3" name="Oval 122"/>
          <p:cNvSpPr/>
          <p:nvPr/>
        </p:nvSpPr>
        <p:spPr>
          <a:xfrm>
            <a:off x="508339" y="3337560"/>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a:off x="508339" y="3786779"/>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p:cNvSpPr txBox="1"/>
          <p:nvPr/>
        </p:nvSpPr>
        <p:spPr>
          <a:xfrm>
            <a:off x="942018" y="4723963"/>
            <a:ext cx="3652251" cy="646331"/>
          </a:xfrm>
          <a:prstGeom prst="rect">
            <a:avLst/>
          </a:prstGeom>
          <a:solidFill>
            <a:schemeClr val="bg1"/>
          </a:solidFill>
        </p:spPr>
        <p:txBody>
          <a:bodyPr wrap="square" rtlCol="0">
            <a:spAutoFit/>
          </a:bodyPr>
          <a:lstStyle/>
          <a:p>
            <a:pPr algn="ctr"/>
            <a:r>
              <a:rPr lang="en-US" b="1" dirty="0" smtClean="0">
                <a:solidFill>
                  <a:srgbClr val="EA4741"/>
                </a:solidFill>
                <a:latin typeface="Arial"/>
                <a:cs typeface="Arial"/>
              </a:rPr>
              <a:t>CGA guarantees</a:t>
            </a:r>
            <a:br>
              <a:rPr lang="en-US" b="1" dirty="0" smtClean="0">
                <a:solidFill>
                  <a:srgbClr val="EA4741"/>
                </a:solidFill>
                <a:latin typeface="Arial"/>
                <a:cs typeface="Arial"/>
              </a:rPr>
            </a:br>
            <a:r>
              <a:rPr lang="en-US" b="1" dirty="0" smtClean="0">
                <a:solidFill>
                  <a:srgbClr val="EA4741"/>
                </a:solidFill>
                <a:latin typeface="Arial"/>
                <a:cs typeface="Arial"/>
              </a:rPr>
              <a:t>coverage to age 88</a:t>
            </a:r>
          </a:p>
        </p:txBody>
      </p:sp>
      <p:cxnSp>
        <p:nvCxnSpPr>
          <p:cNvPr id="41" name="Straight Connector 40"/>
          <p:cNvCxnSpPr/>
          <p:nvPr/>
        </p:nvCxnSpPr>
        <p:spPr>
          <a:xfrm>
            <a:off x="508339" y="2538346"/>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8339" y="4282194"/>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pic>
        <p:nvPicPr>
          <p:cNvPr id="13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22199" y="1408516"/>
            <a:ext cx="1109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507225" y="2263708"/>
            <a:ext cx="12747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ounded Rectangle 131">
            <a:hlinkClick r:id="rId10" action="ppaction://hlinksldjump"/>
          </p:cNvPr>
          <p:cNvSpPr/>
          <p:nvPr/>
        </p:nvSpPr>
        <p:spPr>
          <a:xfrm>
            <a:off x="10955043" y="5989875"/>
            <a:ext cx="1111344" cy="295195"/>
          </a:xfrm>
          <a:prstGeom prst="roundRect">
            <a:avLst/>
          </a:prstGeom>
          <a:solidFill>
            <a:srgbClr val="FCC144"/>
          </a:solidFill>
          <a:ln>
            <a:no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Arial"/>
                <a:cs typeface="Arial"/>
              </a:rPr>
              <a:t>CONTINUE</a:t>
            </a:r>
            <a:endParaRPr lang="en-US" sz="1200" dirty="0">
              <a:solidFill>
                <a:schemeClr val="tx1">
                  <a:lumMod val="65000"/>
                  <a:lumOff val="35000"/>
                </a:schemeClr>
              </a:solidFill>
              <a:latin typeface="Arial"/>
              <a:cs typeface="Arial"/>
            </a:endParaRPr>
          </a:p>
        </p:txBody>
      </p:sp>
      <p:sp>
        <p:nvSpPr>
          <p:cNvPr id="107" name="Rectangle 106">
            <a:hlinkClick r:id="rId11" action="ppaction://hlinksldjump"/>
          </p:cNvPr>
          <p:cNvSpPr/>
          <p:nvPr/>
        </p:nvSpPr>
        <p:spPr>
          <a:xfrm>
            <a:off x="508339" y="3727649"/>
            <a:ext cx="4302943" cy="5322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hlinkClick r:id="rId12" action="ppaction://hlinksldjump"/>
          </p:cNvPr>
          <p:cNvSpPr/>
          <p:nvPr/>
        </p:nvSpPr>
        <p:spPr>
          <a:xfrm>
            <a:off x="508339" y="3262131"/>
            <a:ext cx="4302943" cy="3415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7F84AF7-782E-8748-9862-C80A76F4A1D6}" type="slidenum">
              <a:rPr lang="en-US" smtClean="0"/>
              <a:t>30</a:t>
            </a:fld>
            <a:endParaRPr lang="en-US" dirty="0"/>
          </a:p>
        </p:txBody>
      </p:sp>
      <p:sp>
        <p:nvSpPr>
          <p:cNvPr id="106" name="TextBox 105"/>
          <p:cNvSpPr txBox="1"/>
          <p:nvPr/>
        </p:nvSpPr>
        <p:spPr>
          <a:xfrm>
            <a:off x="85460" y="6016685"/>
            <a:ext cx="5529130" cy="707886"/>
          </a:xfrm>
          <a:prstGeom prst="rect">
            <a:avLst/>
          </a:prstGeom>
          <a:noFill/>
        </p:spPr>
        <p:txBody>
          <a:bodyPr wrap="square" rtlCol="0">
            <a:spAutoFit/>
          </a:bodyPr>
          <a:lstStyle/>
          <a:p>
            <a:pPr marL="55563" indent="-55563"/>
            <a:r>
              <a:rPr lang="en-US" sz="800" baseline="30000" dirty="0" smtClean="0">
                <a:latin typeface="Arial"/>
                <a:cs typeface="Arial"/>
              </a:rPr>
              <a:t>1	</a:t>
            </a:r>
            <a:r>
              <a:rPr lang="en-US" sz="800" dirty="0" smtClean="0">
                <a:latin typeface="Arial"/>
                <a:cs typeface="Arial"/>
              </a:rPr>
              <a:t>Assuming </a:t>
            </a:r>
            <a:r>
              <a:rPr lang="en-US" sz="800" dirty="0">
                <a:latin typeface="Arial"/>
                <a:cs typeface="Arial"/>
              </a:rPr>
              <a:t>certain conditions are met, such as paying the full amount of all premiums and paying them on time.  Withdrawals, surrenders or loans will reduce cash value and may impact the guarantees.  Read the policy for details.</a:t>
            </a:r>
          </a:p>
          <a:p>
            <a:pPr marL="55563" indent="-55563"/>
            <a:r>
              <a:rPr lang="en-US" sz="800" baseline="30000" dirty="0" smtClean="0">
                <a:latin typeface="Arial"/>
                <a:cs typeface="Arial"/>
              </a:rPr>
              <a:t>2	</a:t>
            </a:r>
            <a:r>
              <a:rPr lang="en-US" sz="800" dirty="0" smtClean="0">
                <a:latin typeface="Arial"/>
                <a:cs typeface="Arial"/>
              </a:rPr>
              <a:t>This </a:t>
            </a:r>
            <a:r>
              <a:rPr lang="en-US" sz="800" dirty="0">
                <a:latin typeface="Arial"/>
                <a:cs typeface="Arial"/>
              </a:rPr>
              <a:t>is a hypothetical example for illustrative purposes only.  These numbers are based on an illustration dated 05/01/18, are subject to change and do not contemplate fees and charges for additional features or riders.  The VPP is illustrated using the Cap Rate Account at 5.6% and 4.5%</a:t>
            </a:r>
          </a:p>
        </p:txBody>
      </p:sp>
      <p:sp>
        <p:nvSpPr>
          <p:cNvPr id="114"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858571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30"/>
                                        </p:tgtEl>
                                        <p:attrNameLst>
                                          <p:attrName>r</p:attrName>
                                        </p:attrNameLst>
                                      </p:cBhvr>
                                    </p:animRot>
                                    <p:animRot by="-240000">
                                      <p:cBhvr>
                                        <p:cTn id="7" dur="200" fill="hold">
                                          <p:stCondLst>
                                            <p:cond delay="200"/>
                                          </p:stCondLst>
                                        </p:cTn>
                                        <p:tgtEl>
                                          <p:spTgt spid="130"/>
                                        </p:tgtEl>
                                        <p:attrNameLst>
                                          <p:attrName>r</p:attrName>
                                        </p:attrNameLst>
                                      </p:cBhvr>
                                    </p:animRot>
                                    <p:animRot by="240000">
                                      <p:cBhvr>
                                        <p:cTn id="8" dur="200" fill="hold">
                                          <p:stCondLst>
                                            <p:cond delay="400"/>
                                          </p:stCondLst>
                                        </p:cTn>
                                        <p:tgtEl>
                                          <p:spTgt spid="130"/>
                                        </p:tgtEl>
                                        <p:attrNameLst>
                                          <p:attrName>r</p:attrName>
                                        </p:attrNameLst>
                                      </p:cBhvr>
                                    </p:animRot>
                                    <p:animRot by="-240000">
                                      <p:cBhvr>
                                        <p:cTn id="9" dur="200" fill="hold">
                                          <p:stCondLst>
                                            <p:cond delay="600"/>
                                          </p:stCondLst>
                                        </p:cTn>
                                        <p:tgtEl>
                                          <p:spTgt spid="130"/>
                                        </p:tgtEl>
                                        <p:attrNameLst>
                                          <p:attrName>r</p:attrName>
                                        </p:attrNameLst>
                                      </p:cBhvr>
                                    </p:animRot>
                                    <p:animRot by="120000">
                                      <p:cBhvr>
                                        <p:cTn id="10" dur="200" fill="hold">
                                          <p:stCondLst>
                                            <p:cond delay="800"/>
                                          </p:stCondLst>
                                        </p:cTn>
                                        <p:tgtEl>
                                          <p:spTgt spid="13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1"/>
                                        </p:tgtEl>
                                        <p:attrNameLst>
                                          <p:attrName>r</p:attrName>
                                        </p:attrNameLst>
                                      </p:cBhvr>
                                    </p:animRot>
                                    <p:animRot by="-240000">
                                      <p:cBhvr>
                                        <p:cTn id="13" dur="200" fill="hold">
                                          <p:stCondLst>
                                            <p:cond delay="200"/>
                                          </p:stCondLst>
                                        </p:cTn>
                                        <p:tgtEl>
                                          <p:spTgt spid="131"/>
                                        </p:tgtEl>
                                        <p:attrNameLst>
                                          <p:attrName>r</p:attrName>
                                        </p:attrNameLst>
                                      </p:cBhvr>
                                    </p:animRot>
                                    <p:animRot by="240000">
                                      <p:cBhvr>
                                        <p:cTn id="14" dur="200" fill="hold">
                                          <p:stCondLst>
                                            <p:cond delay="400"/>
                                          </p:stCondLst>
                                        </p:cTn>
                                        <p:tgtEl>
                                          <p:spTgt spid="131"/>
                                        </p:tgtEl>
                                        <p:attrNameLst>
                                          <p:attrName>r</p:attrName>
                                        </p:attrNameLst>
                                      </p:cBhvr>
                                    </p:animRot>
                                    <p:animRot by="-240000">
                                      <p:cBhvr>
                                        <p:cTn id="15" dur="200" fill="hold">
                                          <p:stCondLst>
                                            <p:cond delay="600"/>
                                          </p:stCondLst>
                                        </p:cTn>
                                        <p:tgtEl>
                                          <p:spTgt spid="131"/>
                                        </p:tgtEl>
                                        <p:attrNameLst>
                                          <p:attrName>r</p:attrName>
                                        </p:attrNameLst>
                                      </p:cBhvr>
                                    </p:animRot>
                                    <p:animRot by="120000">
                                      <p:cBhvr>
                                        <p:cTn id="16" dur="200" fill="hold">
                                          <p:stCondLst>
                                            <p:cond delay="800"/>
                                          </p:stCondLst>
                                        </p:cTn>
                                        <p:tgtEl>
                                          <p:spTgt spid="131"/>
                                        </p:tgtEl>
                                        <p:attrNameLst>
                                          <p:attrName>r</p:attrName>
                                        </p:attrNameLst>
                                      </p:cBhvr>
                                    </p:animRo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1000"/>
                                        <p:tgtEl>
                                          <p:spTgt spid="128"/>
                                        </p:tgtEl>
                                      </p:cBhvr>
                                    </p:animEffect>
                                    <p:anim calcmode="lin" valueType="num">
                                      <p:cBhvr>
                                        <p:cTn id="21" dur="1000" fill="hold"/>
                                        <p:tgtEl>
                                          <p:spTgt spid="128"/>
                                        </p:tgtEl>
                                        <p:attrNameLst>
                                          <p:attrName>ppt_x</p:attrName>
                                        </p:attrNameLst>
                                      </p:cBhvr>
                                      <p:tavLst>
                                        <p:tav tm="0">
                                          <p:val>
                                            <p:strVal val="#ppt_x"/>
                                          </p:val>
                                        </p:tav>
                                        <p:tav tm="100000">
                                          <p:val>
                                            <p:strVal val="#ppt_x"/>
                                          </p:val>
                                        </p:tav>
                                      </p:tavLst>
                                    </p:anim>
                                    <p:anim calcmode="lin" valueType="num">
                                      <p:cBhvr>
                                        <p:cTn id="22"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429478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THE RACE IS ON!</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sp>
          <p:nvSpPr>
            <p:cNvPr id="88" name="TextBox 87"/>
            <p:cNvSpPr txBox="1"/>
            <p:nvPr/>
          </p:nvSpPr>
          <p:spPr>
            <a:xfrm>
              <a:off x="9600516" y="1753615"/>
              <a:ext cx="235962" cy="215444"/>
            </a:xfrm>
            <a:prstGeom prst="rect">
              <a:avLst/>
            </a:prstGeom>
            <a:noFill/>
          </p:spPr>
          <p:txBody>
            <a:bodyPr wrap="none" rtlCol="0">
              <a:spAutoFit/>
            </a:bodyPr>
            <a:lstStyle/>
            <a:p>
              <a:r>
                <a:rPr lang="en-US" sz="800" dirty="0" smtClean="0">
                  <a:solidFill>
                    <a:srgbClr val="00A4E4"/>
                  </a:solidFill>
                </a:rPr>
                <a:t>1</a:t>
              </a:r>
              <a:endParaRPr lang="en-US" sz="800" dirty="0">
                <a:solidFill>
                  <a:srgbClr val="00A4E4"/>
                </a:solidFil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sp>
        <p:nvSpPr>
          <p:cNvPr id="87" name="TextBox 86"/>
          <p:cNvSpPr txBox="1"/>
          <p:nvPr/>
        </p:nvSpPr>
        <p:spPr>
          <a:xfrm>
            <a:off x="7992501" y="6595418"/>
            <a:ext cx="3454491" cy="230832"/>
          </a:xfrm>
          <a:prstGeom prst="rect">
            <a:avLst/>
          </a:prstGeom>
          <a:noFill/>
        </p:spPr>
        <p:txBody>
          <a:bodyPr wrap="none" rtlCol="0">
            <a:spAutoFit/>
          </a:bodyPr>
          <a:lstStyle/>
          <a:p>
            <a:r>
              <a:rPr lang="en-US" sz="900" baseline="30000" dirty="0" smtClean="0">
                <a:solidFill>
                  <a:schemeClr val="bg1"/>
                </a:solidFill>
                <a:latin typeface="Arial"/>
                <a:cs typeface="Arial"/>
              </a:rPr>
              <a:t>1</a:t>
            </a:r>
            <a:r>
              <a:rPr lang="en-US" sz="900" dirty="0" smtClean="0">
                <a:solidFill>
                  <a:schemeClr val="bg1"/>
                </a:solidFill>
                <a:latin typeface="Arial"/>
                <a:cs typeface="Arial"/>
              </a:rPr>
              <a:t>The charges the policy pays to provide life insurance coverage.</a:t>
            </a:r>
            <a:endParaRPr lang="en-US" sz="900" dirty="0">
              <a:solidFill>
                <a:schemeClr val="bg1"/>
              </a:solidFill>
              <a:latin typeface="Arial"/>
              <a:cs typeface="Arial"/>
            </a:endParaRPr>
          </a:p>
        </p:txBody>
      </p:sp>
      <p:sp>
        <p:nvSpPr>
          <p:cNvPr id="5" name="TextBox 4"/>
          <p:cNvSpPr txBox="1"/>
          <p:nvPr/>
        </p:nvSpPr>
        <p:spPr>
          <a:xfrm>
            <a:off x="431042" y="990799"/>
            <a:ext cx="4072592" cy="369332"/>
          </a:xfrm>
          <a:prstGeom prst="rect">
            <a:avLst/>
          </a:prstGeom>
          <a:noFill/>
        </p:spPr>
        <p:txBody>
          <a:bodyPr wrap="square" rtlCol="0">
            <a:spAutoFit/>
          </a:bodyPr>
          <a:lstStyle/>
          <a:p>
            <a:r>
              <a:rPr lang="en-US" b="1" dirty="0" smtClean="0">
                <a:solidFill>
                  <a:srgbClr val="00A4E4"/>
                </a:solidFill>
                <a:latin typeface="Arial" panose="020B0604020202020204" pitchFamily="34" charset="0"/>
                <a:cs typeface="Arial" panose="020B0604020202020204" pitchFamily="34" charset="0"/>
              </a:rPr>
              <a:t>WATCH THE PERFORMANCE!</a:t>
            </a:r>
            <a:endParaRPr lang="en-US" b="1" dirty="0">
              <a:solidFill>
                <a:srgbClr val="00A4E4"/>
              </a:solidFill>
              <a:latin typeface="Arial" panose="020B0604020202020204" pitchFamily="34" charset="0"/>
              <a:cs typeface="Arial" panose="020B0604020202020204" pitchFamily="34" charset="0"/>
            </a:endParaRPr>
          </a:p>
        </p:txBody>
      </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pic>
        <p:nvPicPr>
          <p:cNvPr id="131"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992438" y="988471"/>
            <a:ext cx="12747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grpSp>
        <p:nvGrpSpPr>
          <p:cNvPr id="92" name="Group 91"/>
          <p:cNvGrpSpPr/>
          <p:nvPr/>
        </p:nvGrpSpPr>
        <p:grpSpPr>
          <a:xfrm>
            <a:off x="8966738" y="202242"/>
            <a:ext cx="1091234" cy="851230"/>
            <a:chOff x="8966738" y="202242"/>
            <a:chExt cx="1091234" cy="851230"/>
          </a:xfrm>
        </p:grpSpPr>
        <p:sp>
          <p:nvSpPr>
            <p:cNvPr id="98" name="TextBox 97"/>
            <p:cNvSpPr txBox="1"/>
            <p:nvPr/>
          </p:nvSpPr>
          <p:spPr>
            <a:xfrm>
              <a:off x="8966738" y="202242"/>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GUL3</a:t>
              </a:r>
              <a:r>
                <a:rPr lang="en-US" sz="1000" baseline="50000" dirty="0" smtClean="0">
                  <a:solidFill>
                    <a:srgbClr val="EA4741"/>
                  </a:solidFill>
                  <a:latin typeface="Arial" panose="020B0604020202020204" pitchFamily="34" charset="0"/>
                  <a:cs typeface="Arial" panose="020B0604020202020204" pitchFamily="34" charset="0"/>
                </a:rPr>
                <a:t>1</a:t>
              </a:r>
              <a:endParaRPr lang="en-US" sz="1200" baseline="50000" dirty="0">
                <a:solidFill>
                  <a:srgbClr val="EA4741"/>
                </a:solidFill>
                <a:latin typeface="Arial" panose="020B0604020202020204" pitchFamily="34" charset="0"/>
                <a:cs typeface="Arial" panose="020B0604020202020204" pitchFamily="34" charset="0"/>
              </a:endParaRPr>
            </a:p>
          </p:txBody>
        </p:sp>
        <p:cxnSp>
          <p:nvCxnSpPr>
            <p:cNvPr id="112" name="Straight Connector 111"/>
            <p:cNvCxnSpPr/>
            <p:nvPr/>
          </p:nvCxnSpPr>
          <p:spPr>
            <a:xfrm>
              <a:off x="9858668" y="793177"/>
              <a:ext cx="199304" cy="260295"/>
            </a:xfrm>
            <a:prstGeom prst="line">
              <a:avLst/>
            </a:prstGeom>
            <a:ln w="44450">
              <a:solidFill>
                <a:srgbClr val="EA474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1160447" y="821298"/>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VPP</a:t>
            </a:r>
            <a:r>
              <a:rPr lang="en-US" sz="1000" baseline="50000" dirty="0">
                <a:solidFill>
                  <a:srgbClr val="EA4741"/>
                </a:solidFill>
                <a:latin typeface="Arial" panose="020B0604020202020204" pitchFamily="34" charset="0"/>
                <a:cs typeface="Arial" panose="020B0604020202020204" pitchFamily="34" charset="0"/>
              </a:rPr>
              <a:t>1</a:t>
            </a:r>
            <a:endParaRPr lang="en-US" sz="1200" b="1" dirty="0">
              <a:solidFill>
                <a:srgbClr val="EA4741"/>
              </a:solidFill>
              <a:latin typeface="Arial" panose="020B0604020202020204" pitchFamily="34" charset="0"/>
              <a:cs typeface="Arial" panose="020B0604020202020204" pitchFamily="34" charset="0"/>
            </a:endParaRPr>
          </a:p>
        </p:txBody>
      </p:sp>
      <p:sp>
        <p:nvSpPr>
          <p:cNvPr id="34" name="Freeform 33"/>
          <p:cNvSpPr/>
          <p:nvPr/>
        </p:nvSpPr>
        <p:spPr>
          <a:xfrm>
            <a:off x="11321727" y="1443644"/>
            <a:ext cx="581114" cy="1217820"/>
          </a:xfrm>
          <a:custGeom>
            <a:avLst/>
            <a:gdLst>
              <a:gd name="connsiteX0" fmla="*/ 581114 w 581114"/>
              <a:gd name="connsiteY0" fmla="*/ 0 h 982767"/>
              <a:gd name="connsiteX1" fmla="*/ 581114 w 581114"/>
              <a:gd name="connsiteY1" fmla="*/ 572569 h 982767"/>
              <a:gd name="connsiteX2" fmla="*/ 307648 w 581114"/>
              <a:gd name="connsiteY2" fmla="*/ 905855 h 982767"/>
              <a:gd name="connsiteX3" fmla="*/ 0 w 581114"/>
              <a:gd name="connsiteY3" fmla="*/ 982767 h 982767"/>
            </a:gdLst>
            <a:ahLst/>
            <a:cxnLst>
              <a:cxn ang="0">
                <a:pos x="connsiteX0" y="connsiteY0"/>
              </a:cxn>
              <a:cxn ang="0">
                <a:pos x="connsiteX1" y="connsiteY1"/>
              </a:cxn>
              <a:cxn ang="0">
                <a:pos x="connsiteX2" y="connsiteY2"/>
              </a:cxn>
              <a:cxn ang="0">
                <a:pos x="connsiteX3" y="connsiteY3"/>
              </a:cxn>
            </a:cxnLst>
            <a:rect l="l" t="t" r="r" b="b"/>
            <a:pathLst>
              <a:path w="581114" h="982767">
                <a:moveTo>
                  <a:pt x="581114" y="0"/>
                </a:moveTo>
                <a:lnTo>
                  <a:pt x="581114" y="572569"/>
                </a:lnTo>
                <a:lnTo>
                  <a:pt x="307648" y="905855"/>
                </a:lnTo>
                <a:lnTo>
                  <a:pt x="0" y="982767"/>
                </a:lnTo>
              </a:path>
            </a:pathLst>
          </a:custGeom>
          <a:noFill/>
          <a:ln w="44450">
            <a:solidFill>
              <a:srgbClr val="EA474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431042" y="1909454"/>
            <a:ext cx="4674204" cy="2354491"/>
          </a:xfrm>
          <a:prstGeom prst="rect">
            <a:avLst/>
          </a:prstGeom>
          <a:noFill/>
        </p:spPr>
        <p:txBody>
          <a:bodyPr wrap="square" rtlCol="0">
            <a:spAutoFit/>
          </a:bodyPr>
          <a:lstStyle/>
          <a:p>
            <a:pPr>
              <a:spcAft>
                <a:spcPts val="1800"/>
              </a:spcAft>
            </a:pPr>
            <a:r>
              <a:rPr lang="en-US" sz="1600" b="1" dirty="0">
                <a:solidFill>
                  <a:srgbClr val="28ACB3"/>
                </a:solidFill>
                <a:latin typeface="Arial"/>
                <a:cs typeface="Arial"/>
              </a:rPr>
              <a:t>Pick a </a:t>
            </a:r>
            <a:r>
              <a:rPr lang="en-US" sz="1600" b="1" dirty="0" smtClean="0">
                <a:solidFill>
                  <a:srgbClr val="28ACB3"/>
                </a:solidFill>
                <a:latin typeface="Arial"/>
                <a:cs typeface="Arial"/>
              </a:rPr>
              <a:t>scenario to see</a:t>
            </a:r>
            <a:br>
              <a:rPr lang="en-US" sz="1600" b="1" dirty="0" smtClean="0">
                <a:solidFill>
                  <a:srgbClr val="28ACB3"/>
                </a:solidFill>
                <a:latin typeface="Arial"/>
                <a:cs typeface="Arial"/>
              </a:rPr>
            </a:br>
            <a:r>
              <a:rPr lang="en-US" sz="1600" b="1" dirty="0" smtClean="0">
                <a:solidFill>
                  <a:srgbClr val="28ACB3"/>
                </a:solidFill>
                <a:latin typeface="Arial"/>
                <a:cs typeface="Arial"/>
              </a:rPr>
              <a:t>how </a:t>
            </a:r>
            <a:r>
              <a:rPr lang="en-US" sz="1600" b="1" dirty="0">
                <a:solidFill>
                  <a:srgbClr val="28ACB3"/>
                </a:solidFill>
                <a:latin typeface="Arial"/>
                <a:cs typeface="Arial"/>
              </a:rPr>
              <a:t>long the policy </a:t>
            </a:r>
            <a:r>
              <a:rPr lang="en-US" sz="1600" b="1" dirty="0" smtClean="0">
                <a:solidFill>
                  <a:srgbClr val="28ACB3"/>
                </a:solidFill>
                <a:latin typeface="Arial"/>
                <a:cs typeface="Arial"/>
              </a:rPr>
              <a:t>lasts</a:t>
            </a:r>
            <a:r>
              <a:rPr lang="en-US" sz="1200" baseline="50000" dirty="0">
                <a:solidFill>
                  <a:srgbClr val="28ACB3"/>
                </a:solidFill>
                <a:latin typeface="Arial"/>
                <a:cs typeface="Arial"/>
              </a:rPr>
              <a:t>2</a:t>
            </a:r>
            <a:r>
              <a:rPr lang="en-US" sz="1600" b="1" dirty="0" smtClean="0">
                <a:solidFill>
                  <a:srgbClr val="28ACB3"/>
                </a:solidFill>
                <a:latin typeface="Arial"/>
                <a:cs typeface="Arial"/>
              </a:rPr>
              <a:t>:</a:t>
            </a:r>
            <a:endParaRPr lang="en-US" sz="1600" b="1" baseline="30000" dirty="0">
              <a:solidFill>
                <a:srgbClr val="28ACB3"/>
              </a:solidFill>
              <a:latin typeface="Arial"/>
              <a:cs typeface="Arial"/>
            </a:endParaRP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“Longest</a:t>
            </a:r>
            <a:r>
              <a:rPr lang="en-US" sz="1400" b="1" dirty="0">
                <a:solidFill>
                  <a:srgbClr val="595959"/>
                </a:solidFill>
                <a:latin typeface="Arial"/>
                <a:cs typeface="Arial"/>
              </a:rPr>
              <a:t>, Greatest, Bubble Burst</a:t>
            </a:r>
            <a:r>
              <a:rPr lang="en-US" sz="1400" b="1" dirty="0" smtClean="0">
                <a:solidFill>
                  <a:srgbClr val="595959"/>
                </a:solidFill>
                <a:latin typeface="Arial"/>
                <a:cs typeface="Arial"/>
              </a:rPr>
              <a:t>,</a:t>
            </a:r>
            <a:br>
              <a:rPr lang="en-US" sz="1400" b="1" dirty="0" smtClean="0">
                <a:solidFill>
                  <a:srgbClr val="595959"/>
                </a:solidFill>
                <a:latin typeface="Arial"/>
                <a:cs typeface="Arial"/>
              </a:rPr>
            </a:br>
            <a:r>
              <a:rPr lang="en-US" sz="1400" b="1" dirty="0" smtClean="0">
                <a:solidFill>
                  <a:srgbClr val="595959"/>
                </a:solidFill>
                <a:latin typeface="Arial"/>
                <a:cs typeface="Arial"/>
              </a:rPr>
              <a:t>Recession</a:t>
            </a:r>
            <a:r>
              <a:rPr lang="en-US" sz="1400" b="1" dirty="0">
                <a:solidFill>
                  <a:srgbClr val="595959"/>
                </a:solidFill>
                <a:latin typeface="Arial"/>
                <a:cs typeface="Arial"/>
              </a:rPr>
              <a:t>, </a:t>
            </a:r>
            <a:r>
              <a:rPr lang="en-US" sz="1400" b="1" dirty="0" smtClean="0">
                <a:solidFill>
                  <a:srgbClr val="595959"/>
                </a:solidFill>
                <a:latin typeface="Arial"/>
                <a:cs typeface="Arial"/>
              </a:rPr>
              <a:t>Depression”</a:t>
            </a:r>
            <a:r>
              <a:rPr lang="en-US" sz="1400" dirty="0" smtClean="0">
                <a:solidFill>
                  <a:srgbClr val="595959"/>
                </a:solidFill>
                <a:latin typeface="Arial"/>
                <a:cs typeface="Arial"/>
              </a:rPr>
              <a:t> ever (</a:t>
            </a:r>
            <a:r>
              <a:rPr lang="en-US" sz="1400" b="1" dirty="0" smtClean="0">
                <a:solidFill>
                  <a:srgbClr val="EA4741"/>
                </a:solidFill>
                <a:latin typeface="Arial"/>
                <a:cs typeface="Arial"/>
              </a:rPr>
              <a:t>0%</a:t>
            </a:r>
            <a:r>
              <a:rPr lang="en-US" sz="1400" b="1" dirty="0" smtClean="0">
                <a:solidFill>
                  <a:srgbClr val="595959"/>
                </a:solidFill>
                <a:latin typeface="Arial"/>
                <a:cs typeface="Arial"/>
              </a:rPr>
              <a:t> </a:t>
            </a:r>
            <a:r>
              <a:rPr lang="en-US" sz="1400" dirty="0" smtClean="0">
                <a:solidFill>
                  <a:srgbClr val="595959"/>
                </a:solidFill>
                <a:latin typeface="Arial"/>
                <a:cs typeface="Arial"/>
              </a:rPr>
              <a:t>for 30+ years)</a:t>
            </a:r>
            <a:endParaRPr lang="en-US" sz="1400" b="1" dirty="0" smtClean="0">
              <a:solidFill>
                <a:srgbClr val="595959"/>
              </a:solidFill>
              <a:latin typeface="Arial"/>
              <a:cs typeface="Arial"/>
            </a:endParaRPr>
          </a:p>
          <a:p>
            <a:pPr marL="279400">
              <a:spcAft>
                <a:spcPts val="1800"/>
              </a:spcAft>
              <a:tabLst>
                <a:tab pos="1144588" algn="l"/>
              </a:tabLst>
            </a:pPr>
            <a:r>
              <a:rPr lang="en-US" sz="1400" dirty="0" smtClean="0">
                <a:solidFill>
                  <a:srgbClr val="595959"/>
                </a:solidFill>
                <a:latin typeface="Arial"/>
                <a:cs typeface="Arial"/>
              </a:rPr>
              <a:t>The </a:t>
            </a:r>
            <a:r>
              <a:rPr lang="en-US" sz="1400" b="1" dirty="0" smtClean="0">
                <a:solidFill>
                  <a:srgbClr val="595959"/>
                </a:solidFill>
                <a:latin typeface="Arial"/>
                <a:cs typeface="Arial"/>
              </a:rPr>
              <a:t>Worst 30 Years </a:t>
            </a:r>
            <a:r>
              <a:rPr lang="en-US" sz="1400" dirty="0" smtClean="0">
                <a:solidFill>
                  <a:srgbClr val="595959"/>
                </a:solidFill>
                <a:latin typeface="Arial"/>
                <a:cs typeface="Arial"/>
              </a:rPr>
              <a:t>in </a:t>
            </a:r>
            <a:r>
              <a:rPr lang="en-US" sz="1400" dirty="0">
                <a:solidFill>
                  <a:srgbClr val="595959"/>
                </a:solidFill>
                <a:latin typeface="Arial"/>
                <a:cs typeface="Arial"/>
              </a:rPr>
              <a:t>S&amp;</a:t>
            </a:r>
            <a:r>
              <a:rPr lang="en-US" sz="1400" dirty="0" smtClean="0">
                <a:solidFill>
                  <a:srgbClr val="595959"/>
                </a:solidFill>
                <a:latin typeface="Arial"/>
                <a:cs typeface="Arial"/>
              </a:rPr>
              <a:t>P500</a:t>
            </a:r>
            <a:r>
              <a:rPr lang="en-US" sz="1100" baseline="60000" dirty="0" smtClean="0">
                <a:solidFill>
                  <a:srgbClr val="595959"/>
                </a:solidFill>
                <a:latin typeface="Arial"/>
                <a:cs typeface="Arial"/>
              </a:rPr>
              <a:t>®</a:t>
            </a:r>
            <a:r>
              <a:rPr lang="en-US" sz="1400" dirty="0" smtClean="0">
                <a:solidFill>
                  <a:srgbClr val="595959"/>
                </a:solidFill>
                <a:latin typeface="Arial"/>
                <a:cs typeface="Arial"/>
              </a:rPr>
              <a:t> history (</a:t>
            </a:r>
            <a:r>
              <a:rPr lang="en-US" sz="1400" b="1" dirty="0" smtClean="0">
                <a:solidFill>
                  <a:srgbClr val="00B050"/>
                </a:solidFill>
                <a:latin typeface="Arial"/>
                <a:cs typeface="Arial"/>
              </a:rPr>
              <a:t>4.5%</a:t>
            </a:r>
            <a:r>
              <a:rPr lang="en-US" sz="1400" dirty="0" smtClean="0">
                <a:solidFill>
                  <a:srgbClr val="595959"/>
                </a:solidFill>
                <a:latin typeface="Arial"/>
                <a:cs typeface="Arial"/>
              </a:rPr>
              <a:t>)</a:t>
            </a: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Current Illustration Rate </a:t>
            </a:r>
            <a:r>
              <a:rPr lang="en-US" sz="1400" dirty="0" smtClean="0">
                <a:solidFill>
                  <a:srgbClr val="595959"/>
                </a:solidFill>
                <a:latin typeface="Arial"/>
                <a:cs typeface="Arial"/>
              </a:rPr>
              <a:t>for our</a:t>
            </a:r>
            <a:br>
              <a:rPr lang="en-US" sz="1400" dirty="0" smtClean="0">
                <a:solidFill>
                  <a:srgbClr val="595959"/>
                </a:solidFill>
                <a:latin typeface="Arial"/>
                <a:cs typeface="Arial"/>
              </a:rPr>
            </a:br>
            <a:r>
              <a:rPr lang="en-US" sz="1400" dirty="0" smtClean="0">
                <a:solidFill>
                  <a:srgbClr val="595959"/>
                </a:solidFill>
                <a:latin typeface="Arial"/>
                <a:cs typeface="Arial"/>
              </a:rPr>
              <a:t>VPP Cap Rate Account (</a:t>
            </a:r>
            <a:r>
              <a:rPr lang="en-US" sz="1400" b="1" dirty="0" smtClean="0">
                <a:solidFill>
                  <a:srgbClr val="00B0F0"/>
                </a:solidFill>
                <a:latin typeface="Arial"/>
                <a:cs typeface="Arial"/>
              </a:rPr>
              <a:t>5.6%</a:t>
            </a:r>
            <a:r>
              <a:rPr lang="en-US" sz="1400" dirty="0" smtClean="0">
                <a:solidFill>
                  <a:srgbClr val="595959"/>
                </a:solidFill>
                <a:latin typeface="Arial"/>
                <a:cs typeface="Arial"/>
              </a:rPr>
              <a:t>)</a:t>
            </a:r>
          </a:p>
        </p:txBody>
      </p:sp>
      <p:sp>
        <p:nvSpPr>
          <p:cNvPr id="120" name="Oval 119"/>
          <p:cNvSpPr/>
          <p:nvPr/>
        </p:nvSpPr>
        <p:spPr>
          <a:xfrm>
            <a:off x="508339" y="2699127"/>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21"/>
          <p:cNvGrpSpPr/>
          <p:nvPr/>
        </p:nvGrpSpPr>
        <p:grpSpPr>
          <a:xfrm>
            <a:off x="508339" y="3337560"/>
            <a:ext cx="182880" cy="182880"/>
            <a:chOff x="516555" y="2696353"/>
            <a:chExt cx="182880" cy="182880"/>
          </a:xfrm>
        </p:grpSpPr>
        <p:sp>
          <p:nvSpPr>
            <p:cNvPr id="123" name="Oval 122"/>
            <p:cNvSpPr/>
            <p:nvPr/>
          </p:nvSpPr>
          <p:spPr>
            <a:xfrm>
              <a:off x="516555" y="2696353"/>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flipH="1" flipV="1">
              <a:off x="525699" y="2705497"/>
              <a:ext cx="164592" cy="164592"/>
            </a:xfrm>
            <a:prstGeom prst="ellipse">
              <a:avLst/>
            </a:prstGeom>
            <a:solidFill>
              <a:srgbClr val="28ACB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6" name="Oval 125"/>
          <p:cNvSpPr/>
          <p:nvPr/>
        </p:nvSpPr>
        <p:spPr>
          <a:xfrm>
            <a:off x="508339" y="3786779"/>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p:cNvSpPr txBox="1"/>
          <p:nvPr/>
        </p:nvSpPr>
        <p:spPr>
          <a:xfrm>
            <a:off x="942018" y="4723963"/>
            <a:ext cx="3652251" cy="646331"/>
          </a:xfrm>
          <a:prstGeom prst="rect">
            <a:avLst/>
          </a:prstGeom>
          <a:solidFill>
            <a:schemeClr val="bg1"/>
          </a:solidFill>
        </p:spPr>
        <p:txBody>
          <a:bodyPr wrap="square" rtlCol="0">
            <a:spAutoFit/>
          </a:bodyPr>
          <a:lstStyle/>
          <a:p>
            <a:pPr algn="ctr"/>
            <a:r>
              <a:rPr lang="en-US" b="1" dirty="0">
                <a:solidFill>
                  <a:srgbClr val="00B050"/>
                </a:solidFill>
                <a:latin typeface="Arial"/>
                <a:cs typeface="Arial"/>
              </a:rPr>
              <a:t>4.5% extends</a:t>
            </a:r>
            <a:br>
              <a:rPr lang="en-US" b="1" dirty="0">
                <a:solidFill>
                  <a:srgbClr val="00B050"/>
                </a:solidFill>
                <a:latin typeface="Arial"/>
                <a:cs typeface="Arial"/>
              </a:rPr>
            </a:br>
            <a:r>
              <a:rPr lang="en-US" b="1" dirty="0">
                <a:solidFill>
                  <a:srgbClr val="00B050"/>
                </a:solidFill>
                <a:latin typeface="Arial"/>
                <a:cs typeface="Arial"/>
              </a:rPr>
              <a:t>coverage to age </a:t>
            </a:r>
            <a:r>
              <a:rPr lang="en-US" b="1" dirty="0" smtClean="0">
                <a:solidFill>
                  <a:srgbClr val="00B050"/>
                </a:solidFill>
                <a:latin typeface="Arial"/>
                <a:cs typeface="Arial"/>
              </a:rPr>
              <a:t>112</a:t>
            </a:r>
            <a:endParaRPr lang="en-US" b="1" dirty="0">
              <a:solidFill>
                <a:srgbClr val="EA4741"/>
              </a:solidFill>
              <a:latin typeface="Arial"/>
              <a:cs typeface="Arial"/>
            </a:endParaRPr>
          </a:p>
        </p:txBody>
      </p:sp>
      <p:cxnSp>
        <p:nvCxnSpPr>
          <p:cNvPr id="41" name="Straight Connector 40"/>
          <p:cNvCxnSpPr/>
          <p:nvPr/>
        </p:nvCxnSpPr>
        <p:spPr>
          <a:xfrm>
            <a:off x="508339" y="2538346"/>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8339" y="4282194"/>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sp>
        <p:nvSpPr>
          <p:cNvPr id="132" name="Rounded Rectangle 131">
            <a:hlinkClick r:id="rId9" action="ppaction://hlinksldjump"/>
          </p:cNvPr>
          <p:cNvSpPr/>
          <p:nvPr/>
        </p:nvSpPr>
        <p:spPr>
          <a:xfrm>
            <a:off x="10955043" y="5989875"/>
            <a:ext cx="1111344" cy="295195"/>
          </a:xfrm>
          <a:prstGeom prst="roundRect">
            <a:avLst/>
          </a:prstGeom>
          <a:solidFill>
            <a:srgbClr val="FCC144"/>
          </a:solidFill>
          <a:ln>
            <a:no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Arial"/>
                <a:cs typeface="Arial"/>
              </a:rPr>
              <a:t>CONTINUE</a:t>
            </a:r>
            <a:endParaRPr lang="en-US" sz="1200" dirty="0">
              <a:solidFill>
                <a:schemeClr val="tx1">
                  <a:lumMod val="65000"/>
                  <a:lumOff val="35000"/>
                </a:schemeClr>
              </a:solidFill>
              <a:latin typeface="Arial"/>
              <a:cs typeface="Arial"/>
            </a:endParaRPr>
          </a:p>
        </p:txBody>
      </p:sp>
      <p:pic>
        <p:nvPicPr>
          <p:cNvPr id="10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22199" y="1408516"/>
            <a:ext cx="1109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a:hlinkClick r:id="rId11" action="ppaction://hlinksldjump"/>
          </p:cNvPr>
          <p:cNvSpPr/>
          <p:nvPr/>
        </p:nvSpPr>
        <p:spPr>
          <a:xfrm>
            <a:off x="508339" y="2629714"/>
            <a:ext cx="4302943" cy="5322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hlinkClick r:id="rId12" action="ppaction://hlinksldjump"/>
          </p:cNvPr>
          <p:cNvSpPr/>
          <p:nvPr/>
        </p:nvSpPr>
        <p:spPr>
          <a:xfrm>
            <a:off x="508339" y="3727649"/>
            <a:ext cx="4302943" cy="5322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7F84AF7-782E-8748-9862-C80A76F4A1D6}" type="slidenum">
              <a:rPr lang="en-US" smtClean="0"/>
              <a:t>31</a:t>
            </a:fld>
            <a:endParaRPr lang="en-US" dirty="0"/>
          </a:p>
        </p:txBody>
      </p:sp>
      <p:sp>
        <p:nvSpPr>
          <p:cNvPr id="114" name="TextBox 113"/>
          <p:cNvSpPr txBox="1"/>
          <p:nvPr/>
        </p:nvSpPr>
        <p:spPr>
          <a:xfrm>
            <a:off x="85460" y="6016685"/>
            <a:ext cx="5529130" cy="707886"/>
          </a:xfrm>
          <a:prstGeom prst="rect">
            <a:avLst/>
          </a:prstGeom>
          <a:noFill/>
        </p:spPr>
        <p:txBody>
          <a:bodyPr wrap="square" rtlCol="0">
            <a:spAutoFit/>
          </a:bodyPr>
          <a:lstStyle/>
          <a:p>
            <a:pPr marL="55563" indent="-55563"/>
            <a:r>
              <a:rPr lang="en-US" sz="800" baseline="30000" dirty="0" smtClean="0">
                <a:latin typeface="Arial"/>
                <a:cs typeface="Arial"/>
              </a:rPr>
              <a:t>1	</a:t>
            </a:r>
            <a:r>
              <a:rPr lang="en-US" sz="800" dirty="0" smtClean="0">
                <a:latin typeface="Arial"/>
                <a:cs typeface="Arial"/>
              </a:rPr>
              <a:t>Assuming </a:t>
            </a:r>
            <a:r>
              <a:rPr lang="en-US" sz="800" dirty="0">
                <a:latin typeface="Arial"/>
                <a:cs typeface="Arial"/>
              </a:rPr>
              <a:t>certain conditions are met, such as paying the full amount of all premiums and paying them on time.  Withdrawals, surrenders or loans will reduce cash value and may impact the guarantees.  Read the policy for details.</a:t>
            </a:r>
          </a:p>
          <a:p>
            <a:pPr marL="55563" indent="-55563"/>
            <a:r>
              <a:rPr lang="en-US" sz="800" baseline="30000" dirty="0" smtClean="0">
                <a:latin typeface="Arial"/>
                <a:cs typeface="Arial"/>
              </a:rPr>
              <a:t>2	</a:t>
            </a:r>
            <a:r>
              <a:rPr lang="en-US" sz="800" dirty="0" smtClean="0">
                <a:latin typeface="Arial"/>
                <a:cs typeface="Arial"/>
              </a:rPr>
              <a:t>This </a:t>
            </a:r>
            <a:r>
              <a:rPr lang="en-US" sz="800" dirty="0">
                <a:latin typeface="Arial"/>
                <a:cs typeface="Arial"/>
              </a:rPr>
              <a:t>is a hypothetical example for illustrative purposes only.  These numbers are based on an illustration dated 05/01/18, are subject to change and do not contemplate fees and charges for additional features or riders.  The VPP is illustrated using the Cap Rate Account at 5.6% and 4.5%</a:t>
            </a:r>
          </a:p>
        </p:txBody>
      </p:sp>
      <p:sp>
        <p:nvSpPr>
          <p:cNvPr id="116"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1001585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31"/>
                                        </p:tgtEl>
                                        <p:attrNameLst>
                                          <p:attrName>r</p:attrName>
                                        </p:attrNameLst>
                                      </p:cBhvr>
                                    </p:animRot>
                                    <p:animRot by="-240000">
                                      <p:cBhvr>
                                        <p:cTn id="7" dur="200" fill="hold">
                                          <p:stCondLst>
                                            <p:cond delay="200"/>
                                          </p:stCondLst>
                                        </p:cTn>
                                        <p:tgtEl>
                                          <p:spTgt spid="131"/>
                                        </p:tgtEl>
                                        <p:attrNameLst>
                                          <p:attrName>r</p:attrName>
                                        </p:attrNameLst>
                                      </p:cBhvr>
                                    </p:animRot>
                                    <p:animRot by="240000">
                                      <p:cBhvr>
                                        <p:cTn id="8" dur="200" fill="hold">
                                          <p:stCondLst>
                                            <p:cond delay="400"/>
                                          </p:stCondLst>
                                        </p:cTn>
                                        <p:tgtEl>
                                          <p:spTgt spid="131"/>
                                        </p:tgtEl>
                                        <p:attrNameLst>
                                          <p:attrName>r</p:attrName>
                                        </p:attrNameLst>
                                      </p:cBhvr>
                                    </p:animRot>
                                    <p:animRot by="-240000">
                                      <p:cBhvr>
                                        <p:cTn id="9" dur="200" fill="hold">
                                          <p:stCondLst>
                                            <p:cond delay="600"/>
                                          </p:stCondLst>
                                        </p:cTn>
                                        <p:tgtEl>
                                          <p:spTgt spid="131"/>
                                        </p:tgtEl>
                                        <p:attrNameLst>
                                          <p:attrName>r</p:attrName>
                                        </p:attrNameLst>
                                      </p:cBhvr>
                                    </p:animRot>
                                    <p:animRot by="120000">
                                      <p:cBhvr>
                                        <p:cTn id="10" dur="200" fill="hold">
                                          <p:stCondLst>
                                            <p:cond delay="800"/>
                                          </p:stCondLst>
                                        </p:cTn>
                                        <p:tgtEl>
                                          <p:spTgt spid="13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6"/>
                                        </p:tgtEl>
                                        <p:attrNameLst>
                                          <p:attrName>r</p:attrName>
                                        </p:attrNameLst>
                                      </p:cBhvr>
                                    </p:animRot>
                                    <p:animRot by="-240000">
                                      <p:cBhvr>
                                        <p:cTn id="13" dur="200" fill="hold">
                                          <p:stCondLst>
                                            <p:cond delay="200"/>
                                          </p:stCondLst>
                                        </p:cTn>
                                        <p:tgtEl>
                                          <p:spTgt spid="106"/>
                                        </p:tgtEl>
                                        <p:attrNameLst>
                                          <p:attrName>r</p:attrName>
                                        </p:attrNameLst>
                                      </p:cBhvr>
                                    </p:animRot>
                                    <p:animRot by="240000">
                                      <p:cBhvr>
                                        <p:cTn id="14" dur="200" fill="hold">
                                          <p:stCondLst>
                                            <p:cond delay="400"/>
                                          </p:stCondLst>
                                        </p:cTn>
                                        <p:tgtEl>
                                          <p:spTgt spid="106"/>
                                        </p:tgtEl>
                                        <p:attrNameLst>
                                          <p:attrName>r</p:attrName>
                                        </p:attrNameLst>
                                      </p:cBhvr>
                                    </p:animRot>
                                    <p:animRot by="-240000">
                                      <p:cBhvr>
                                        <p:cTn id="15" dur="200" fill="hold">
                                          <p:stCondLst>
                                            <p:cond delay="600"/>
                                          </p:stCondLst>
                                        </p:cTn>
                                        <p:tgtEl>
                                          <p:spTgt spid="106"/>
                                        </p:tgtEl>
                                        <p:attrNameLst>
                                          <p:attrName>r</p:attrName>
                                        </p:attrNameLst>
                                      </p:cBhvr>
                                    </p:animRot>
                                    <p:animRot by="120000">
                                      <p:cBhvr>
                                        <p:cTn id="16" dur="200" fill="hold">
                                          <p:stCondLst>
                                            <p:cond delay="800"/>
                                          </p:stCondLst>
                                        </p:cTn>
                                        <p:tgtEl>
                                          <p:spTgt spid="106"/>
                                        </p:tgtEl>
                                        <p:attrNameLst>
                                          <p:attrName>r</p:attrName>
                                        </p:attrNameLst>
                                      </p:cBhvr>
                                    </p:animRo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1000"/>
                                        <p:tgtEl>
                                          <p:spTgt spid="128"/>
                                        </p:tgtEl>
                                      </p:cBhvr>
                                    </p:animEffect>
                                    <p:anim calcmode="lin" valueType="num">
                                      <p:cBhvr>
                                        <p:cTn id="21" dur="1000" fill="hold"/>
                                        <p:tgtEl>
                                          <p:spTgt spid="128"/>
                                        </p:tgtEl>
                                        <p:attrNameLst>
                                          <p:attrName>ppt_x</p:attrName>
                                        </p:attrNameLst>
                                      </p:cBhvr>
                                      <p:tavLst>
                                        <p:tav tm="0">
                                          <p:val>
                                            <p:strVal val="#ppt_x"/>
                                          </p:val>
                                        </p:tav>
                                        <p:tav tm="100000">
                                          <p:val>
                                            <p:strVal val="#ppt_x"/>
                                          </p:val>
                                        </p:tav>
                                      </p:tavLst>
                                    </p:anim>
                                    <p:anim calcmode="lin" valueType="num">
                                      <p:cBhvr>
                                        <p:cTn id="22"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4294782"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THE RACE IS ON!</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sp>
          <p:nvSpPr>
            <p:cNvPr id="88" name="TextBox 87"/>
            <p:cNvSpPr txBox="1"/>
            <p:nvPr/>
          </p:nvSpPr>
          <p:spPr>
            <a:xfrm>
              <a:off x="9600516" y="1753615"/>
              <a:ext cx="235962" cy="215444"/>
            </a:xfrm>
            <a:prstGeom prst="rect">
              <a:avLst/>
            </a:prstGeom>
            <a:noFill/>
          </p:spPr>
          <p:txBody>
            <a:bodyPr wrap="none" rtlCol="0">
              <a:spAutoFit/>
            </a:bodyPr>
            <a:lstStyle/>
            <a:p>
              <a:r>
                <a:rPr lang="en-US" sz="800" dirty="0" smtClean="0">
                  <a:solidFill>
                    <a:srgbClr val="00A4E4"/>
                  </a:solidFill>
                </a:rPr>
                <a:t>1</a:t>
              </a:r>
              <a:endParaRPr lang="en-US" sz="800" dirty="0">
                <a:solidFill>
                  <a:srgbClr val="00A4E4"/>
                </a:solidFil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sp>
        <p:nvSpPr>
          <p:cNvPr id="87" name="TextBox 86"/>
          <p:cNvSpPr txBox="1"/>
          <p:nvPr/>
        </p:nvSpPr>
        <p:spPr>
          <a:xfrm>
            <a:off x="7992501" y="6595418"/>
            <a:ext cx="3454491" cy="230832"/>
          </a:xfrm>
          <a:prstGeom prst="rect">
            <a:avLst/>
          </a:prstGeom>
          <a:noFill/>
        </p:spPr>
        <p:txBody>
          <a:bodyPr wrap="none" rtlCol="0">
            <a:spAutoFit/>
          </a:bodyPr>
          <a:lstStyle/>
          <a:p>
            <a:r>
              <a:rPr lang="en-US" sz="900" baseline="30000" dirty="0" smtClean="0">
                <a:solidFill>
                  <a:schemeClr val="bg1"/>
                </a:solidFill>
                <a:latin typeface="Arial"/>
                <a:cs typeface="Arial"/>
              </a:rPr>
              <a:t>1</a:t>
            </a:r>
            <a:r>
              <a:rPr lang="en-US" sz="900" dirty="0" smtClean="0">
                <a:solidFill>
                  <a:schemeClr val="bg1"/>
                </a:solidFill>
                <a:latin typeface="Arial"/>
                <a:cs typeface="Arial"/>
              </a:rPr>
              <a:t>The charges the policy pays to provide life insurance coverage.</a:t>
            </a:r>
            <a:endParaRPr lang="en-US" sz="900" dirty="0">
              <a:solidFill>
                <a:schemeClr val="bg1"/>
              </a:solidFill>
              <a:latin typeface="Arial"/>
              <a:cs typeface="Arial"/>
            </a:endParaRPr>
          </a:p>
        </p:txBody>
      </p:sp>
      <p:sp>
        <p:nvSpPr>
          <p:cNvPr id="5" name="TextBox 4"/>
          <p:cNvSpPr txBox="1"/>
          <p:nvPr/>
        </p:nvSpPr>
        <p:spPr>
          <a:xfrm>
            <a:off x="431042" y="990799"/>
            <a:ext cx="4072592" cy="369332"/>
          </a:xfrm>
          <a:prstGeom prst="rect">
            <a:avLst/>
          </a:prstGeom>
          <a:noFill/>
        </p:spPr>
        <p:txBody>
          <a:bodyPr wrap="square" rtlCol="0">
            <a:spAutoFit/>
          </a:bodyPr>
          <a:lstStyle/>
          <a:p>
            <a:r>
              <a:rPr lang="en-US" b="1" dirty="0" smtClean="0">
                <a:solidFill>
                  <a:srgbClr val="00A4E4"/>
                </a:solidFill>
                <a:latin typeface="Arial" panose="020B0604020202020204" pitchFamily="34" charset="0"/>
                <a:cs typeface="Arial" panose="020B0604020202020204" pitchFamily="34" charset="0"/>
              </a:rPr>
              <a:t>WATCH THE PERFORMANCE!</a:t>
            </a:r>
            <a:endParaRPr lang="en-US" b="1" dirty="0">
              <a:solidFill>
                <a:srgbClr val="00A4E4"/>
              </a:solidFill>
              <a:latin typeface="Arial" panose="020B0604020202020204" pitchFamily="34" charset="0"/>
              <a:cs typeface="Arial" panose="020B0604020202020204" pitchFamily="34" charset="0"/>
            </a:endParaRPr>
          </a:p>
        </p:txBody>
      </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grpSp>
        <p:nvGrpSpPr>
          <p:cNvPr id="92" name="Group 91"/>
          <p:cNvGrpSpPr/>
          <p:nvPr/>
        </p:nvGrpSpPr>
        <p:grpSpPr>
          <a:xfrm>
            <a:off x="8966738" y="202242"/>
            <a:ext cx="1091234" cy="851230"/>
            <a:chOff x="8966738" y="202242"/>
            <a:chExt cx="1091234" cy="851230"/>
          </a:xfrm>
        </p:grpSpPr>
        <p:sp>
          <p:nvSpPr>
            <p:cNvPr id="98" name="TextBox 97"/>
            <p:cNvSpPr txBox="1"/>
            <p:nvPr/>
          </p:nvSpPr>
          <p:spPr>
            <a:xfrm>
              <a:off x="8966738" y="202242"/>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GUL3</a:t>
              </a:r>
              <a:r>
                <a:rPr lang="en-US" sz="1000" baseline="50000" dirty="0" smtClean="0">
                  <a:solidFill>
                    <a:srgbClr val="EA4741"/>
                  </a:solidFill>
                  <a:latin typeface="Arial" panose="020B0604020202020204" pitchFamily="34" charset="0"/>
                  <a:cs typeface="Arial" panose="020B0604020202020204" pitchFamily="34" charset="0"/>
                </a:rPr>
                <a:t>1</a:t>
              </a:r>
              <a:endParaRPr lang="en-US" sz="1200" baseline="50000" dirty="0">
                <a:solidFill>
                  <a:srgbClr val="EA4741"/>
                </a:solidFill>
                <a:latin typeface="Arial" panose="020B0604020202020204" pitchFamily="34" charset="0"/>
                <a:cs typeface="Arial" panose="020B0604020202020204" pitchFamily="34" charset="0"/>
              </a:endParaRPr>
            </a:p>
          </p:txBody>
        </p:sp>
        <p:cxnSp>
          <p:nvCxnSpPr>
            <p:cNvPr id="112" name="Straight Connector 111"/>
            <p:cNvCxnSpPr/>
            <p:nvPr/>
          </p:nvCxnSpPr>
          <p:spPr>
            <a:xfrm>
              <a:off x="9858668" y="793177"/>
              <a:ext cx="199304" cy="260295"/>
            </a:xfrm>
            <a:prstGeom prst="line">
              <a:avLst/>
            </a:prstGeom>
            <a:ln w="44450">
              <a:solidFill>
                <a:srgbClr val="EA474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1160447" y="821298"/>
            <a:ext cx="989134" cy="646331"/>
          </a:xfrm>
          <a:prstGeom prst="rect">
            <a:avLst/>
          </a:prstGeom>
          <a:noFill/>
          <a:ln w="50800">
            <a:noFill/>
          </a:ln>
        </p:spPr>
        <p:txBody>
          <a:bodyPr wrap="square" rtlCol="0">
            <a:spAutoFit/>
          </a:bodyPr>
          <a:lstStyle/>
          <a:p>
            <a:pPr algn="r"/>
            <a:r>
              <a:rPr lang="en-US" sz="1200" b="1" dirty="0" smtClean="0">
                <a:solidFill>
                  <a:srgbClr val="EA4741"/>
                </a:solidFill>
                <a:latin typeface="Arial" panose="020B0604020202020204" pitchFamily="34" charset="0"/>
                <a:cs typeface="Arial" panose="020B0604020202020204" pitchFamily="34" charset="0"/>
              </a:rPr>
              <a:t>Guarantee to Age for VPP</a:t>
            </a:r>
            <a:r>
              <a:rPr lang="en-US" sz="1000" baseline="50000" dirty="0">
                <a:solidFill>
                  <a:srgbClr val="EA4741"/>
                </a:solidFill>
                <a:latin typeface="Arial" panose="020B0604020202020204" pitchFamily="34" charset="0"/>
                <a:cs typeface="Arial" panose="020B0604020202020204" pitchFamily="34" charset="0"/>
              </a:rPr>
              <a:t>1</a:t>
            </a:r>
            <a:endParaRPr lang="en-US" sz="1200" b="1" dirty="0">
              <a:solidFill>
                <a:srgbClr val="EA4741"/>
              </a:solidFill>
              <a:latin typeface="Arial" panose="020B0604020202020204" pitchFamily="34" charset="0"/>
              <a:cs typeface="Arial" panose="020B0604020202020204" pitchFamily="34" charset="0"/>
            </a:endParaRPr>
          </a:p>
        </p:txBody>
      </p:sp>
      <p:sp>
        <p:nvSpPr>
          <p:cNvPr id="34" name="Freeform 33"/>
          <p:cNvSpPr/>
          <p:nvPr/>
        </p:nvSpPr>
        <p:spPr>
          <a:xfrm>
            <a:off x="11321727" y="1443644"/>
            <a:ext cx="581114" cy="1217820"/>
          </a:xfrm>
          <a:custGeom>
            <a:avLst/>
            <a:gdLst>
              <a:gd name="connsiteX0" fmla="*/ 581114 w 581114"/>
              <a:gd name="connsiteY0" fmla="*/ 0 h 982767"/>
              <a:gd name="connsiteX1" fmla="*/ 581114 w 581114"/>
              <a:gd name="connsiteY1" fmla="*/ 572569 h 982767"/>
              <a:gd name="connsiteX2" fmla="*/ 307648 w 581114"/>
              <a:gd name="connsiteY2" fmla="*/ 905855 h 982767"/>
              <a:gd name="connsiteX3" fmla="*/ 0 w 581114"/>
              <a:gd name="connsiteY3" fmla="*/ 982767 h 982767"/>
            </a:gdLst>
            <a:ahLst/>
            <a:cxnLst>
              <a:cxn ang="0">
                <a:pos x="connsiteX0" y="connsiteY0"/>
              </a:cxn>
              <a:cxn ang="0">
                <a:pos x="connsiteX1" y="connsiteY1"/>
              </a:cxn>
              <a:cxn ang="0">
                <a:pos x="connsiteX2" y="connsiteY2"/>
              </a:cxn>
              <a:cxn ang="0">
                <a:pos x="connsiteX3" y="connsiteY3"/>
              </a:cxn>
            </a:cxnLst>
            <a:rect l="l" t="t" r="r" b="b"/>
            <a:pathLst>
              <a:path w="581114" h="982767">
                <a:moveTo>
                  <a:pt x="581114" y="0"/>
                </a:moveTo>
                <a:lnTo>
                  <a:pt x="581114" y="572569"/>
                </a:lnTo>
                <a:lnTo>
                  <a:pt x="307648" y="905855"/>
                </a:lnTo>
                <a:lnTo>
                  <a:pt x="0" y="982767"/>
                </a:lnTo>
              </a:path>
            </a:pathLst>
          </a:custGeom>
          <a:noFill/>
          <a:ln w="44450">
            <a:solidFill>
              <a:srgbClr val="EA474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431042" y="1909454"/>
            <a:ext cx="4674204" cy="2354491"/>
          </a:xfrm>
          <a:prstGeom prst="rect">
            <a:avLst/>
          </a:prstGeom>
          <a:noFill/>
        </p:spPr>
        <p:txBody>
          <a:bodyPr wrap="square" rtlCol="0">
            <a:spAutoFit/>
          </a:bodyPr>
          <a:lstStyle/>
          <a:p>
            <a:pPr>
              <a:spcAft>
                <a:spcPts val="1800"/>
              </a:spcAft>
            </a:pPr>
            <a:r>
              <a:rPr lang="en-US" sz="1600" b="1" dirty="0">
                <a:solidFill>
                  <a:srgbClr val="28ACB3"/>
                </a:solidFill>
                <a:latin typeface="Arial"/>
                <a:cs typeface="Arial"/>
              </a:rPr>
              <a:t>Pick a </a:t>
            </a:r>
            <a:r>
              <a:rPr lang="en-US" sz="1600" b="1" dirty="0" smtClean="0">
                <a:solidFill>
                  <a:srgbClr val="28ACB3"/>
                </a:solidFill>
                <a:latin typeface="Arial"/>
                <a:cs typeface="Arial"/>
              </a:rPr>
              <a:t>scenario to see</a:t>
            </a:r>
            <a:br>
              <a:rPr lang="en-US" sz="1600" b="1" dirty="0" smtClean="0">
                <a:solidFill>
                  <a:srgbClr val="28ACB3"/>
                </a:solidFill>
                <a:latin typeface="Arial"/>
                <a:cs typeface="Arial"/>
              </a:rPr>
            </a:br>
            <a:r>
              <a:rPr lang="en-US" sz="1600" b="1" dirty="0" smtClean="0">
                <a:solidFill>
                  <a:srgbClr val="28ACB3"/>
                </a:solidFill>
                <a:latin typeface="Arial"/>
                <a:cs typeface="Arial"/>
              </a:rPr>
              <a:t>how </a:t>
            </a:r>
            <a:r>
              <a:rPr lang="en-US" sz="1600" b="1" dirty="0">
                <a:solidFill>
                  <a:srgbClr val="28ACB3"/>
                </a:solidFill>
                <a:latin typeface="Arial"/>
                <a:cs typeface="Arial"/>
              </a:rPr>
              <a:t>long the policy </a:t>
            </a:r>
            <a:r>
              <a:rPr lang="en-US" sz="1600" b="1" dirty="0" smtClean="0">
                <a:solidFill>
                  <a:srgbClr val="28ACB3"/>
                </a:solidFill>
                <a:latin typeface="Arial"/>
                <a:cs typeface="Arial"/>
              </a:rPr>
              <a:t>lasts</a:t>
            </a:r>
            <a:r>
              <a:rPr lang="en-US" sz="1200" baseline="50000" dirty="0">
                <a:solidFill>
                  <a:srgbClr val="28ACB3"/>
                </a:solidFill>
                <a:latin typeface="Arial"/>
                <a:cs typeface="Arial"/>
              </a:rPr>
              <a:t>2</a:t>
            </a:r>
            <a:r>
              <a:rPr lang="en-US" sz="1600" b="1" dirty="0" smtClean="0">
                <a:solidFill>
                  <a:srgbClr val="28ACB3"/>
                </a:solidFill>
                <a:latin typeface="Arial"/>
                <a:cs typeface="Arial"/>
              </a:rPr>
              <a:t>:</a:t>
            </a:r>
            <a:endParaRPr lang="en-US" sz="1600" b="1" baseline="30000" dirty="0">
              <a:solidFill>
                <a:srgbClr val="28ACB3"/>
              </a:solidFill>
              <a:latin typeface="Arial"/>
              <a:cs typeface="Arial"/>
            </a:endParaRPr>
          </a:p>
          <a:p>
            <a:pPr marL="279400">
              <a:spcAft>
                <a:spcPts val="1800"/>
              </a:spcAft>
            </a:pPr>
            <a:r>
              <a:rPr lang="en-US" sz="1400" dirty="0" smtClean="0">
                <a:solidFill>
                  <a:srgbClr val="595959"/>
                </a:solidFill>
                <a:latin typeface="Arial"/>
                <a:cs typeface="Arial"/>
              </a:rPr>
              <a:t>The </a:t>
            </a:r>
            <a:r>
              <a:rPr lang="en-US" sz="1400" b="1" dirty="0" smtClean="0">
                <a:solidFill>
                  <a:srgbClr val="595959"/>
                </a:solidFill>
                <a:latin typeface="Arial"/>
                <a:cs typeface="Arial"/>
              </a:rPr>
              <a:t>“Longest</a:t>
            </a:r>
            <a:r>
              <a:rPr lang="en-US" sz="1400" b="1" dirty="0">
                <a:solidFill>
                  <a:srgbClr val="595959"/>
                </a:solidFill>
                <a:latin typeface="Arial"/>
                <a:cs typeface="Arial"/>
              </a:rPr>
              <a:t>, Greatest, Bubble Burst</a:t>
            </a:r>
            <a:r>
              <a:rPr lang="en-US" sz="1400" b="1" dirty="0" smtClean="0">
                <a:solidFill>
                  <a:srgbClr val="595959"/>
                </a:solidFill>
                <a:latin typeface="Arial"/>
                <a:cs typeface="Arial"/>
              </a:rPr>
              <a:t>,</a:t>
            </a:r>
            <a:br>
              <a:rPr lang="en-US" sz="1400" b="1" dirty="0" smtClean="0">
                <a:solidFill>
                  <a:srgbClr val="595959"/>
                </a:solidFill>
                <a:latin typeface="Arial"/>
                <a:cs typeface="Arial"/>
              </a:rPr>
            </a:br>
            <a:r>
              <a:rPr lang="en-US" sz="1400" b="1" dirty="0" smtClean="0">
                <a:solidFill>
                  <a:srgbClr val="595959"/>
                </a:solidFill>
                <a:latin typeface="Arial"/>
                <a:cs typeface="Arial"/>
              </a:rPr>
              <a:t>Recession</a:t>
            </a:r>
            <a:r>
              <a:rPr lang="en-US" sz="1400" b="1" dirty="0">
                <a:solidFill>
                  <a:srgbClr val="595959"/>
                </a:solidFill>
                <a:latin typeface="Arial"/>
                <a:cs typeface="Arial"/>
              </a:rPr>
              <a:t>, </a:t>
            </a:r>
            <a:r>
              <a:rPr lang="en-US" sz="1400" b="1" dirty="0" smtClean="0">
                <a:solidFill>
                  <a:srgbClr val="595959"/>
                </a:solidFill>
                <a:latin typeface="Arial"/>
                <a:cs typeface="Arial"/>
              </a:rPr>
              <a:t>Depression”</a:t>
            </a:r>
            <a:r>
              <a:rPr lang="en-US" sz="1400" dirty="0" smtClean="0">
                <a:solidFill>
                  <a:srgbClr val="595959"/>
                </a:solidFill>
                <a:latin typeface="Arial"/>
                <a:cs typeface="Arial"/>
              </a:rPr>
              <a:t> ever (</a:t>
            </a:r>
            <a:r>
              <a:rPr lang="en-US" sz="1400" b="1" dirty="0" smtClean="0">
                <a:solidFill>
                  <a:srgbClr val="EA4741"/>
                </a:solidFill>
                <a:latin typeface="Arial"/>
                <a:cs typeface="Arial"/>
              </a:rPr>
              <a:t>0%</a:t>
            </a:r>
            <a:r>
              <a:rPr lang="en-US" sz="1400" b="1" dirty="0" smtClean="0">
                <a:solidFill>
                  <a:srgbClr val="595959"/>
                </a:solidFill>
                <a:latin typeface="Arial"/>
                <a:cs typeface="Arial"/>
              </a:rPr>
              <a:t> </a:t>
            </a:r>
            <a:r>
              <a:rPr lang="en-US" sz="1400" dirty="0" smtClean="0">
                <a:solidFill>
                  <a:srgbClr val="595959"/>
                </a:solidFill>
                <a:latin typeface="Arial"/>
                <a:cs typeface="Arial"/>
              </a:rPr>
              <a:t>for 30+ years)</a:t>
            </a:r>
            <a:endParaRPr lang="en-US" sz="1400" b="1" dirty="0" smtClean="0">
              <a:solidFill>
                <a:srgbClr val="595959"/>
              </a:solidFill>
              <a:latin typeface="Arial"/>
              <a:cs typeface="Arial"/>
            </a:endParaRPr>
          </a:p>
          <a:p>
            <a:pPr marL="279400">
              <a:spcAft>
                <a:spcPts val="1800"/>
              </a:spcAft>
              <a:tabLst>
                <a:tab pos="1144588" algn="l"/>
              </a:tabLst>
            </a:pPr>
            <a:r>
              <a:rPr lang="en-US" sz="1400" dirty="0" smtClean="0">
                <a:solidFill>
                  <a:srgbClr val="595959"/>
                </a:solidFill>
                <a:latin typeface="Arial"/>
                <a:cs typeface="Arial"/>
              </a:rPr>
              <a:t>The </a:t>
            </a:r>
            <a:r>
              <a:rPr lang="en-US" sz="1400" b="1" dirty="0" smtClean="0">
                <a:solidFill>
                  <a:srgbClr val="595959"/>
                </a:solidFill>
                <a:latin typeface="Arial"/>
                <a:cs typeface="Arial"/>
              </a:rPr>
              <a:t>Worst 30 Years </a:t>
            </a:r>
            <a:r>
              <a:rPr lang="en-US" sz="1400" dirty="0" smtClean="0">
                <a:solidFill>
                  <a:srgbClr val="595959"/>
                </a:solidFill>
                <a:latin typeface="Arial"/>
                <a:cs typeface="Arial"/>
              </a:rPr>
              <a:t>in </a:t>
            </a:r>
            <a:r>
              <a:rPr lang="en-US" sz="1400" dirty="0">
                <a:solidFill>
                  <a:srgbClr val="595959"/>
                </a:solidFill>
                <a:latin typeface="Arial"/>
                <a:cs typeface="Arial"/>
              </a:rPr>
              <a:t>S&amp;</a:t>
            </a:r>
            <a:r>
              <a:rPr lang="en-US" sz="1400" dirty="0" smtClean="0">
                <a:solidFill>
                  <a:srgbClr val="595959"/>
                </a:solidFill>
                <a:latin typeface="Arial"/>
                <a:cs typeface="Arial"/>
              </a:rPr>
              <a:t>P500</a:t>
            </a:r>
            <a:r>
              <a:rPr lang="en-US" sz="1100" baseline="60000" dirty="0" smtClean="0">
                <a:solidFill>
                  <a:srgbClr val="595959"/>
                </a:solidFill>
                <a:latin typeface="Arial"/>
                <a:cs typeface="Arial"/>
              </a:rPr>
              <a:t>®</a:t>
            </a:r>
            <a:r>
              <a:rPr lang="en-US" sz="1400" dirty="0" smtClean="0">
                <a:solidFill>
                  <a:srgbClr val="595959"/>
                </a:solidFill>
                <a:latin typeface="Arial"/>
                <a:cs typeface="Arial"/>
              </a:rPr>
              <a:t> history (</a:t>
            </a:r>
            <a:r>
              <a:rPr lang="en-US" sz="1400" b="1" dirty="0" smtClean="0">
                <a:solidFill>
                  <a:srgbClr val="00B050"/>
                </a:solidFill>
                <a:latin typeface="Arial"/>
                <a:cs typeface="Arial"/>
              </a:rPr>
              <a:t>4.5%</a:t>
            </a:r>
            <a:r>
              <a:rPr lang="en-US" sz="1400" dirty="0" smtClean="0">
                <a:solidFill>
                  <a:srgbClr val="595959"/>
                </a:solidFill>
                <a:latin typeface="Arial"/>
                <a:cs typeface="Arial"/>
              </a:rPr>
              <a:t>)</a:t>
            </a:r>
          </a:p>
          <a:p>
            <a:pPr marL="279400">
              <a:spcAft>
                <a:spcPts val="1800"/>
              </a:spcAft>
              <a:tabLst>
                <a:tab pos="1255713" algn="l"/>
              </a:tabLst>
            </a:pPr>
            <a:r>
              <a:rPr lang="en-US" sz="1400" dirty="0" smtClean="0">
                <a:solidFill>
                  <a:srgbClr val="595959"/>
                </a:solidFill>
                <a:latin typeface="Arial"/>
                <a:cs typeface="Arial"/>
              </a:rPr>
              <a:t>The </a:t>
            </a:r>
            <a:r>
              <a:rPr lang="en-US" sz="1400" b="1" dirty="0" smtClean="0">
                <a:solidFill>
                  <a:srgbClr val="595959"/>
                </a:solidFill>
                <a:latin typeface="Arial"/>
                <a:cs typeface="Arial"/>
              </a:rPr>
              <a:t>Current Illustration Rate </a:t>
            </a:r>
            <a:r>
              <a:rPr lang="en-US" sz="1400" dirty="0" smtClean="0">
                <a:solidFill>
                  <a:srgbClr val="595959"/>
                </a:solidFill>
                <a:latin typeface="Arial"/>
                <a:cs typeface="Arial"/>
              </a:rPr>
              <a:t>for our</a:t>
            </a:r>
            <a:br>
              <a:rPr lang="en-US" sz="1400" dirty="0" smtClean="0">
                <a:solidFill>
                  <a:srgbClr val="595959"/>
                </a:solidFill>
                <a:latin typeface="Arial"/>
                <a:cs typeface="Arial"/>
              </a:rPr>
            </a:br>
            <a:r>
              <a:rPr lang="en-US" sz="1400" dirty="0" smtClean="0">
                <a:solidFill>
                  <a:srgbClr val="595959"/>
                </a:solidFill>
                <a:latin typeface="Arial"/>
                <a:cs typeface="Arial"/>
              </a:rPr>
              <a:t>VPP Cap Rate Account (</a:t>
            </a:r>
            <a:r>
              <a:rPr lang="en-US" sz="1400" b="1" dirty="0" smtClean="0">
                <a:solidFill>
                  <a:srgbClr val="00A4E4"/>
                </a:solidFill>
                <a:latin typeface="Arial"/>
                <a:cs typeface="Arial"/>
              </a:rPr>
              <a:t>5.6%</a:t>
            </a:r>
            <a:r>
              <a:rPr lang="en-US" sz="1400" dirty="0" smtClean="0">
                <a:solidFill>
                  <a:srgbClr val="595959"/>
                </a:solidFill>
                <a:latin typeface="Arial"/>
                <a:cs typeface="Arial"/>
              </a:rPr>
              <a:t>)</a:t>
            </a:r>
          </a:p>
        </p:txBody>
      </p:sp>
      <p:sp>
        <p:nvSpPr>
          <p:cNvPr id="120" name="Oval 119"/>
          <p:cNvSpPr/>
          <p:nvPr/>
        </p:nvSpPr>
        <p:spPr>
          <a:xfrm>
            <a:off x="508339" y="2699127"/>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508339" y="3337560"/>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p:cNvGrpSpPr/>
          <p:nvPr/>
        </p:nvGrpSpPr>
        <p:grpSpPr>
          <a:xfrm>
            <a:off x="508339" y="3786779"/>
            <a:ext cx="182880" cy="182880"/>
            <a:chOff x="516555" y="2696353"/>
            <a:chExt cx="182880" cy="182880"/>
          </a:xfrm>
        </p:grpSpPr>
        <p:sp>
          <p:nvSpPr>
            <p:cNvPr id="126" name="Oval 125"/>
            <p:cNvSpPr/>
            <p:nvPr/>
          </p:nvSpPr>
          <p:spPr>
            <a:xfrm>
              <a:off x="516555" y="2696353"/>
              <a:ext cx="182880" cy="182880"/>
            </a:xfrm>
            <a:prstGeom prst="ellipse">
              <a:avLst/>
            </a:prstGeom>
            <a:solidFill>
              <a:schemeClr val="bg1"/>
            </a:solidFill>
            <a:ln>
              <a:solidFill>
                <a:srgbClr val="595959"/>
              </a:solid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nvSpPr>
          <p:spPr>
            <a:xfrm flipH="1" flipV="1">
              <a:off x="525699" y="2705497"/>
              <a:ext cx="164592" cy="164592"/>
            </a:xfrm>
            <a:prstGeom prst="ellipse">
              <a:avLst/>
            </a:prstGeom>
            <a:solidFill>
              <a:srgbClr val="28ACB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8" name="TextBox 127"/>
          <p:cNvSpPr txBox="1"/>
          <p:nvPr/>
        </p:nvSpPr>
        <p:spPr>
          <a:xfrm>
            <a:off x="942018" y="4723963"/>
            <a:ext cx="3652251" cy="646331"/>
          </a:xfrm>
          <a:prstGeom prst="rect">
            <a:avLst/>
          </a:prstGeom>
          <a:solidFill>
            <a:schemeClr val="bg1"/>
          </a:solidFill>
        </p:spPr>
        <p:txBody>
          <a:bodyPr wrap="square" rtlCol="0">
            <a:spAutoFit/>
          </a:bodyPr>
          <a:lstStyle/>
          <a:p>
            <a:pPr algn="ctr"/>
            <a:r>
              <a:rPr lang="en-US" b="1" dirty="0">
                <a:solidFill>
                  <a:srgbClr val="00A4E4"/>
                </a:solidFill>
                <a:latin typeface="Arial"/>
                <a:cs typeface="Arial"/>
              </a:rPr>
              <a:t>Matures at age </a:t>
            </a:r>
            <a:r>
              <a:rPr lang="en-US" b="1" dirty="0" smtClean="0">
                <a:solidFill>
                  <a:srgbClr val="00A4E4"/>
                </a:solidFill>
                <a:latin typeface="Arial"/>
                <a:cs typeface="Arial"/>
              </a:rPr>
              <a:t>121</a:t>
            </a:r>
            <a:br>
              <a:rPr lang="en-US" b="1" dirty="0" smtClean="0">
                <a:solidFill>
                  <a:srgbClr val="00A4E4"/>
                </a:solidFill>
                <a:latin typeface="Arial"/>
                <a:cs typeface="Arial"/>
              </a:rPr>
            </a:br>
            <a:r>
              <a:rPr lang="en-US" b="1" dirty="0" smtClean="0">
                <a:solidFill>
                  <a:srgbClr val="00A4E4"/>
                </a:solidFill>
                <a:latin typeface="Arial"/>
                <a:cs typeface="Arial"/>
              </a:rPr>
              <a:t>for $6.3M</a:t>
            </a:r>
            <a:endParaRPr lang="en-US" b="1" dirty="0">
              <a:solidFill>
                <a:srgbClr val="00A4E4"/>
              </a:solidFill>
              <a:latin typeface="Arial"/>
              <a:cs typeface="Arial"/>
            </a:endParaRPr>
          </a:p>
        </p:txBody>
      </p:sp>
      <p:cxnSp>
        <p:nvCxnSpPr>
          <p:cNvPr id="41" name="Straight Connector 40"/>
          <p:cNvCxnSpPr/>
          <p:nvPr/>
        </p:nvCxnSpPr>
        <p:spPr>
          <a:xfrm>
            <a:off x="508339" y="2538346"/>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8339" y="4282194"/>
            <a:ext cx="4722770" cy="0"/>
          </a:xfrm>
          <a:prstGeom prst="line">
            <a:avLst/>
          </a:prstGeom>
          <a:ln w="38100">
            <a:solidFill>
              <a:srgbClr val="28ACB3"/>
            </a:solidFill>
            <a:prstDash val="solid"/>
          </a:ln>
        </p:spPr>
        <p:style>
          <a:lnRef idx="1">
            <a:schemeClr val="accent1"/>
          </a:lnRef>
          <a:fillRef idx="0">
            <a:schemeClr val="accent1"/>
          </a:fillRef>
          <a:effectRef idx="0">
            <a:schemeClr val="accent1"/>
          </a:effectRef>
          <a:fontRef idx="minor">
            <a:schemeClr val="tx1"/>
          </a:fontRef>
        </p:style>
      </p:cxnSp>
      <p:pic>
        <p:nvPicPr>
          <p:cNvPr id="13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50655" y="512232"/>
            <a:ext cx="12747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ounded Rectangle 131">
            <a:hlinkClick r:id="rId9" action="ppaction://hlinksldjump"/>
          </p:cNvPr>
          <p:cNvSpPr/>
          <p:nvPr/>
        </p:nvSpPr>
        <p:spPr>
          <a:xfrm>
            <a:off x="10955043" y="5989875"/>
            <a:ext cx="1111344" cy="295195"/>
          </a:xfrm>
          <a:prstGeom prst="roundRect">
            <a:avLst/>
          </a:prstGeom>
          <a:solidFill>
            <a:srgbClr val="FCC144"/>
          </a:solidFill>
          <a:ln>
            <a:no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Arial"/>
                <a:cs typeface="Arial"/>
              </a:rPr>
              <a:t>CONTINUE</a:t>
            </a:r>
            <a:endParaRPr lang="en-US" sz="1200" dirty="0">
              <a:solidFill>
                <a:schemeClr val="tx1">
                  <a:lumMod val="65000"/>
                  <a:lumOff val="35000"/>
                </a:schemeClr>
              </a:solidFill>
              <a:latin typeface="Arial"/>
              <a:cs typeface="Arial"/>
            </a:endParaRPr>
          </a:p>
        </p:txBody>
      </p:sp>
      <p:pic>
        <p:nvPicPr>
          <p:cNvPr id="10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22199" y="1408516"/>
            <a:ext cx="1109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a:hlinkClick r:id="rId11" action="ppaction://hlinksldjump"/>
          </p:cNvPr>
          <p:cNvSpPr/>
          <p:nvPr/>
        </p:nvSpPr>
        <p:spPr>
          <a:xfrm>
            <a:off x="508339" y="2629714"/>
            <a:ext cx="4302943" cy="5322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hlinkClick r:id="rId12" action="ppaction://hlinksldjump"/>
          </p:cNvPr>
          <p:cNvSpPr/>
          <p:nvPr/>
        </p:nvSpPr>
        <p:spPr>
          <a:xfrm>
            <a:off x="508339" y="3262131"/>
            <a:ext cx="4302943" cy="3415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7F84AF7-782E-8748-9862-C80A76F4A1D6}" type="slidenum">
              <a:rPr lang="en-US" smtClean="0"/>
              <a:t>32</a:t>
            </a:fld>
            <a:endParaRPr lang="en-US" dirty="0"/>
          </a:p>
        </p:txBody>
      </p:sp>
      <p:sp>
        <p:nvSpPr>
          <p:cNvPr id="113" name="TextBox 112"/>
          <p:cNvSpPr txBox="1"/>
          <p:nvPr/>
        </p:nvSpPr>
        <p:spPr>
          <a:xfrm>
            <a:off x="85460" y="6016685"/>
            <a:ext cx="5529130" cy="707886"/>
          </a:xfrm>
          <a:prstGeom prst="rect">
            <a:avLst/>
          </a:prstGeom>
          <a:noFill/>
        </p:spPr>
        <p:txBody>
          <a:bodyPr wrap="square" rtlCol="0">
            <a:spAutoFit/>
          </a:bodyPr>
          <a:lstStyle/>
          <a:p>
            <a:pPr marL="55563" indent="-55563"/>
            <a:r>
              <a:rPr lang="en-US" sz="800" baseline="30000" dirty="0" smtClean="0">
                <a:latin typeface="Arial"/>
                <a:cs typeface="Arial"/>
              </a:rPr>
              <a:t>1	</a:t>
            </a:r>
            <a:r>
              <a:rPr lang="en-US" sz="800" dirty="0" smtClean="0">
                <a:latin typeface="Arial"/>
                <a:cs typeface="Arial"/>
              </a:rPr>
              <a:t>Assuming </a:t>
            </a:r>
            <a:r>
              <a:rPr lang="en-US" sz="800" dirty="0">
                <a:latin typeface="Arial"/>
                <a:cs typeface="Arial"/>
              </a:rPr>
              <a:t>certain conditions are met, such as paying the full amount of all premiums and paying them on time.  Withdrawals, surrenders or loans will reduce cash value and may impact the guarantees.  Read the policy for details.</a:t>
            </a:r>
          </a:p>
          <a:p>
            <a:pPr marL="55563" indent="-55563"/>
            <a:r>
              <a:rPr lang="en-US" sz="800" baseline="30000" dirty="0" smtClean="0">
                <a:latin typeface="Arial"/>
                <a:cs typeface="Arial"/>
              </a:rPr>
              <a:t>2	</a:t>
            </a:r>
            <a:r>
              <a:rPr lang="en-US" sz="800" dirty="0" smtClean="0">
                <a:latin typeface="Arial"/>
                <a:cs typeface="Arial"/>
              </a:rPr>
              <a:t>This </a:t>
            </a:r>
            <a:r>
              <a:rPr lang="en-US" sz="800" dirty="0">
                <a:latin typeface="Arial"/>
                <a:cs typeface="Arial"/>
              </a:rPr>
              <a:t>is a hypothetical example for illustrative purposes only.  These numbers are based on an illustration dated 05/01/18, are subject to change and do not contemplate fees and charges for additional features or riders.  The VPP is illustrated using the Cap Rate Account at 5.6% and 4.5%</a:t>
            </a:r>
          </a:p>
        </p:txBody>
      </p:sp>
      <p:sp>
        <p:nvSpPr>
          <p:cNvPr id="116"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222196" y="6701353"/>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2655455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06"/>
                                        </p:tgtEl>
                                        <p:attrNameLst>
                                          <p:attrName>r</p:attrName>
                                        </p:attrNameLst>
                                      </p:cBhvr>
                                    </p:animRot>
                                    <p:animRot by="-240000">
                                      <p:cBhvr>
                                        <p:cTn id="7" dur="200" fill="hold">
                                          <p:stCondLst>
                                            <p:cond delay="200"/>
                                          </p:stCondLst>
                                        </p:cTn>
                                        <p:tgtEl>
                                          <p:spTgt spid="106"/>
                                        </p:tgtEl>
                                        <p:attrNameLst>
                                          <p:attrName>r</p:attrName>
                                        </p:attrNameLst>
                                      </p:cBhvr>
                                    </p:animRot>
                                    <p:animRot by="240000">
                                      <p:cBhvr>
                                        <p:cTn id="8" dur="200" fill="hold">
                                          <p:stCondLst>
                                            <p:cond delay="400"/>
                                          </p:stCondLst>
                                        </p:cTn>
                                        <p:tgtEl>
                                          <p:spTgt spid="106"/>
                                        </p:tgtEl>
                                        <p:attrNameLst>
                                          <p:attrName>r</p:attrName>
                                        </p:attrNameLst>
                                      </p:cBhvr>
                                    </p:animRot>
                                    <p:animRot by="-240000">
                                      <p:cBhvr>
                                        <p:cTn id="9" dur="200" fill="hold">
                                          <p:stCondLst>
                                            <p:cond delay="600"/>
                                          </p:stCondLst>
                                        </p:cTn>
                                        <p:tgtEl>
                                          <p:spTgt spid="106"/>
                                        </p:tgtEl>
                                        <p:attrNameLst>
                                          <p:attrName>r</p:attrName>
                                        </p:attrNameLst>
                                      </p:cBhvr>
                                    </p:animRot>
                                    <p:animRot by="120000">
                                      <p:cBhvr>
                                        <p:cTn id="10" dur="200" fill="hold">
                                          <p:stCondLst>
                                            <p:cond delay="800"/>
                                          </p:stCondLst>
                                        </p:cTn>
                                        <p:tgtEl>
                                          <p:spTgt spid="10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1"/>
                                        </p:tgtEl>
                                        <p:attrNameLst>
                                          <p:attrName>r</p:attrName>
                                        </p:attrNameLst>
                                      </p:cBhvr>
                                    </p:animRot>
                                    <p:animRot by="-240000">
                                      <p:cBhvr>
                                        <p:cTn id="13" dur="200" fill="hold">
                                          <p:stCondLst>
                                            <p:cond delay="200"/>
                                          </p:stCondLst>
                                        </p:cTn>
                                        <p:tgtEl>
                                          <p:spTgt spid="131"/>
                                        </p:tgtEl>
                                        <p:attrNameLst>
                                          <p:attrName>r</p:attrName>
                                        </p:attrNameLst>
                                      </p:cBhvr>
                                    </p:animRot>
                                    <p:animRot by="240000">
                                      <p:cBhvr>
                                        <p:cTn id="14" dur="200" fill="hold">
                                          <p:stCondLst>
                                            <p:cond delay="400"/>
                                          </p:stCondLst>
                                        </p:cTn>
                                        <p:tgtEl>
                                          <p:spTgt spid="131"/>
                                        </p:tgtEl>
                                        <p:attrNameLst>
                                          <p:attrName>r</p:attrName>
                                        </p:attrNameLst>
                                      </p:cBhvr>
                                    </p:animRot>
                                    <p:animRot by="-240000">
                                      <p:cBhvr>
                                        <p:cTn id="15" dur="200" fill="hold">
                                          <p:stCondLst>
                                            <p:cond delay="600"/>
                                          </p:stCondLst>
                                        </p:cTn>
                                        <p:tgtEl>
                                          <p:spTgt spid="131"/>
                                        </p:tgtEl>
                                        <p:attrNameLst>
                                          <p:attrName>r</p:attrName>
                                        </p:attrNameLst>
                                      </p:cBhvr>
                                    </p:animRot>
                                    <p:animRot by="120000">
                                      <p:cBhvr>
                                        <p:cTn id="16" dur="200" fill="hold">
                                          <p:stCondLst>
                                            <p:cond delay="800"/>
                                          </p:stCondLst>
                                        </p:cTn>
                                        <p:tgtEl>
                                          <p:spTgt spid="131"/>
                                        </p:tgtEl>
                                        <p:attrNameLst>
                                          <p:attrName>r</p:attrName>
                                        </p:attrNameLst>
                                      </p:cBhvr>
                                    </p:animRo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1000"/>
                                        <p:tgtEl>
                                          <p:spTgt spid="128"/>
                                        </p:tgtEl>
                                      </p:cBhvr>
                                    </p:animEffect>
                                    <p:anim calcmode="lin" valueType="num">
                                      <p:cBhvr>
                                        <p:cTn id="21" dur="1000" fill="hold"/>
                                        <p:tgtEl>
                                          <p:spTgt spid="128"/>
                                        </p:tgtEl>
                                        <p:attrNameLst>
                                          <p:attrName>ppt_x</p:attrName>
                                        </p:attrNameLst>
                                      </p:cBhvr>
                                      <p:tavLst>
                                        <p:tav tm="0">
                                          <p:val>
                                            <p:strVal val="#ppt_x"/>
                                          </p:val>
                                        </p:tav>
                                        <p:tav tm="100000">
                                          <p:val>
                                            <p:strVal val="#ppt_x"/>
                                          </p:val>
                                        </p:tav>
                                      </p:tavLst>
                                    </p:anim>
                                    <p:anim calcmode="lin" valueType="num">
                                      <p:cBhvr>
                                        <p:cTn id="22"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8F4529-46A6-674C-B116-BD7E0DF29C85}"/>
              </a:ext>
            </a:extLst>
          </p:cNvPr>
          <p:cNvSpPr/>
          <p:nvPr/>
        </p:nvSpPr>
        <p:spPr>
          <a:xfrm>
            <a:off x="0" y="5785469"/>
            <a:ext cx="12192000" cy="1072531"/>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 name="Title 1">
            <a:extLst>
              <a:ext uri="{FF2B5EF4-FFF2-40B4-BE49-F238E27FC236}">
                <a16:creationId xmlns:a16="http://schemas.microsoft.com/office/drawing/2014/main" xmlns="" id="{2EC648AF-C7CA-9F47-B266-0C0B53D02DA3}"/>
              </a:ext>
            </a:extLst>
          </p:cNvPr>
          <p:cNvSpPr txBox="1">
            <a:spLocks/>
          </p:cNvSpPr>
          <p:nvPr/>
        </p:nvSpPr>
        <p:spPr>
          <a:xfrm>
            <a:off x="530296" y="310194"/>
            <a:ext cx="2761544"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rgbClr val="595959"/>
                </a:solidFill>
                <a:latin typeface="Arial"/>
              </a:rPr>
              <a:t>WHY </a:t>
            </a:r>
            <a:endParaRPr lang="en-US" sz="3600" spc="100" dirty="0" smtClean="0">
              <a:solidFill>
                <a:srgbClr val="595959"/>
              </a:solidFill>
              <a:latin typeface="Arial"/>
            </a:endParaRPr>
          </a:p>
          <a:p>
            <a:pPr algn="ctr"/>
            <a:r>
              <a:rPr lang="en-US" sz="3600" spc="100" dirty="0" smtClean="0">
                <a:solidFill>
                  <a:srgbClr val="595959"/>
                </a:solidFill>
                <a:latin typeface="Arial"/>
              </a:rPr>
              <a:t>DO </a:t>
            </a:r>
          </a:p>
          <a:p>
            <a:pPr algn="ctr"/>
            <a:r>
              <a:rPr lang="en-US" sz="3600" spc="100" dirty="0" smtClean="0">
                <a:solidFill>
                  <a:srgbClr val="595959"/>
                </a:solidFill>
                <a:latin typeface="Arial"/>
              </a:rPr>
              <a:t>YOU SELL GUL</a:t>
            </a:r>
            <a:r>
              <a:rPr lang="en-US" sz="3600" spc="100" dirty="0">
                <a:solidFill>
                  <a:srgbClr val="595959"/>
                </a:solidFill>
                <a:latin typeface="Arial"/>
              </a:rPr>
              <a:t>?</a:t>
            </a:r>
          </a:p>
        </p:txBody>
      </p:sp>
      <p:sp>
        <p:nvSpPr>
          <p:cNvPr id="12" name="Subtitle 2">
            <a:extLst>
              <a:ext uri="{FF2B5EF4-FFF2-40B4-BE49-F238E27FC236}">
                <a16:creationId xmlns:a16="http://schemas.microsoft.com/office/drawing/2014/main" xmlns="" id="{52B2566D-8B31-5541-9602-2128F0DD86FB}"/>
              </a:ext>
            </a:extLst>
          </p:cNvPr>
          <p:cNvSpPr txBox="1">
            <a:spLocks/>
          </p:cNvSpPr>
          <p:nvPr/>
        </p:nvSpPr>
        <p:spPr>
          <a:xfrm>
            <a:off x="3862628" y="1665114"/>
            <a:ext cx="3452853" cy="11759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Permanent</a:t>
            </a:r>
            <a:endParaRPr lang="en-US" dirty="0">
              <a:solidFill>
                <a:srgbClr val="595959"/>
              </a:solidFill>
              <a:latin typeface="Arial"/>
              <a:ea typeface="+mj-ea"/>
              <a:cs typeface="+mj-cs"/>
            </a:endParaRPr>
          </a:p>
        </p:txBody>
      </p:sp>
      <p:sp>
        <p:nvSpPr>
          <p:cNvPr id="13" name="Subtitle 2">
            <a:extLst>
              <a:ext uri="{FF2B5EF4-FFF2-40B4-BE49-F238E27FC236}">
                <a16:creationId xmlns:a16="http://schemas.microsoft.com/office/drawing/2014/main" xmlns="" id="{F921AF55-156D-D64A-B97E-B22CAAB2EFF2}"/>
              </a:ext>
            </a:extLst>
          </p:cNvPr>
          <p:cNvSpPr txBox="1">
            <a:spLocks/>
          </p:cNvSpPr>
          <p:nvPr/>
        </p:nvSpPr>
        <p:spPr>
          <a:xfrm>
            <a:off x="3862629" y="3135139"/>
            <a:ext cx="3630990" cy="11109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595959"/>
                </a:solidFill>
                <a:latin typeface="Arial"/>
                <a:ea typeface="+mj-ea"/>
                <a:cs typeface="+mj-cs"/>
              </a:rPr>
              <a:t>It has Guarantees</a:t>
            </a:r>
            <a:endParaRPr lang="en-US" dirty="0">
              <a:solidFill>
                <a:srgbClr val="595959"/>
              </a:solidFill>
              <a:latin typeface="Arial"/>
              <a:ea typeface="+mj-ea"/>
              <a:cs typeface="+mj-cs"/>
            </a:endParaRPr>
          </a:p>
        </p:txBody>
      </p:sp>
      <p:sp>
        <p:nvSpPr>
          <p:cNvPr id="14" name="Subtitle 2">
            <a:extLst>
              <a:ext uri="{FF2B5EF4-FFF2-40B4-BE49-F238E27FC236}">
                <a16:creationId xmlns:a16="http://schemas.microsoft.com/office/drawing/2014/main" xmlns="" id="{514719EC-528E-F64D-8FDF-AD6AD8E3F5EB}"/>
              </a:ext>
            </a:extLst>
          </p:cNvPr>
          <p:cNvSpPr txBox="1">
            <a:spLocks/>
          </p:cNvSpPr>
          <p:nvPr/>
        </p:nvSpPr>
        <p:spPr>
          <a:xfrm>
            <a:off x="3862629" y="4551860"/>
            <a:ext cx="3452853" cy="12336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Easy</a:t>
            </a:r>
            <a:endParaRPr lang="en-US" dirty="0">
              <a:solidFill>
                <a:srgbClr val="595959"/>
              </a:solidFill>
              <a:latin typeface="Arial"/>
              <a:ea typeface="+mj-ea"/>
              <a:cs typeface="+mj-cs"/>
            </a:endParaRPr>
          </a:p>
        </p:txBody>
      </p:sp>
      <p:cxnSp>
        <p:nvCxnSpPr>
          <p:cNvPr id="32" name="Straight Connector 31">
            <a:extLst>
              <a:ext uri="{FF2B5EF4-FFF2-40B4-BE49-F238E27FC236}">
                <a16:creationId xmlns:a16="http://schemas.microsoft.com/office/drawing/2014/main" xmlns="" id="{893B212A-10CB-6E43-B948-66AE90C35222}"/>
              </a:ext>
            </a:extLst>
          </p:cNvPr>
          <p:cNvCxnSpPr>
            <a:cxnSpLocks/>
          </p:cNvCxnSpPr>
          <p:nvPr/>
        </p:nvCxnSpPr>
        <p:spPr>
          <a:xfrm flipV="1">
            <a:off x="3920884" y="2954627"/>
            <a:ext cx="7820424"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2EF54DA8-49CC-3141-AFF4-4AB8BE23015A}"/>
              </a:ext>
            </a:extLst>
          </p:cNvPr>
          <p:cNvCxnSpPr>
            <a:cxnSpLocks/>
          </p:cNvCxnSpPr>
          <p:nvPr/>
        </p:nvCxnSpPr>
        <p:spPr>
          <a:xfrm flipV="1">
            <a:off x="3920883" y="4410975"/>
            <a:ext cx="7820425"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xmlns="" id="{C81B6E01-D40F-C44D-B282-B0EB5FC993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1071" y="1666158"/>
            <a:ext cx="1150773" cy="1174873"/>
          </a:xfrm>
          <a:prstGeom prst="rect">
            <a:avLst/>
          </a:prstGeom>
        </p:spPr>
      </p:pic>
      <p:pic>
        <p:nvPicPr>
          <p:cNvPr id="51" name="Picture 50">
            <a:extLst>
              <a:ext uri="{FF2B5EF4-FFF2-40B4-BE49-F238E27FC236}">
                <a16:creationId xmlns:a16="http://schemas.microsoft.com/office/drawing/2014/main" xmlns="" id="{FA91C547-2F99-C648-ACE9-1A0B15661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8163" y="3127511"/>
            <a:ext cx="1150773" cy="1174873"/>
          </a:xfrm>
          <a:prstGeom prst="rect">
            <a:avLst/>
          </a:prstGeom>
        </p:spPr>
      </p:pic>
      <p:pic>
        <p:nvPicPr>
          <p:cNvPr id="52" name="Picture 51">
            <a:extLst>
              <a:ext uri="{FF2B5EF4-FFF2-40B4-BE49-F238E27FC236}">
                <a16:creationId xmlns:a16="http://schemas.microsoft.com/office/drawing/2014/main" xmlns="" id="{C4F00F9F-9C95-DD45-9604-019D4169F8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5255" y="4575496"/>
            <a:ext cx="1150773" cy="1174873"/>
          </a:xfrm>
          <a:prstGeom prst="rect">
            <a:avLst/>
          </a:prstGeom>
        </p:spPr>
      </p:pic>
      <p:pic>
        <p:nvPicPr>
          <p:cNvPr id="53" name="Picture 52">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3083" y="1665635"/>
            <a:ext cx="1150773" cy="1174873"/>
          </a:xfrm>
          <a:prstGeom prst="rect">
            <a:avLst/>
          </a:prstGeom>
        </p:spPr>
      </p:pic>
      <p:grpSp>
        <p:nvGrpSpPr>
          <p:cNvPr id="64" name="Group 63">
            <a:extLst>
              <a:ext uri="{FF2B5EF4-FFF2-40B4-BE49-F238E27FC236}">
                <a16:creationId xmlns:a16="http://schemas.microsoft.com/office/drawing/2014/main" xmlns="" id="{A1B5002D-F56D-9042-B726-0167CEC17087}"/>
              </a:ext>
            </a:extLst>
          </p:cNvPr>
          <p:cNvGrpSpPr/>
          <p:nvPr/>
        </p:nvGrpSpPr>
        <p:grpSpPr>
          <a:xfrm>
            <a:off x="3920882" y="849410"/>
            <a:ext cx="7820426" cy="4936059"/>
            <a:chOff x="3920882" y="849410"/>
            <a:chExt cx="7820426" cy="4936059"/>
          </a:xfrm>
        </p:grpSpPr>
        <p:sp>
          <p:nvSpPr>
            <p:cNvPr id="25" name="Subtitle 2">
              <a:extLst>
                <a:ext uri="{FF2B5EF4-FFF2-40B4-BE49-F238E27FC236}">
                  <a16:creationId xmlns:a16="http://schemas.microsoft.com/office/drawing/2014/main" xmlns="" id="{9FBC8120-B6E6-4143-8039-8483F956C794}"/>
                </a:ext>
              </a:extLst>
            </p:cNvPr>
            <p:cNvSpPr txBox="1">
              <a:spLocks/>
            </p:cNvSpPr>
            <p:nvPr/>
          </p:nvSpPr>
          <p:spPr>
            <a:xfrm>
              <a:off x="8120108" y="926842"/>
              <a:ext cx="942887" cy="480131"/>
            </a:xfrm>
            <a:prstGeom prst="rect">
              <a:avLst/>
            </a:prstGeom>
          </p:spPr>
          <p:txBody>
            <a:bodyPr wrap="none" anchor="b" anchorCtr="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595959"/>
                  </a:solidFill>
                  <a:latin typeface="Arial"/>
                  <a:ea typeface="+mj-ea"/>
                  <a:cs typeface="+mj-cs"/>
                </a:rPr>
                <a:t>GUL</a:t>
              </a:r>
            </a:p>
          </p:txBody>
        </p:sp>
        <p:cxnSp>
          <p:nvCxnSpPr>
            <p:cNvPr id="30" name="Straight Connector 29">
              <a:extLst>
                <a:ext uri="{FF2B5EF4-FFF2-40B4-BE49-F238E27FC236}">
                  <a16:creationId xmlns:a16="http://schemas.microsoft.com/office/drawing/2014/main" xmlns="" id="{DADEC671-2834-D948-9921-4816B5749BA4}"/>
                </a:ext>
              </a:extLst>
            </p:cNvPr>
            <p:cNvCxnSpPr/>
            <p:nvPr/>
          </p:nvCxnSpPr>
          <p:spPr>
            <a:xfrm>
              <a:off x="7493619"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5CED144-8229-4B4F-BB12-08C0C894FC2B}"/>
                </a:ext>
              </a:extLst>
            </p:cNvPr>
            <p:cNvCxnSpPr/>
            <p:nvPr/>
          </p:nvCxnSpPr>
          <p:spPr>
            <a:xfrm>
              <a:off x="9617463"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2644B49-0F2A-B841-ACA0-0F3FE3424E49}"/>
                </a:ext>
              </a:extLst>
            </p:cNvPr>
            <p:cNvCxnSpPr/>
            <p:nvPr/>
          </p:nvCxnSpPr>
          <p:spPr>
            <a:xfrm>
              <a:off x="11741308"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04D25B1-0124-C34C-9A1A-FC5238659B2C}"/>
                </a:ext>
              </a:extLst>
            </p:cNvPr>
            <p:cNvCxnSpPr>
              <a:cxnSpLocks/>
            </p:cNvCxnSpPr>
            <p:nvPr/>
          </p:nvCxnSpPr>
          <p:spPr>
            <a:xfrm flipV="1">
              <a:off x="3920882" y="1498278"/>
              <a:ext cx="7820426"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grpSp>
      <p:pic>
        <p:nvPicPr>
          <p:cNvPr id="59" name="Picture 58" descr="AIG_r_w.png">
            <a:extLst>
              <a:ext uri="{FF2B5EF4-FFF2-40B4-BE49-F238E27FC236}">
                <a16:creationId xmlns:a16="http://schemas.microsoft.com/office/drawing/2014/main" xmlns="" id="{AA269AC1-6E64-4D45-8EC8-AB42B5C596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60" name="Oval 59">
            <a:extLst>
              <a:ext uri="{FF2B5EF4-FFF2-40B4-BE49-F238E27FC236}">
                <a16:creationId xmlns:a16="http://schemas.microsoft.com/office/drawing/2014/main" xmlns="" id="{1C79D134-F919-F544-BE08-92CAC3393F63}"/>
              </a:ext>
            </a:extLst>
          </p:cNvPr>
          <p:cNvSpPr/>
          <p:nvPr/>
        </p:nvSpPr>
        <p:spPr>
          <a:xfrm>
            <a:off x="1152969" y="5903814"/>
            <a:ext cx="1690242" cy="550290"/>
          </a:xfrm>
          <a:prstGeom prst="ellipse">
            <a:avLst/>
          </a:prstGeom>
          <a:solidFill>
            <a:srgbClr val="1C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8" name="Subtitle 2">
            <a:extLst>
              <a:ext uri="{FF2B5EF4-FFF2-40B4-BE49-F238E27FC236}">
                <a16:creationId xmlns:a16="http://schemas.microsoft.com/office/drawing/2014/main" xmlns="" id="{133A295A-636E-5143-BB20-DC85AC17CDF5}"/>
              </a:ext>
            </a:extLst>
          </p:cNvPr>
          <p:cNvSpPr txBox="1">
            <a:spLocks/>
          </p:cNvSpPr>
          <p:nvPr/>
        </p:nvSpPr>
        <p:spPr>
          <a:xfrm>
            <a:off x="10076565" y="657762"/>
            <a:ext cx="1353256" cy="737638"/>
          </a:xfrm>
          <a:prstGeom prst="rect">
            <a:avLst/>
          </a:prstGeom>
        </p:spPr>
        <p:txBody>
          <a:bodyPr wrap="none" anchor="b" anchorCtr="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None/>
            </a:pPr>
            <a:r>
              <a:rPr lang="en-US" b="1" dirty="0" smtClean="0">
                <a:solidFill>
                  <a:srgbClr val="28ACB3"/>
                </a:solidFill>
                <a:latin typeface="Arial"/>
                <a:ea typeface="+mj-ea"/>
                <a:cs typeface="+mj-cs"/>
              </a:rPr>
              <a:t>VPP</a:t>
            </a:r>
          </a:p>
          <a:p>
            <a:pPr marL="0" indent="0" algn="ctr">
              <a:lnSpc>
                <a:spcPct val="60000"/>
              </a:lnSpc>
              <a:buNone/>
            </a:pPr>
            <a:r>
              <a:rPr lang="en-US" b="1" dirty="0" smtClean="0">
                <a:solidFill>
                  <a:srgbClr val="28ACB3"/>
                </a:solidFill>
                <a:latin typeface="Arial"/>
                <a:ea typeface="+mj-ea"/>
                <a:cs typeface="+mj-cs"/>
              </a:rPr>
              <a:t>@4.5%</a:t>
            </a:r>
            <a:endParaRPr lang="en-US" b="1" dirty="0">
              <a:solidFill>
                <a:srgbClr val="28ACB3"/>
              </a:solidFill>
              <a:latin typeface="Arial"/>
              <a:ea typeface="+mj-ea"/>
              <a:cs typeface="+mj-cs"/>
            </a:endParaRPr>
          </a:p>
        </p:txBody>
      </p:sp>
      <p:pic>
        <p:nvPicPr>
          <p:cNvPr id="37" name="Picture 36">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7126" y="3095035"/>
            <a:ext cx="1150773" cy="1174873"/>
          </a:xfrm>
          <a:prstGeom prst="rect">
            <a:avLst/>
          </a:prstGeom>
        </p:spPr>
      </p:pic>
      <p:pic>
        <p:nvPicPr>
          <p:cNvPr id="40" name="Picture 39">
            <a:extLst>
              <a:ext uri="{FF2B5EF4-FFF2-40B4-BE49-F238E27FC236}">
                <a16:creationId xmlns:a16="http://schemas.microsoft.com/office/drawing/2014/main" xmlns="" id="{F089719E-A5E4-9F4B-BE89-FC454B2013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151512" y="2672263"/>
            <a:ext cx="1418138" cy="3534818"/>
          </a:xfrm>
          <a:prstGeom prst="rect">
            <a:avLst/>
          </a:prstGeom>
        </p:spPr>
      </p:pic>
      <p:pic>
        <p:nvPicPr>
          <p:cNvPr id="41" name="Picture 40">
            <a:extLst>
              <a:ext uri="{FF2B5EF4-FFF2-40B4-BE49-F238E27FC236}">
                <a16:creationId xmlns:a16="http://schemas.microsoft.com/office/drawing/2014/main" xmlns="" id="{7D51CAE5-8DBF-9B41-8FA5-5549A43FCD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323" y="4546770"/>
            <a:ext cx="1102050" cy="1419476"/>
          </a:xfrm>
          <a:prstGeom prst="rect">
            <a:avLst/>
          </a:prstGeom>
        </p:spPr>
      </p:pic>
      <p:sp>
        <p:nvSpPr>
          <p:cNvPr id="3" name="TextBox 2"/>
          <p:cNvSpPr txBox="1"/>
          <p:nvPr/>
        </p:nvSpPr>
        <p:spPr>
          <a:xfrm>
            <a:off x="3854044" y="3544142"/>
            <a:ext cx="3432771" cy="923330"/>
          </a:xfrm>
          <a:prstGeom prst="rect">
            <a:avLst/>
          </a:prstGeom>
          <a:noFill/>
        </p:spPr>
        <p:txBody>
          <a:bodyPr wrap="square" rtlCol="0">
            <a:spAutoFit/>
          </a:bodyPr>
          <a:lstStyle/>
          <a:p>
            <a:r>
              <a:rPr lang="en-US" b="1" dirty="0">
                <a:solidFill>
                  <a:srgbClr val="1C8187"/>
                </a:solidFill>
                <a:latin typeface="Arial"/>
              </a:rPr>
              <a:t>and may be </a:t>
            </a:r>
            <a:r>
              <a:rPr lang="en-US" b="1" dirty="0" smtClean="0">
                <a:solidFill>
                  <a:srgbClr val="1C8187"/>
                </a:solidFill>
                <a:latin typeface="Arial"/>
              </a:rPr>
              <a:t>CONSERVATIVE </a:t>
            </a:r>
            <a:r>
              <a:rPr lang="en-US" b="1" dirty="0">
                <a:solidFill>
                  <a:srgbClr val="1C8187"/>
                </a:solidFill>
                <a:latin typeface="Arial"/>
              </a:rPr>
              <a:t/>
            </a:r>
            <a:br>
              <a:rPr lang="en-US" b="1" dirty="0">
                <a:solidFill>
                  <a:srgbClr val="1C8187"/>
                </a:solidFill>
                <a:latin typeface="Arial"/>
              </a:rPr>
            </a:br>
            <a:r>
              <a:rPr lang="en-US" b="1" dirty="0" smtClean="0">
                <a:solidFill>
                  <a:srgbClr val="1C8187"/>
                </a:solidFill>
                <a:latin typeface="Arial"/>
              </a:rPr>
              <a:t>ENOUGH for </a:t>
            </a:r>
            <a:r>
              <a:rPr lang="en-US" b="1" dirty="0">
                <a:solidFill>
                  <a:srgbClr val="1C8187"/>
                </a:solidFill>
                <a:latin typeface="Arial"/>
              </a:rPr>
              <a:t>my client</a:t>
            </a:r>
          </a:p>
          <a:p>
            <a:endParaRPr lang="en-US" b="1" dirty="0">
              <a:solidFill>
                <a:srgbClr val="1C8187"/>
              </a:solidFill>
              <a:latin typeface="Arial" panose="020B0604020202020204" pitchFamily="34" charset="0"/>
            </a:endParaRPr>
          </a:p>
        </p:txBody>
      </p:sp>
      <p:sp>
        <p:nvSpPr>
          <p:cNvPr id="2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sp>
        <p:nvSpPr>
          <p:cNvPr id="33" name="Title 1">
            <a:extLst>
              <a:ext uri="{FF2B5EF4-FFF2-40B4-BE49-F238E27FC236}">
                <a16:creationId xmlns:a16="http://schemas.microsoft.com/office/drawing/2014/main" xmlns="" id="{2EC648AF-C7CA-9F47-B266-0C0B53D02DA3}"/>
              </a:ext>
            </a:extLst>
          </p:cNvPr>
          <p:cNvSpPr txBox="1">
            <a:spLocks/>
          </p:cNvSpPr>
          <p:nvPr/>
        </p:nvSpPr>
        <p:spPr>
          <a:xfrm>
            <a:off x="530296" y="310194"/>
            <a:ext cx="2761544" cy="2451214"/>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rgbClr val="595959"/>
                </a:solidFill>
                <a:latin typeface="Arial"/>
              </a:rPr>
              <a:t>WHY </a:t>
            </a:r>
            <a:endParaRPr lang="en-US" sz="3600" spc="100" dirty="0" smtClean="0">
              <a:solidFill>
                <a:srgbClr val="595959"/>
              </a:solidFill>
              <a:latin typeface="Arial"/>
            </a:endParaRPr>
          </a:p>
          <a:p>
            <a:pPr algn="ctr"/>
            <a:r>
              <a:rPr lang="en-US" sz="3600" b="1" spc="100" dirty="0" smtClean="0">
                <a:solidFill>
                  <a:srgbClr val="28ACB3"/>
                </a:solidFill>
                <a:latin typeface="Arial"/>
              </a:rPr>
              <a:t>WOULD</a:t>
            </a:r>
          </a:p>
          <a:p>
            <a:pPr algn="ctr"/>
            <a:r>
              <a:rPr lang="en-US" sz="3600" spc="100" dirty="0" smtClean="0">
                <a:solidFill>
                  <a:srgbClr val="595959"/>
                </a:solidFill>
                <a:latin typeface="Arial"/>
              </a:rPr>
              <a:t>YOU SELL </a:t>
            </a:r>
            <a:r>
              <a:rPr lang="en-US" sz="3600" b="1" spc="100" dirty="0" smtClean="0">
                <a:solidFill>
                  <a:srgbClr val="28ACB3"/>
                </a:solidFill>
                <a:latin typeface="Arial"/>
              </a:rPr>
              <a:t>VPP</a:t>
            </a:r>
            <a:r>
              <a:rPr lang="en-US" sz="3600" spc="100" dirty="0" smtClean="0">
                <a:solidFill>
                  <a:srgbClr val="595959"/>
                </a:solidFill>
                <a:latin typeface="Arial"/>
              </a:rPr>
              <a:t>?</a:t>
            </a:r>
            <a:endParaRPr lang="en-US" sz="3600" spc="100" dirty="0">
              <a:solidFill>
                <a:srgbClr val="595959"/>
              </a:solidFill>
              <a:latin typeface="Arial"/>
            </a:endParaRPr>
          </a:p>
        </p:txBody>
      </p:sp>
      <p:sp>
        <p:nvSpPr>
          <p:cNvPr id="2" name="Slide Number Placeholder 1"/>
          <p:cNvSpPr>
            <a:spLocks noGrp="1"/>
          </p:cNvSpPr>
          <p:nvPr>
            <p:ph type="sldNum" sz="quarter" idx="12"/>
          </p:nvPr>
        </p:nvSpPr>
        <p:spPr/>
        <p:txBody>
          <a:bodyPr/>
          <a:lstStyle/>
          <a:p>
            <a:fld id="{A7F84AF7-782E-8748-9862-C80A76F4A1D6}" type="slidenum">
              <a:rPr lang="en-US" smtClean="0"/>
              <a:t>33</a:t>
            </a:fld>
            <a:endParaRPr lang="en-US" dirty="0"/>
          </a:p>
        </p:txBody>
      </p:sp>
    </p:spTree>
    <p:extLst>
      <p:ext uri="{BB962C8B-B14F-4D97-AF65-F5344CB8AC3E}">
        <p14:creationId xmlns:p14="http://schemas.microsoft.com/office/powerpoint/2010/main" val="2344538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par>
                                <p:cTn id="32" presetID="22" presetClass="entr" presetSubtype="8"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0" grpId="0" animBg="1"/>
      <p:bldP spid="28" grpId="0"/>
      <p:bldP spid="3"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8F4529-46A6-674C-B116-BD7E0DF29C85}"/>
              </a:ext>
            </a:extLst>
          </p:cNvPr>
          <p:cNvSpPr/>
          <p:nvPr/>
        </p:nvSpPr>
        <p:spPr>
          <a:xfrm>
            <a:off x="0" y="5785469"/>
            <a:ext cx="12192000" cy="1072531"/>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 name="Subtitle 2">
            <a:extLst>
              <a:ext uri="{FF2B5EF4-FFF2-40B4-BE49-F238E27FC236}">
                <a16:creationId xmlns:a16="http://schemas.microsoft.com/office/drawing/2014/main" xmlns="" id="{52B2566D-8B31-5541-9602-2128F0DD86FB}"/>
              </a:ext>
            </a:extLst>
          </p:cNvPr>
          <p:cNvSpPr txBox="1">
            <a:spLocks/>
          </p:cNvSpPr>
          <p:nvPr/>
        </p:nvSpPr>
        <p:spPr>
          <a:xfrm>
            <a:off x="3862628" y="1665114"/>
            <a:ext cx="3452853" cy="11759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Permanent</a:t>
            </a:r>
            <a:endParaRPr lang="en-US" dirty="0">
              <a:solidFill>
                <a:srgbClr val="595959"/>
              </a:solidFill>
              <a:latin typeface="Arial"/>
              <a:ea typeface="+mj-ea"/>
              <a:cs typeface="+mj-cs"/>
            </a:endParaRPr>
          </a:p>
        </p:txBody>
      </p:sp>
      <p:sp>
        <p:nvSpPr>
          <p:cNvPr id="13" name="Subtitle 2">
            <a:extLst>
              <a:ext uri="{FF2B5EF4-FFF2-40B4-BE49-F238E27FC236}">
                <a16:creationId xmlns:a16="http://schemas.microsoft.com/office/drawing/2014/main" xmlns="" id="{F921AF55-156D-D64A-B97E-B22CAAB2EFF2}"/>
              </a:ext>
            </a:extLst>
          </p:cNvPr>
          <p:cNvSpPr txBox="1">
            <a:spLocks/>
          </p:cNvSpPr>
          <p:nvPr/>
        </p:nvSpPr>
        <p:spPr>
          <a:xfrm>
            <a:off x="3862629" y="3135139"/>
            <a:ext cx="3630990" cy="11109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595959"/>
                </a:solidFill>
                <a:latin typeface="Arial"/>
                <a:ea typeface="+mj-ea"/>
                <a:cs typeface="+mj-cs"/>
              </a:rPr>
              <a:t>It has Guarantees</a:t>
            </a:r>
            <a:endParaRPr lang="en-US" dirty="0">
              <a:solidFill>
                <a:srgbClr val="595959"/>
              </a:solidFill>
              <a:latin typeface="Arial"/>
              <a:ea typeface="+mj-ea"/>
              <a:cs typeface="+mj-cs"/>
            </a:endParaRPr>
          </a:p>
          <a:p>
            <a:pPr marL="0" indent="0">
              <a:spcBef>
                <a:spcPts val="500"/>
              </a:spcBef>
              <a:buNone/>
            </a:pPr>
            <a:r>
              <a:rPr lang="en-US" sz="1800" b="1" dirty="0" smtClean="0">
                <a:solidFill>
                  <a:srgbClr val="1C8187"/>
                </a:solidFill>
                <a:latin typeface="Arial"/>
                <a:ea typeface="+mj-ea"/>
                <a:cs typeface="+mj-cs"/>
              </a:rPr>
              <a:t>and may be conservative </a:t>
            </a:r>
            <a:br>
              <a:rPr lang="en-US" sz="1800" b="1" dirty="0" smtClean="0">
                <a:solidFill>
                  <a:srgbClr val="1C8187"/>
                </a:solidFill>
                <a:latin typeface="Arial"/>
                <a:ea typeface="+mj-ea"/>
                <a:cs typeface="+mj-cs"/>
              </a:rPr>
            </a:br>
            <a:r>
              <a:rPr lang="en-US" sz="1800" b="1" dirty="0" smtClean="0">
                <a:solidFill>
                  <a:srgbClr val="1C8187"/>
                </a:solidFill>
                <a:latin typeface="Arial"/>
                <a:ea typeface="+mj-ea"/>
                <a:cs typeface="+mj-cs"/>
              </a:rPr>
              <a:t>enough for my client</a:t>
            </a:r>
            <a:endParaRPr lang="en-US" sz="1800" b="1" dirty="0">
              <a:solidFill>
                <a:srgbClr val="1C8187"/>
              </a:solidFill>
              <a:latin typeface="Arial"/>
              <a:ea typeface="+mj-ea"/>
              <a:cs typeface="+mj-cs"/>
            </a:endParaRPr>
          </a:p>
        </p:txBody>
      </p:sp>
      <p:sp>
        <p:nvSpPr>
          <p:cNvPr id="14" name="Subtitle 2">
            <a:extLst>
              <a:ext uri="{FF2B5EF4-FFF2-40B4-BE49-F238E27FC236}">
                <a16:creationId xmlns:a16="http://schemas.microsoft.com/office/drawing/2014/main" xmlns="" id="{514719EC-528E-F64D-8FDF-AD6AD8E3F5EB}"/>
              </a:ext>
            </a:extLst>
          </p:cNvPr>
          <p:cNvSpPr txBox="1">
            <a:spLocks/>
          </p:cNvSpPr>
          <p:nvPr/>
        </p:nvSpPr>
        <p:spPr>
          <a:xfrm>
            <a:off x="3862629" y="4551860"/>
            <a:ext cx="3452853" cy="12336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Easy</a:t>
            </a:r>
            <a:endParaRPr lang="en-US" dirty="0">
              <a:solidFill>
                <a:srgbClr val="595959"/>
              </a:solidFill>
              <a:latin typeface="Arial"/>
              <a:ea typeface="+mj-ea"/>
              <a:cs typeface="+mj-cs"/>
            </a:endParaRPr>
          </a:p>
        </p:txBody>
      </p:sp>
      <p:cxnSp>
        <p:nvCxnSpPr>
          <p:cNvPr id="32" name="Straight Connector 31">
            <a:extLst>
              <a:ext uri="{FF2B5EF4-FFF2-40B4-BE49-F238E27FC236}">
                <a16:creationId xmlns:a16="http://schemas.microsoft.com/office/drawing/2014/main" xmlns="" id="{893B212A-10CB-6E43-B948-66AE90C35222}"/>
              </a:ext>
            </a:extLst>
          </p:cNvPr>
          <p:cNvCxnSpPr>
            <a:cxnSpLocks/>
          </p:cNvCxnSpPr>
          <p:nvPr/>
        </p:nvCxnSpPr>
        <p:spPr>
          <a:xfrm flipV="1">
            <a:off x="3920884" y="2954627"/>
            <a:ext cx="7820424"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2EF54DA8-49CC-3141-AFF4-4AB8BE23015A}"/>
              </a:ext>
            </a:extLst>
          </p:cNvPr>
          <p:cNvCxnSpPr>
            <a:cxnSpLocks/>
          </p:cNvCxnSpPr>
          <p:nvPr/>
        </p:nvCxnSpPr>
        <p:spPr>
          <a:xfrm flipV="1">
            <a:off x="3920883" y="4410975"/>
            <a:ext cx="7820425"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xmlns="" id="{C81B6E01-D40F-C44D-B282-B0EB5FC993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1071" y="1666158"/>
            <a:ext cx="1150773" cy="1174873"/>
          </a:xfrm>
          <a:prstGeom prst="rect">
            <a:avLst/>
          </a:prstGeom>
        </p:spPr>
      </p:pic>
      <p:pic>
        <p:nvPicPr>
          <p:cNvPr id="51" name="Picture 50">
            <a:extLst>
              <a:ext uri="{FF2B5EF4-FFF2-40B4-BE49-F238E27FC236}">
                <a16:creationId xmlns:a16="http://schemas.microsoft.com/office/drawing/2014/main" xmlns="" id="{FA91C547-2F99-C648-ACE9-1A0B15661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8163" y="3127511"/>
            <a:ext cx="1150773" cy="1174873"/>
          </a:xfrm>
          <a:prstGeom prst="rect">
            <a:avLst/>
          </a:prstGeom>
        </p:spPr>
      </p:pic>
      <p:pic>
        <p:nvPicPr>
          <p:cNvPr id="52" name="Picture 51">
            <a:extLst>
              <a:ext uri="{FF2B5EF4-FFF2-40B4-BE49-F238E27FC236}">
                <a16:creationId xmlns:a16="http://schemas.microsoft.com/office/drawing/2014/main" xmlns="" id="{C4F00F9F-9C95-DD45-9604-019D4169F8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5255" y="4575496"/>
            <a:ext cx="1150773" cy="1174873"/>
          </a:xfrm>
          <a:prstGeom prst="rect">
            <a:avLst/>
          </a:prstGeom>
        </p:spPr>
      </p:pic>
      <p:pic>
        <p:nvPicPr>
          <p:cNvPr id="53" name="Picture 52">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3083" y="1665635"/>
            <a:ext cx="1150773" cy="1174873"/>
          </a:xfrm>
          <a:prstGeom prst="rect">
            <a:avLst/>
          </a:prstGeom>
        </p:spPr>
      </p:pic>
      <p:grpSp>
        <p:nvGrpSpPr>
          <p:cNvPr id="64" name="Group 63">
            <a:extLst>
              <a:ext uri="{FF2B5EF4-FFF2-40B4-BE49-F238E27FC236}">
                <a16:creationId xmlns:a16="http://schemas.microsoft.com/office/drawing/2014/main" xmlns="" id="{A1B5002D-F56D-9042-B726-0167CEC17087}"/>
              </a:ext>
            </a:extLst>
          </p:cNvPr>
          <p:cNvGrpSpPr/>
          <p:nvPr/>
        </p:nvGrpSpPr>
        <p:grpSpPr>
          <a:xfrm>
            <a:off x="3920882" y="550818"/>
            <a:ext cx="7820426" cy="5234651"/>
            <a:chOff x="3920882" y="550818"/>
            <a:chExt cx="7820426" cy="5234651"/>
          </a:xfrm>
        </p:grpSpPr>
        <p:sp>
          <p:nvSpPr>
            <p:cNvPr id="25" name="Subtitle 2">
              <a:extLst>
                <a:ext uri="{FF2B5EF4-FFF2-40B4-BE49-F238E27FC236}">
                  <a16:creationId xmlns:a16="http://schemas.microsoft.com/office/drawing/2014/main" xmlns="" id="{9FBC8120-B6E6-4143-8039-8483F956C794}"/>
                </a:ext>
              </a:extLst>
            </p:cNvPr>
            <p:cNvSpPr txBox="1">
              <a:spLocks/>
            </p:cNvSpPr>
            <p:nvPr/>
          </p:nvSpPr>
          <p:spPr>
            <a:xfrm>
              <a:off x="7796372" y="550818"/>
              <a:ext cx="1590359" cy="558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595959"/>
                  </a:solidFill>
                  <a:latin typeface="Arial"/>
                  <a:ea typeface="+mj-ea"/>
                  <a:cs typeface="+mj-cs"/>
                </a:rPr>
                <a:t>GUL</a:t>
              </a:r>
            </a:p>
          </p:txBody>
        </p:sp>
        <p:cxnSp>
          <p:nvCxnSpPr>
            <p:cNvPr id="30" name="Straight Connector 29">
              <a:extLst>
                <a:ext uri="{FF2B5EF4-FFF2-40B4-BE49-F238E27FC236}">
                  <a16:creationId xmlns:a16="http://schemas.microsoft.com/office/drawing/2014/main" xmlns="" id="{DADEC671-2834-D948-9921-4816B5749BA4}"/>
                </a:ext>
              </a:extLst>
            </p:cNvPr>
            <p:cNvCxnSpPr/>
            <p:nvPr/>
          </p:nvCxnSpPr>
          <p:spPr>
            <a:xfrm>
              <a:off x="7493619"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5CED144-8229-4B4F-BB12-08C0C894FC2B}"/>
                </a:ext>
              </a:extLst>
            </p:cNvPr>
            <p:cNvCxnSpPr/>
            <p:nvPr/>
          </p:nvCxnSpPr>
          <p:spPr>
            <a:xfrm>
              <a:off x="9617463"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2644B49-0F2A-B841-ACA0-0F3FE3424E49}"/>
                </a:ext>
              </a:extLst>
            </p:cNvPr>
            <p:cNvCxnSpPr/>
            <p:nvPr/>
          </p:nvCxnSpPr>
          <p:spPr>
            <a:xfrm>
              <a:off x="11741308"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04D25B1-0124-C34C-9A1A-FC5238659B2C}"/>
                </a:ext>
              </a:extLst>
            </p:cNvPr>
            <p:cNvCxnSpPr>
              <a:cxnSpLocks/>
            </p:cNvCxnSpPr>
            <p:nvPr/>
          </p:nvCxnSpPr>
          <p:spPr>
            <a:xfrm flipV="1">
              <a:off x="3920882" y="1498278"/>
              <a:ext cx="7820426"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grpSp>
      <p:pic>
        <p:nvPicPr>
          <p:cNvPr id="59" name="Picture 58" descr="AIG_r_w.png">
            <a:extLst>
              <a:ext uri="{FF2B5EF4-FFF2-40B4-BE49-F238E27FC236}">
                <a16:creationId xmlns:a16="http://schemas.microsoft.com/office/drawing/2014/main" xmlns="" id="{AA269AC1-6E64-4D45-8EC8-AB42B5C596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grpSp>
        <p:nvGrpSpPr>
          <p:cNvPr id="2" name="Group 1"/>
          <p:cNvGrpSpPr/>
          <p:nvPr/>
        </p:nvGrpSpPr>
        <p:grpSpPr>
          <a:xfrm>
            <a:off x="581096" y="2827485"/>
            <a:ext cx="2262115" cy="3626619"/>
            <a:chOff x="581096" y="2827485"/>
            <a:chExt cx="2262115" cy="3626619"/>
          </a:xfrm>
        </p:grpSpPr>
        <p:sp>
          <p:nvSpPr>
            <p:cNvPr id="60" name="Oval 59">
              <a:extLst>
                <a:ext uri="{FF2B5EF4-FFF2-40B4-BE49-F238E27FC236}">
                  <a16:creationId xmlns:a16="http://schemas.microsoft.com/office/drawing/2014/main" xmlns="" id="{1C79D134-F919-F544-BE08-92CAC3393F63}"/>
                </a:ext>
              </a:extLst>
            </p:cNvPr>
            <p:cNvSpPr/>
            <p:nvPr/>
          </p:nvSpPr>
          <p:spPr>
            <a:xfrm>
              <a:off x="1152969" y="5903814"/>
              <a:ext cx="1690242" cy="550290"/>
            </a:xfrm>
            <a:prstGeom prst="ellipse">
              <a:avLst/>
            </a:prstGeom>
            <a:solidFill>
              <a:srgbClr val="1C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2" name="Picture 21">
              <a:extLst>
                <a:ext uri="{FF2B5EF4-FFF2-40B4-BE49-F238E27FC236}">
                  <a16:creationId xmlns:a16="http://schemas.microsoft.com/office/drawing/2014/main" xmlns="" id="{5995D01B-4DB5-7C48-8999-CC46C767F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096" y="2827485"/>
              <a:ext cx="2203365" cy="3389032"/>
            </a:xfrm>
            <a:prstGeom prst="rect">
              <a:avLst/>
            </a:prstGeom>
          </p:spPr>
        </p:pic>
      </p:grpSp>
      <p:sp>
        <p:nvSpPr>
          <p:cNvPr id="28" name="Subtitle 2">
            <a:extLst>
              <a:ext uri="{FF2B5EF4-FFF2-40B4-BE49-F238E27FC236}">
                <a16:creationId xmlns:a16="http://schemas.microsoft.com/office/drawing/2014/main" xmlns="" id="{133A295A-636E-5143-BB20-DC85AC17CDF5}"/>
              </a:ext>
            </a:extLst>
          </p:cNvPr>
          <p:cNvSpPr txBox="1">
            <a:spLocks/>
          </p:cNvSpPr>
          <p:nvPr/>
        </p:nvSpPr>
        <p:spPr>
          <a:xfrm>
            <a:off x="9958014" y="657762"/>
            <a:ext cx="1590359" cy="558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None/>
            </a:pPr>
            <a:r>
              <a:rPr lang="en-US" b="1" dirty="0" smtClean="0">
                <a:solidFill>
                  <a:srgbClr val="28ACB3"/>
                </a:solidFill>
                <a:latin typeface="Arial"/>
                <a:ea typeface="+mj-ea"/>
                <a:cs typeface="+mj-cs"/>
              </a:rPr>
              <a:t>VPP</a:t>
            </a:r>
          </a:p>
          <a:p>
            <a:pPr marL="0" indent="0" algn="ctr">
              <a:lnSpc>
                <a:spcPct val="60000"/>
              </a:lnSpc>
              <a:buNone/>
            </a:pPr>
            <a:r>
              <a:rPr lang="en-US" b="1" dirty="0" smtClean="0">
                <a:solidFill>
                  <a:srgbClr val="28ACB3"/>
                </a:solidFill>
                <a:latin typeface="Arial"/>
                <a:ea typeface="+mj-ea"/>
                <a:cs typeface="+mj-cs"/>
              </a:rPr>
              <a:t>@4.5%</a:t>
            </a:r>
            <a:endParaRPr lang="en-US" b="1" dirty="0">
              <a:solidFill>
                <a:srgbClr val="28ACB3"/>
              </a:solidFill>
              <a:latin typeface="Arial"/>
              <a:ea typeface="+mj-ea"/>
              <a:cs typeface="+mj-cs"/>
            </a:endParaRPr>
          </a:p>
        </p:txBody>
      </p:sp>
      <p:pic>
        <p:nvPicPr>
          <p:cNvPr id="37" name="Picture 36">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7126" y="3095035"/>
            <a:ext cx="1150773" cy="1174873"/>
          </a:xfrm>
          <a:prstGeom prst="rect">
            <a:avLst/>
          </a:prstGeom>
        </p:spPr>
      </p:pic>
      <p:pic>
        <p:nvPicPr>
          <p:cNvPr id="38" name="Picture 37">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65067" y="4543756"/>
            <a:ext cx="1150773" cy="1174873"/>
          </a:xfrm>
          <a:prstGeom prst="rect">
            <a:avLst/>
          </a:prstGeom>
        </p:spPr>
      </p:pic>
      <p:sp>
        <p:nvSpPr>
          <p:cNvPr id="40"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sp>
        <p:nvSpPr>
          <p:cNvPr id="29" name="Title 1">
            <a:extLst>
              <a:ext uri="{FF2B5EF4-FFF2-40B4-BE49-F238E27FC236}">
                <a16:creationId xmlns:a16="http://schemas.microsoft.com/office/drawing/2014/main" xmlns="" id="{2EC648AF-C7CA-9F47-B266-0C0B53D02DA3}"/>
              </a:ext>
            </a:extLst>
          </p:cNvPr>
          <p:cNvSpPr txBox="1">
            <a:spLocks/>
          </p:cNvSpPr>
          <p:nvPr/>
        </p:nvSpPr>
        <p:spPr>
          <a:xfrm>
            <a:off x="530296" y="310194"/>
            <a:ext cx="2761544" cy="2451214"/>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rgbClr val="595959"/>
                </a:solidFill>
                <a:latin typeface="Arial"/>
              </a:rPr>
              <a:t>WHY </a:t>
            </a:r>
            <a:endParaRPr lang="en-US" sz="3600" spc="100" dirty="0" smtClean="0">
              <a:solidFill>
                <a:srgbClr val="595959"/>
              </a:solidFill>
              <a:latin typeface="Arial"/>
            </a:endParaRPr>
          </a:p>
          <a:p>
            <a:pPr algn="ctr"/>
            <a:r>
              <a:rPr lang="en-US" sz="3600" b="1" spc="100" dirty="0" smtClean="0">
                <a:solidFill>
                  <a:srgbClr val="28ACB3"/>
                </a:solidFill>
                <a:latin typeface="Arial"/>
              </a:rPr>
              <a:t>WOULD</a:t>
            </a:r>
          </a:p>
          <a:p>
            <a:pPr algn="ctr"/>
            <a:r>
              <a:rPr lang="en-US" sz="3600" spc="100" dirty="0" smtClean="0">
                <a:solidFill>
                  <a:srgbClr val="595959"/>
                </a:solidFill>
                <a:latin typeface="Arial"/>
              </a:rPr>
              <a:t>YOU SELL </a:t>
            </a:r>
            <a:r>
              <a:rPr lang="en-US" sz="3600" b="1" spc="100" dirty="0" smtClean="0">
                <a:solidFill>
                  <a:srgbClr val="28ACB3"/>
                </a:solidFill>
                <a:latin typeface="Arial"/>
              </a:rPr>
              <a:t>VPP</a:t>
            </a:r>
            <a:r>
              <a:rPr lang="en-US" sz="3600" spc="100" dirty="0" smtClean="0">
                <a:solidFill>
                  <a:srgbClr val="595959"/>
                </a:solidFill>
                <a:latin typeface="Arial"/>
              </a:rPr>
              <a:t>?</a:t>
            </a:r>
            <a:endParaRPr lang="en-US" sz="3600" spc="100" dirty="0">
              <a:solidFill>
                <a:srgbClr val="595959"/>
              </a:solidFill>
              <a:latin typeface="Arial"/>
            </a:endParaRPr>
          </a:p>
        </p:txBody>
      </p:sp>
      <p:sp>
        <p:nvSpPr>
          <p:cNvPr id="3" name="Slide Number Placeholder 2"/>
          <p:cNvSpPr>
            <a:spLocks noGrp="1"/>
          </p:cNvSpPr>
          <p:nvPr>
            <p:ph type="sldNum" sz="quarter" idx="12"/>
          </p:nvPr>
        </p:nvSpPr>
        <p:spPr/>
        <p:txBody>
          <a:bodyPr/>
          <a:lstStyle/>
          <a:p>
            <a:fld id="{A7F84AF7-782E-8748-9862-C80A76F4A1D6}" type="slidenum">
              <a:rPr lang="en-US" smtClean="0"/>
              <a:t>34</a:t>
            </a:fld>
            <a:endParaRPr lang="en-US" dirty="0"/>
          </a:p>
        </p:txBody>
      </p:sp>
    </p:spTree>
    <p:extLst>
      <p:ext uri="{BB962C8B-B14F-4D97-AF65-F5344CB8AC3E}">
        <p14:creationId xmlns:p14="http://schemas.microsoft.com/office/powerpoint/2010/main" val="2286084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8F4529-46A6-674C-B116-BD7E0DF29C85}"/>
              </a:ext>
            </a:extLst>
          </p:cNvPr>
          <p:cNvSpPr/>
          <p:nvPr/>
        </p:nvSpPr>
        <p:spPr>
          <a:xfrm>
            <a:off x="0" y="5785469"/>
            <a:ext cx="12192000" cy="1072531"/>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 name="Subtitle 2">
            <a:extLst>
              <a:ext uri="{FF2B5EF4-FFF2-40B4-BE49-F238E27FC236}">
                <a16:creationId xmlns:a16="http://schemas.microsoft.com/office/drawing/2014/main" xmlns="" id="{52B2566D-8B31-5541-9602-2128F0DD86FB}"/>
              </a:ext>
            </a:extLst>
          </p:cNvPr>
          <p:cNvSpPr txBox="1">
            <a:spLocks/>
          </p:cNvSpPr>
          <p:nvPr/>
        </p:nvSpPr>
        <p:spPr>
          <a:xfrm>
            <a:off x="3862628" y="1665114"/>
            <a:ext cx="3452853" cy="11759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95959"/>
                </a:solidFill>
                <a:latin typeface="Arial"/>
                <a:ea typeface="+mj-ea"/>
                <a:cs typeface="+mj-cs"/>
              </a:rPr>
              <a:t>It’s </a:t>
            </a:r>
            <a:r>
              <a:rPr lang="en-US" dirty="0" smtClean="0">
                <a:solidFill>
                  <a:srgbClr val="595959"/>
                </a:solidFill>
                <a:latin typeface="Arial"/>
                <a:ea typeface="+mj-ea"/>
                <a:cs typeface="+mj-cs"/>
              </a:rPr>
              <a:t>Permanent</a:t>
            </a:r>
            <a:endParaRPr lang="en-US" dirty="0">
              <a:solidFill>
                <a:srgbClr val="595959"/>
              </a:solidFill>
              <a:latin typeface="Arial"/>
              <a:ea typeface="+mj-ea"/>
              <a:cs typeface="+mj-cs"/>
            </a:endParaRPr>
          </a:p>
        </p:txBody>
      </p:sp>
      <p:sp>
        <p:nvSpPr>
          <p:cNvPr id="13" name="Subtitle 2">
            <a:extLst>
              <a:ext uri="{FF2B5EF4-FFF2-40B4-BE49-F238E27FC236}">
                <a16:creationId xmlns:a16="http://schemas.microsoft.com/office/drawing/2014/main" xmlns="" id="{F921AF55-156D-D64A-B97E-B22CAAB2EFF2}"/>
              </a:ext>
            </a:extLst>
          </p:cNvPr>
          <p:cNvSpPr txBox="1">
            <a:spLocks/>
          </p:cNvSpPr>
          <p:nvPr/>
        </p:nvSpPr>
        <p:spPr>
          <a:xfrm>
            <a:off x="3862629" y="3135139"/>
            <a:ext cx="3630990" cy="11109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595959"/>
                </a:solidFill>
                <a:latin typeface="Arial"/>
                <a:ea typeface="+mj-ea"/>
                <a:cs typeface="+mj-cs"/>
              </a:rPr>
              <a:t>It has Guarantees</a:t>
            </a:r>
            <a:endParaRPr lang="en-US" dirty="0">
              <a:solidFill>
                <a:srgbClr val="595959"/>
              </a:solidFill>
              <a:latin typeface="Arial"/>
              <a:ea typeface="+mj-ea"/>
              <a:cs typeface="+mj-cs"/>
            </a:endParaRPr>
          </a:p>
          <a:p>
            <a:pPr marL="0" indent="0">
              <a:spcBef>
                <a:spcPts val="500"/>
              </a:spcBef>
              <a:buNone/>
            </a:pPr>
            <a:r>
              <a:rPr lang="en-US" sz="1800" b="1" dirty="0" smtClean="0">
                <a:solidFill>
                  <a:srgbClr val="1C8187"/>
                </a:solidFill>
                <a:latin typeface="Arial"/>
                <a:ea typeface="+mj-ea"/>
                <a:cs typeface="+mj-cs"/>
              </a:rPr>
              <a:t>and may be conservative </a:t>
            </a:r>
            <a:br>
              <a:rPr lang="en-US" sz="1800" b="1" dirty="0" smtClean="0">
                <a:solidFill>
                  <a:srgbClr val="1C8187"/>
                </a:solidFill>
                <a:latin typeface="Arial"/>
                <a:ea typeface="+mj-ea"/>
                <a:cs typeface="+mj-cs"/>
              </a:rPr>
            </a:br>
            <a:r>
              <a:rPr lang="en-US" sz="1800" b="1" dirty="0" smtClean="0">
                <a:solidFill>
                  <a:srgbClr val="1C8187"/>
                </a:solidFill>
                <a:latin typeface="Arial"/>
                <a:ea typeface="+mj-ea"/>
                <a:cs typeface="+mj-cs"/>
              </a:rPr>
              <a:t>enough for my client</a:t>
            </a:r>
            <a:endParaRPr lang="en-US" sz="1800" b="1" dirty="0">
              <a:solidFill>
                <a:srgbClr val="1C8187"/>
              </a:solidFill>
              <a:latin typeface="Arial"/>
              <a:ea typeface="+mj-ea"/>
              <a:cs typeface="+mj-cs"/>
            </a:endParaRPr>
          </a:p>
        </p:txBody>
      </p:sp>
      <p:sp>
        <p:nvSpPr>
          <p:cNvPr id="14" name="Subtitle 2">
            <a:extLst>
              <a:ext uri="{FF2B5EF4-FFF2-40B4-BE49-F238E27FC236}">
                <a16:creationId xmlns:a16="http://schemas.microsoft.com/office/drawing/2014/main" xmlns="" id="{514719EC-528E-F64D-8FDF-AD6AD8E3F5EB}"/>
              </a:ext>
            </a:extLst>
          </p:cNvPr>
          <p:cNvSpPr txBox="1">
            <a:spLocks/>
          </p:cNvSpPr>
          <p:nvPr/>
        </p:nvSpPr>
        <p:spPr>
          <a:xfrm>
            <a:off x="3862629" y="4551860"/>
            <a:ext cx="3452853" cy="12336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595959"/>
                </a:solidFill>
                <a:latin typeface="Arial"/>
                <a:ea typeface="+mj-ea"/>
                <a:cs typeface="+mj-cs"/>
              </a:rPr>
              <a:t>Commissionable</a:t>
            </a:r>
          </a:p>
          <a:p>
            <a:pPr marL="0" indent="0">
              <a:buNone/>
            </a:pPr>
            <a:r>
              <a:rPr lang="en-US" dirty="0" smtClean="0">
                <a:solidFill>
                  <a:srgbClr val="595959"/>
                </a:solidFill>
                <a:latin typeface="Arial"/>
                <a:ea typeface="+mj-ea"/>
                <a:cs typeface="+mj-cs"/>
              </a:rPr>
              <a:t>Premium</a:t>
            </a:r>
            <a:endParaRPr lang="en-US" dirty="0">
              <a:solidFill>
                <a:srgbClr val="595959"/>
              </a:solidFill>
              <a:latin typeface="Arial"/>
              <a:ea typeface="+mj-ea"/>
              <a:cs typeface="+mj-cs"/>
            </a:endParaRPr>
          </a:p>
        </p:txBody>
      </p:sp>
      <p:cxnSp>
        <p:nvCxnSpPr>
          <p:cNvPr id="32" name="Straight Connector 31">
            <a:extLst>
              <a:ext uri="{FF2B5EF4-FFF2-40B4-BE49-F238E27FC236}">
                <a16:creationId xmlns:a16="http://schemas.microsoft.com/office/drawing/2014/main" xmlns="" id="{893B212A-10CB-6E43-B948-66AE90C35222}"/>
              </a:ext>
            </a:extLst>
          </p:cNvPr>
          <p:cNvCxnSpPr>
            <a:cxnSpLocks/>
          </p:cNvCxnSpPr>
          <p:nvPr/>
        </p:nvCxnSpPr>
        <p:spPr>
          <a:xfrm flipV="1">
            <a:off x="3920884" y="2954627"/>
            <a:ext cx="7820424"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2EF54DA8-49CC-3141-AFF4-4AB8BE23015A}"/>
              </a:ext>
            </a:extLst>
          </p:cNvPr>
          <p:cNvCxnSpPr>
            <a:cxnSpLocks/>
          </p:cNvCxnSpPr>
          <p:nvPr/>
        </p:nvCxnSpPr>
        <p:spPr>
          <a:xfrm flipV="1">
            <a:off x="3920883" y="4410975"/>
            <a:ext cx="7820425"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xmlns="" id="{C81B6E01-D40F-C44D-B282-B0EB5FC993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1071" y="1666158"/>
            <a:ext cx="1150773" cy="1174873"/>
          </a:xfrm>
          <a:prstGeom prst="rect">
            <a:avLst/>
          </a:prstGeom>
        </p:spPr>
      </p:pic>
      <p:pic>
        <p:nvPicPr>
          <p:cNvPr id="51" name="Picture 50">
            <a:extLst>
              <a:ext uri="{FF2B5EF4-FFF2-40B4-BE49-F238E27FC236}">
                <a16:creationId xmlns:a16="http://schemas.microsoft.com/office/drawing/2014/main" xmlns="" id="{FA91C547-2F99-C648-ACE9-1A0B15661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8163" y="3127511"/>
            <a:ext cx="1150773" cy="1174873"/>
          </a:xfrm>
          <a:prstGeom prst="rect">
            <a:avLst/>
          </a:prstGeom>
        </p:spPr>
      </p:pic>
      <p:pic>
        <p:nvPicPr>
          <p:cNvPr id="53" name="Picture 52">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3083" y="1665635"/>
            <a:ext cx="1150773" cy="1174873"/>
          </a:xfrm>
          <a:prstGeom prst="rect">
            <a:avLst/>
          </a:prstGeom>
        </p:spPr>
      </p:pic>
      <p:grpSp>
        <p:nvGrpSpPr>
          <p:cNvPr id="64" name="Group 63">
            <a:extLst>
              <a:ext uri="{FF2B5EF4-FFF2-40B4-BE49-F238E27FC236}">
                <a16:creationId xmlns:a16="http://schemas.microsoft.com/office/drawing/2014/main" xmlns="" id="{A1B5002D-F56D-9042-B726-0167CEC17087}"/>
              </a:ext>
            </a:extLst>
          </p:cNvPr>
          <p:cNvGrpSpPr/>
          <p:nvPr/>
        </p:nvGrpSpPr>
        <p:grpSpPr>
          <a:xfrm>
            <a:off x="3920882" y="550818"/>
            <a:ext cx="7820426" cy="5234651"/>
            <a:chOff x="3920882" y="550818"/>
            <a:chExt cx="7820426" cy="5234651"/>
          </a:xfrm>
        </p:grpSpPr>
        <p:sp>
          <p:nvSpPr>
            <p:cNvPr id="25" name="Subtitle 2">
              <a:extLst>
                <a:ext uri="{FF2B5EF4-FFF2-40B4-BE49-F238E27FC236}">
                  <a16:creationId xmlns:a16="http://schemas.microsoft.com/office/drawing/2014/main" xmlns="" id="{9FBC8120-B6E6-4143-8039-8483F956C794}"/>
                </a:ext>
              </a:extLst>
            </p:cNvPr>
            <p:cNvSpPr txBox="1">
              <a:spLocks/>
            </p:cNvSpPr>
            <p:nvPr/>
          </p:nvSpPr>
          <p:spPr>
            <a:xfrm>
              <a:off x="7796372" y="550818"/>
              <a:ext cx="1590359" cy="558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595959"/>
                  </a:solidFill>
                  <a:latin typeface="Arial"/>
                  <a:ea typeface="+mj-ea"/>
                  <a:cs typeface="+mj-cs"/>
                </a:rPr>
                <a:t>GUL</a:t>
              </a:r>
            </a:p>
          </p:txBody>
        </p:sp>
        <p:cxnSp>
          <p:nvCxnSpPr>
            <p:cNvPr id="30" name="Straight Connector 29">
              <a:extLst>
                <a:ext uri="{FF2B5EF4-FFF2-40B4-BE49-F238E27FC236}">
                  <a16:creationId xmlns:a16="http://schemas.microsoft.com/office/drawing/2014/main" xmlns="" id="{DADEC671-2834-D948-9921-4816B5749BA4}"/>
                </a:ext>
              </a:extLst>
            </p:cNvPr>
            <p:cNvCxnSpPr/>
            <p:nvPr/>
          </p:nvCxnSpPr>
          <p:spPr>
            <a:xfrm>
              <a:off x="7493619"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5CED144-8229-4B4F-BB12-08C0C894FC2B}"/>
                </a:ext>
              </a:extLst>
            </p:cNvPr>
            <p:cNvCxnSpPr/>
            <p:nvPr/>
          </p:nvCxnSpPr>
          <p:spPr>
            <a:xfrm>
              <a:off x="9617463"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2644B49-0F2A-B841-ACA0-0F3FE3424E49}"/>
                </a:ext>
              </a:extLst>
            </p:cNvPr>
            <p:cNvCxnSpPr/>
            <p:nvPr/>
          </p:nvCxnSpPr>
          <p:spPr>
            <a:xfrm>
              <a:off x="11741308" y="849410"/>
              <a:ext cx="0" cy="4936059"/>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04D25B1-0124-C34C-9A1A-FC5238659B2C}"/>
                </a:ext>
              </a:extLst>
            </p:cNvPr>
            <p:cNvCxnSpPr>
              <a:cxnSpLocks/>
            </p:cNvCxnSpPr>
            <p:nvPr/>
          </p:nvCxnSpPr>
          <p:spPr>
            <a:xfrm flipV="1">
              <a:off x="3920882" y="1498278"/>
              <a:ext cx="7820426" cy="1"/>
            </a:xfrm>
            <a:prstGeom prst="line">
              <a:avLst/>
            </a:prstGeom>
            <a:ln>
              <a:solidFill>
                <a:srgbClr val="FCC144"/>
              </a:solidFill>
            </a:ln>
          </p:spPr>
          <p:style>
            <a:lnRef idx="1">
              <a:schemeClr val="accent1"/>
            </a:lnRef>
            <a:fillRef idx="0">
              <a:schemeClr val="accent1"/>
            </a:fillRef>
            <a:effectRef idx="0">
              <a:schemeClr val="accent1"/>
            </a:effectRef>
            <a:fontRef idx="minor">
              <a:schemeClr val="tx1"/>
            </a:fontRef>
          </p:style>
        </p:cxnSp>
      </p:grpSp>
      <p:pic>
        <p:nvPicPr>
          <p:cNvPr id="59" name="Picture 58" descr="AIG_r_w.png">
            <a:extLst>
              <a:ext uri="{FF2B5EF4-FFF2-40B4-BE49-F238E27FC236}">
                <a16:creationId xmlns:a16="http://schemas.microsoft.com/office/drawing/2014/main" xmlns="" id="{AA269AC1-6E64-4D45-8EC8-AB42B5C596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grpSp>
        <p:nvGrpSpPr>
          <p:cNvPr id="2" name="Group 1"/>
          <p:cNvGrpSpPr/>
          <p:nvPr/>
        </p:nvGrpSpPr>
        <p:grpSpPr>
          <a:xfrm>
            <a:off x="581096" y="2827485"/>
            <a:ext cx="2262115" cy="3626619"/>
            <a:chOff x="581096" y="2827485"/>
            <a:chExt cx="2262115" cy="3626619"/>
          </a:xfrm>
        </p:grpSpPr>
        <p:sp>
          <p:nvSpPr>
            <p:cNvPr id="60" name="Oval 59">
              <a:extLst>
                <a:ext uri="{FF2B5EF4-FFF2-40B4-BE49-F238E27FC236}">
                  <a16:creationId xmlns:a16="http://schemas.microsoft.com/office/drawing/2014/main" xmlns="" id="{1C79D134-F919-F544-BE08-92CAC3393F63}"/>
                </a:ext>
              </a:extLst>
            </p:cNvPr>
            <p:cNvSpPr/>
            <p:nvPr/>
          </p:nvSpPr>
          <p:spPr>
            <a:xfrm>
              <a:off x="1152969" y="5903814"/>
              <a:ext cx="1690242" cy="550290"/>
            </a:xfrm>
            <a:prstGeom prst="ellipse">
              <a:avLst/>
            </a:prstGeom>
            <a:solidFill>
              <a:srgbClr val="1C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2" name="Picture 21">
              <a:extLst>
                <a:ext uri="{FF2B5EF4-FFF2-40B4-BE49-F238E27FC236}">
                  <a16:creationId xmlns:a16="http://schemas.microsoft.com/office/drawing/2014/main" xmlns="" id="{5995D01B-4DB5-7C48-8999-CC46C767F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096" y="2827485"/>
              <a:ext cx="2203365" cy="3389032"/>
            </a:xfrm>
            <a:prstGeom prst="rect">
              <a:avLst/>
            </a:prstGeom>
          </p:spPr>
        </p:pic>
      </p:grpSp>
      <p:sp>
        <p:nvSpPr>
          <p:cNvPr id="28" name="Subtitle 2">
            <a:extLst>
              <a:ext uri="{FF2B5EF4-FFF2-40B4-BE49-F238E27FC236}">
                <a16:creationId xmlns:a16="http://schemas.microsoft.com/office/drawing/2014/main" xmlns="" id="{133A295A-636E-5143-BB20-DC85AC17CDF5}"/>
              </a:ext>
            </a:extLst>
          </p:cNvPr>
          <p:cNvSpPr txBox="1">
            <a:spLocks/>
          </p:cNvSpPr>
          <p:nvPr/>
        </p:nvSpPr>
        <p:spPr>
          <a:xfrm>
            <a:off x="9958014" y="657762"/>
            <a:ext cx="1590359" cy="5587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None/>
            </a:pPr>
            <a:r>
              <a:rPr lang="en-US" b="1" dirty="0" smtClean="0">
                <a:solidFill>
                  <a:srgbClr val="28ACB3"/>
                </a:solidFill>
                <a:latin typeface="Arial"/>
                <a:ea typeface="+mj-ea"/>
                <a:cs typeface="+mj-cs"/>
              </a:rPr>
              <a:t>VPP</a:t>
            </a:r>
          </a:p>
          <a:p>
            <a:pPr marL="0" indent="0" algn="ctr">
              <a:lnSpc>
                <a:spcPct val="60000"/>
              </a:lnSpc>
              <a:buNone/>
            </a:pPr>
            <a:r>
              <a:rPr lang="en-US" b="1" dirty="0" smtClean="0">
                <a:solidFill>
                  <a:srgbClr val="28ACB3"/>
                </a:solidFill>
                <a:latin typeface="Arial"/>
                <a:ea typeface="+mj-ea"/>
                <a:cs typeface="+mj-cs"/>
              </a:rPr>
              <a:t>@4.5%</a:t>
            </a:r>
            <a:endParaRPr lang="en-US" b="1" dirty="0">
              <a:solidFill>
                <a:srgbClr val="28ACB3"/>
              </a:solidFill>
              <a:latin typeface="Arial"/>
              <a:ea typeface="+mj-ea"/>
              <a:cs typeface="+mj-cs"/>
            </a:endParaRPr>
          </a:p>
        </p:txBody>
      </p:sp>
      <p:pic>
        <p:nvPicPr>
          <p:cNvPr id="37" name="Picture 36">
            <a:extLst>
              <a:ext uri="{FF2B5EF4-FFF2-40B4-BE49-F238E27FC236}">
                <a16:creationId xmlns:a16="http://schemas.microsoft.com/office/drawing/2014/main" xmlns="" id="{256EC61A-B6F4-8542-96BD-010EC1769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95"/>
          <a:stretch/>
        </p:blipFill>
        <p:spPr>
          <a:xfrm>
            <a:off x="10077126" y="3095035"/>
            <a:ext cx="1150773" cy="1174873"/>
          </a:xfrm>
          <a:prstGeom prst="rect">
            <a:avLst/>
          </a:prstGeom>
        </p:spPr>
      </p:pic>
      <p:sp>
        <p:nvSpPr>
          <p:cNvPr id="40"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sp>
        <p:nvSpPr>
          <p:cNvPr id="29" name="Title 1">
            <a:extLst>
              <a:ext uri="{FF2B5EF4-FFF2-40B4-BE49-F238E27FC236}">
                <a16:creationId xmlns:a16="http://schemas.microsoft.com/office/drawing/2014/main" xmlns="" id="{2EC648AF-C7CA-9F47-B266-0C0B53D02DA3}"/>
              </a:ext>
            </a:extLst>
          </p:cNvPr>
          <p:cNvSpPr txBox="1">
            <a:spLocks/>
          </p:cNvSpPr>
          <p:nvPr/>
        </p:nvSpPr>
        <p:spPr>
          <a:xfrm>
            <a:off x="530296" y="310194"/>
            <a:ext cx="2761544" cy="2451214"/>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pc="100" dirty="0">
                <a:solidFill>
                  <a:srgbClr val="595959"/>
                </a:solidFill>
                <a:latin typeface="Arial"/>
              </a:rPr>
              <a:t>WHY </a:t>
            </a:r>
            <a:endParaRPr lang="en-US" sz="3600" spc="100" dirty="0" smtClean="0">
              <a:solidFill>
                <a:srgbClr val="595959"/>
              </a:solidFill>
              <a:latin typeface="Arial"/>
            </a:endParaRPr>
          </a:p>
          <a:p>
            <a:pPr algn="ctr"/>
            <a:r>
              <a:rPr lang="en-US" sz="3600" b="1" spc="100" dirty="0" smtClean="0">
                <a:solidFill>
                  <a:srgbClr val="28ACB3"/>
                </a:solidFill>
                <a:latin typeface="Arial"/>
              </a:rPr>
              <a:t>WOULD</a:t>
            </a:r>
          </a:p>
          <a:p>
            <a:pPr algn="ctr"/>
            <a:r>
              <a:rPr lang="en-US" sz="3600" spc="100" dirty="0" smtClean="0">
                <a:solidFill>
                  <a:srgbClr val="595959"/>
                </a:solidFill>
                <a:latin typeface="Arial"/>
              </a:rPr>
              <a:t>YOU SELL </a:t>
            </a:r>
            <a:r>
              <a:rPr lang="en-US" sz="3600" b="1" spc="100" dirty="0" smtClean="0">
                <a:solidFill>
                  <a:srgbClr val="28ACB3"/>
                </a:solidFill>
                <a:latin typeface="Arial"/>
              </a:rPr>
              <a:t>VPP</a:t>
            </a:r>
            <a:r>
              <a:rPr lang="en-US" sz="3600" spc="100" dirty="0" smtClean="0">
                <a:solidFill>
                  <a:srgbClr val="595959"/>
                </a:solidFill>
                <a:latin typeface="Arial"/>
              </a:rPr>
              <a:t>?</a:t>
            </a:r>
            <a:endParaRPr lang="en-US" sz="3600" spc="100" dirty="0">
              <a:solidFill>
                <a:srgbClr val="595959"/>
              </a:solidFill>
              <a:latin typeface="Arial"/>
            </a:endParaRPr>
          </a:p>
        </p:txBody>
      </p:sp>
      <p:sp>
        <p:nvSpPr>
          <p:cNvPr id="3" name="Slide Number Placeholder 2"/>
          <p:cNvSpPr>
            <a:spLocks noGrp="1"/>
          </p:cNvSpPr>
          <p:nvPr>
            <p:ph type="sldNum" sz="quarter" idx="12"/>
          </p:nvPr>
        </p:nvSpPr>
        <p:spPr/>
        <p:txBody>
          <a:bodyPr/>
          <a:lstStyle/>
          <a:p>
            <a:fld id="{A7F84AF7-782E-8748-9862-C80A76F4A1D6}" type="slidenum">
              <a:rPr lang="en-US" smtClean="0"/>
              <a:t>35</a:t>
            </a:fld>
            <a:endParaRPr lang="en-US" dirty="0"/>
          </a:p>
        </p:txBody>
      </p:sp>
      <p:sp>
        <p:nvSpPr>
          <p:cNvPr id="4" name="TextBox 3"/>
          <p:cNvSpPr txBox="1"/>
          <p:nvPr/>
        </p:nvSpPr>
        <p:spPr>
          <a:xfrm>
            <a:off x="7961271" y="4911969"/>
            <a:ext cx="1188146" cy="523220"/>
          </a:xfrm>
          <a:prstGeom prst="rect">
            <a:avLst/>
          </a:prstGeom>
          <a:noFill/>
        </p:spPr>
        <p:txBody>
          <a:bodyPr wrap="none" rtlCol="0">
            <a:spAutoFit/>
          </a:bodyPr>
          <a:lstStyle/>
          <a:p>
            <a:r>
              <a:rPr lang="en-US" sz="2800" dirty="0" smtClean="0"/>
              <a:t>$</a:t>
            </a:r>
            <a:r>
              <a:rPr lang="en-US" sz="2800" dirty="0" smtClean="0"/>
              <a:t>8,505</a:t>
            </a:r>
            <a:endParaRPr lang="en-US" sz="2800" dirty="0"/>
          </a:p>
        </p:txBody>
      </p:sp>
      <p:sp>
        <p:nvSpPr>
          <p:cNvPr id="33" name="TextBox 32"/>
          <p:cNvSpPr txBox="1"/>
          <p:nvPr/>
        </p:nvSpPr>
        <p:spPr>
          <a:xfrm>
            <a:off x="9907290" y="4829909"/>
            <a:ext cx="1707519" cy="646331"/>
          </a:xfrm>
          <a:prstGeom prst="rect">
            <a:avLst/>
          </a:prstGeom>
          <a:noFill/>
        </p:spPr>
        <p:txBody>
          <a:bodyPr wrap="none" rtlCol="0">
            <a:spAutoFit/>
          </a:bodyPr>
          <a:lstStyle/>
          <a:p>
            <a:r>
              <a:rPr lang="en-US" sz="3600" b="1" i="1" u="sng" dirty="0" smtClean="0"/>
              <a:t>$</a:t>
            </a:r>
            <a:r>
              <a:rPr lang="en-US" sz="3600" b="1" i="1" u="sng" dirty="0" smtClean="0"/>
              <a:t>10,220</a:t>
            </a:r>
            <a:endParaRPr lang="en-US" sz="3600" b="1" i="1" u="sng" dirty="0"/>
          </a:p>
        </p:txBody>
      </p:sp>
    </p:spTree>
    <p:extLst>
      <p:ext uri="{BB962C8B-B14F-4D97-AF65-F5344CB8AC3E}">
        <p14:creationId xmlns:p14="http://schemas.microsoft.com/office/powerpoint/2010/main" val="5868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8F4529-46A6-674C-B116-BD7E0DF29C85}"/>
              </a:ext>
            </a:extLst>
          </p:cNvPr>
          <p:cNvSpPr/>
          <p:nvPr/>
        </p:nvSpPr>
        <p:spPr>
          <a:xfrm>
            <a:off x="0" y="5785469"/>
            <a:ext cx="12192000" cy="1072531"/>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 name="Title 1">
            <a:extLst>
              <a:ext uri="{FF2B5EF4-FFF2-40B4-BE49-F238E27FC236}">
                <a16:creationId xmlns:a16="http://schemas.microsoft.com/office/drawing/2014/main" xmlns="" id="{2EC648AF-C7CA-9F47-B266-0C0B53D02DA3}"/>
              </a:ext>
            </a:extLst>
          </p:cNvPr>
          <p:cNvSpPr txBox="1">
            <a:spLocks/>
          </p:cNvSpPr>
          <p:nvPr/>
        </p:nvSpPr>
        <p:spPr>
          <a:xfrm>
            <a:off x="530296" y="310194"/>
            <a:ext cx="2761544"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300"/>
              </a:spcBef>
            </a:pPr>
            <a:r>
              <a:rPr lang="en-US" sz="3600" spc="100" dirty="0" smtClean="0">
                <a:solidFill>
                  <a:srgbClr val="595959"/>
                </a:solidFill>
                <a:latin typeface="Arial"/>
              </a:rPr>
              <a:t>IT’S AS EASY AS </a:t>
            </a:r>
          </a:p>
          <a:p>
            <a:pPr algn="ctr">
              <a:spcBef>
                <a:spcPts val="300"/>
              </a:spcBef>
            </a:pPr>
            <a:r>
              <a:rPr lang="en-US" sz="4800" b="1" spc="100" dirty="0" smtClean="0">
                <a:solidFill>
                  <a:srgbClr val="1C8187"/>
                </a:solidFill>
                <a:latin typeface="Arial"/>
              </a:rPr>
              <a:t>1</a:t>
            </a:r>
            <a:r>
              <a:rPr lang="en-US" sz="4800" spc="100" dirty="0" smtClean="0">
                <a:solidFill>
                  <a:srgbClr val="1C8187"/>
                </a:solidFill>
                <a:latin typeface="Arial"/>
              </a:rPr>
              <a:t>,</a:t>
            </a:r>
            <a:r>
              <a:rPr lang="en-US" sz="4800" b="1" spc="100" dirty="0" smtClean="0">
                <a:solidFill>
                  <a:srgbClr val="1C8187"/>
                </a:solidFill>
                <a:latin typeface="Arial"/>
              </a:rPr>
              <a:t> 2</a:t>
            </a:r>
            <a:r>
              <a:rPr lang="en-US" sz="4800" spc="100" dirty="0" smtClean="0">
                <a:solidFill>
                  <a:srgbClr val="1C8187"/>
                </a:solidFill>
                <a:latin typeface="Arial"/>
              </a:rPr>
              <a:t>,</a:t>
            </a:r>
            <a:r>
              <a:rPr lang="en-US" sz="4800" b="1" spc="100" dirty="0" smtClean="0">
                <a:solidFill>
                  <a:srgbClr val="1C8187"/>
                </a:solidFill>
                <a:latin typeface="Arial"/>
              </a:rPr>
              <a:t> 3</a:t>
            </a:r>
            <a:endParaRPr lang="en-US" sz="4800" b="1" spc="100" dirty="0">
              <a:solidFill>
                <a:srgbClr val="1C8187"/>
              </a:solidFill>
              <a:latin typeface="Arial"/>
            </a:endParaRPr>
          </a:p>
        </p:txBody>
      </p:sp>
      <p:pic>
        <p:nvPicPr>
          <p:cNvPr id="59" name="Picture 58" descr="AIG_r_w.png">
            <a:extLst>
              <a:ext uri="{FF2B5EF4-FFF2-40B4-BE49-F238E27FC236}">
                <a16:creationId xmlns:a16="http://schemas.microsoft.com/office/drawing/2014/main" xmlns="" id="{AA269AC1-6E64-4D45-8EC8-AB42B5C596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29" name="Content Placeholder 2"/>
          <p:cNvSpPr txBox="1">
            <a:spLocks/>
          </p:cNvSpPr>
          <p:nvPr/>
        </p:nvSpPr>
        <p:spPr>
          <a:xfrm>
            <a:off x="5248837" y="395785"/>
            <a:ext cx="6645677" cy="5389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5486400" algn="r"/>
                <a:tab pos="7543800" algn="r"/>
              </a:tabLst>
            </a:pPr>
            <a:r>
              <a:rPr lang="en-US" b="1" dirty="0" smtClean="0">
                <a:solidFill>
                  <a:schemeClr val="tx1">
                    <a:lumMod val="65000"/>
                    <a:lumOff val="35000"/>
                  </a:schemeClr>
                </a:solidFill>
                <a:uFill>
                  <a:solidFill>
                    <a:schemeClr val="tx1"/>
                  </a:solidFill>
                </a:uFill>
              </a:rPr>
              <a:t>For your next GUL case:</a:t>
            </a:r>
          </a:p>
          <a:p>
            <a:pPr marL="0" indent="0">
              <a:lnSpc>
                <a:spcPct val="100000"/>
              </a:lnSpc>
              <a:buNone/>
              <a:tabLst>
                <a:tab pos="5319713" algn="r"/>
                <a:tab pos="7491413" algn="r"/>
              </a:tabLst>
            </a:pPr>
            <a:r>
              <a:rPr lang="en-US" sz="2400" dirty="0" smtClean="0">
                <a:solidFill>
                  <a:srgbClr val="1C8187"/>
                </a:solidFill>
              </a:rPr>
              <a:t>Run </a:t>
            </a:r>
            <a:r>
              <a:rPr lang="en-US" sz="2400" b="1" dirty="0" smtClean="0">
                <a:solidFill>
                  <a:srgbClr val="1C8187"/>
                </a:solidFill>
              </a:rPr>
              <a:t>three</a:t>
            </a:r>
            <a:r>
              <a:rPr lang="en-US" sz="2400" dirty="0" smtClean="0">
                <a:solidFill>
                  <a:srgbClr val="1C8187"/>
                </a:solidFill>
              </a:rPr>
              <a:t> illustrations</a:t>
            </a:r>
          </a:p>
          <a:p>
            <a:pPr marL="404813" lvl="1" indent="-166688">
              <a:lnSpc>
                <a:spcPct val="100000"/>
              </a:lnSpc>
              <a:tabLst>
                <a:tab pos="5319713" algn="r"/>
                <a:tab pos="7491413" algn="r"/>
              </a:tabLst>
            </a:pPr>
            <a:r>
              <a:rPr lang="en-US" sz="1600" dirty="0" smtClean="0">
                <a:solidFill>
                  <a:srgbClr val="595959"/>
                </a:solidFill>
              </a:rPr>
              <a:t>The GUL</a:t>
            </a:r>
          </a:p>
          <a:p>
            <a:pPr marL="404813" lvl="1" indent="-166688">
              <a:lnSpc>
                <a:spcPct val="100000"/>
              </a:lnSpc>
              <a:tabLst>
                <a:tab pos="5319713" algn="r"/>
                <a:tab pos="7491413" algn="r"/>
              </a:tabLst>
            </a:pPr>
            <a:r>
              <a:rPr lang="en-US" sz="1600" dirty="0" smtClean="0">
                <a:solidFill>
                  <a:srgbClr val="595959"/>
                </a:solidFill>
              </a:rPr>
              <a:t>The VPP at the current crediting rate, using the same premium</a:t>
            </a:r>
            <a:br>
              <a:rPr lang="en-US" sz="1600" dirty="0" smtClean="0">
                <a:solidFill>
                  <a:srgbClr val="595959"/>
                </a:solidFill>
              </a:rPr>
            </a:br>
            <a:r>
              <a:rPr lang="en-US" sz="1600" dirty="0" smtClean="0">
                <a:solidFill>
                  <a:srgbClr val="595959"/>
                </a:solidFill>
              </a:rPr>
              <a:t>and death benefit</a:t>
            </a:r>
          </a:p>
          <a:p>
            <a:pPr marL="404813" lvl="1" indent="-166688">
              <a:lnSpc>
                <a:spcPct val="100000"/>
              </a:lnSpc>
              <a:tabLst>
                <a:tab pos="5319713" algn="r"/>
                <a:tab pos="7491413" algn="r"/>
              </a:tabLst>
            </a:pPr>
            <a:r>
              <a:rPr lang="en-US" sz="1600" dirty="0" smtClean="0">
                <a:solidFill>
                  <a:srgbClr val="595959"/>
                </a:solidFill>
              </a:rPr>
              <a:t>The same VPP using the </a:t>
            </a:r>
            <a:r>
              <a:rPr lang="en-US" sz="1600" b="1" dirty="0" smtClean="0">
                <a:solidFill>
                  <a:srgbClr val="1C8187"/>
                </a:solidFill>
              </a:rPr>
              <a:t>4.5% </a:t>
            </a:r>
            <a:r>
              <a:rPr lang="en-US" sz="1600" dirty="0" smtClean="0">
                <a:solidFill>
                  <a:srgbClr val="595959"/>
                </a:solidFill>
              </a:rPr>
              <a:t>rate</a:t>
            </a:r>
            <a:endParaRPr lang="en-US" sz="1800" dirty="0" smtClean="0">
              <a:solidFill>
                <a:srgbClr val="595959"/>
              </a:solidFill>
            </a:endParaRPr>
          </a:p>
          <a:p>
            <a:pPr marL="0" indent="0">
              <a:lnSpc>
                <a:spcPct val="100000"/>
              </a:lnSpc>
              <a:spcBef>
                <a:spcPts val="1800"/>
              </a:spcBef>
              <a:buNone/>
              <a:tabLst>
                <a:tab pos="5319713" algn="r"/>
                <a:tab pos="7491413" algn="r"/>
              </a:tabLst>
            </a:pPr>
            <a:r>
              <a:rPr lang="en-US" sz="1600" b="1" dirty="0" smtClean="0">
                <a:solidFill>
                  <a:srgbClr val="1C8187"/>
                </a:solidFill>
              </a:rPr>
              <a:t>After showing the GUL to your client:</a:t>
            </a:r>
          </a:p>
          <a:p>
            <a:pPr marL="404813" lvl="1" indent="-166688">
              <a:lnSpc>
                <a:spcPct val="100000"/>
              </a:lnSpc>
              <a:tabLst>
                <a:tab pos="5319713" algn="r"/>
                <a:tab pos="7491413" algn="r"/>
              </a:tabLst>
            </a:pPr>
            <a:r>
              <a:rPr lang="en-US" sz="1600" dirty="0" smtClean="0">
                <a:solidFill>
                  <a:srgbClr val="595959"/>
                </a:solidFill>
              </a:rPr>
              <a:t>Show the current rate VPP illustration, including the guarantees</a:t>
            </a:r>
          </a:p>
          <a:p>
            <a:pPr marL="404813" lvl="1" indent="-166688">
              <a:lnSpc>
                <a:spcPct val="100000"/>
              </a:lnSpc>
              <a:tabLst>
                <a:tab pos="5319713" algn="r"/>
                <a:tab pos="7491413" algn="r"/>
              </a:tabLst>
            </a:pPr>
            <a:r>
              <a:rPr lang="en-US" sz="1600" dirty="0" smtClean="0">
                <a:solidFill>
                  <a:srgbClr val="595959"/>
                </a:solidFill>
              </a:rPr>
              <a:t>Then show the “non-guaranteed values” in the 4.5% illustration and explain that this reflects </a:t>
            </a:r>
            <a:r>
              <a:rPr lang="en-US" sz="1600" b="1" dirty="0">
                <a:solidFill>
                  <a:srgbClr val="1C8187"/>
                </a:solidFill>
              </a:rPr>
              <a:t>the worst case scenario, historically</a:t>
            </a:r>
          </a:p>
          <a:p>
            <a:pPr marL="0" indent="0">
              <a:lnSpc>
                <a:spcPct val="100000"/>
              </a:lnSpc>
              <a:spcBef>
                <a:spcPts val="1800"/>
              </a:spcBef>
              <a:buNone/>
              <a:tabLst>
                <a:tab pos="5319713" algn="r"/>
                <a:tab pos="7491413" algn="r"/>
              </a:tabLst>
            </a:pPr>
            <a:r>
              <a:rPr lang="en-US" sz="1600" b="1" dirty="0" smtClean="0">
                <a:solidFill>
                  <a:srgbClr val="1C8187"/>
                </a:solidFill>
              </a:rPr>
              <a:t>Then let your client choose:</a:t>
            </a:r>
          </a:p>
          <a:p>
            <a:pPr marL="404813" lvl="1" indent="-166688">
              <a:lnSpc>
                <a:spcPct val="100000"/>
              </a:lnSpc>
              <a:tabLst>
                <a:tab pos="5319713" algn="r"/>
                <a:tab pos="7491413" algn="r"/>
              </a:tabLst>
            </a:pPr>
            <a:r>
              <a:rPr lang="en-US" sz="1600" dirty="0" smtClean="0">
                <a:solidFill>
                  <a:srgbClr val="595959"/>
                </a:solidFill>
              </a:rPr>
              <a:t>The GUL?</a:t>
            </a:r>
          </a:p>
          <a:p>
            <a:pPr marL="404813" lvl="1" indent="-166688">
              <a:lnSpc>
                <a:spcPct val="100000"/>
              </a:lnSpc>
              <a:tabLst>
                <a:tab pos="5319713" algn="r"/>
                <a:tab pos="7491413" algn="r"/>
              </a:tabLst>
            </a:pPr>
            <a:r>
              <a:rPr lang="en-US" sz="1600" dirty="0" smtClean="0">
                <a:solidFill>
                  <a:srgbClr val="595959"/>
                </a:solidFill>
              </a:rPr>
              <a:t>The VPP?</a:t>
            </a:r>
          </a:p>
          <a:p>
            <a:pPr marL="404813" lvl="1" indent="-166688">
              <a:lnSpc>
                <a:spcPct val="100000"/>
              </a:lnSpc>
              <a:tabLst>
                <a:tab pos="5319713" algn="r"/>
                <a:tab pos="7491413" algn="r"/>
              </a:tabLst>
            </a:pPr>
            <a:r>
              <a:rPr lang="en-US" sz="1600" dirty="0" smtClean="0">
                <a:solidFill>
                  <a:srgbClr val="595959"/>
                </a:solidFill>
              </a:rPr>
              <a:t>Perhaps, a combination of both?</a:t>
            </a:r>
            <a:endParaRPr lang="en-US" sz="1600" dirty="0">
              <a:solidFill>
                <a:srgbClr val="595959"/>
              </a:solidFill>
            </a:endParaRPr>
          </a:p>
        </p:txBody>
      </p:sp>
      <p:grpSp>
        <p:nvGrpSpPr>
          <p:cNvPr id="9" name="Group 8"/>
          <p:cNvGrpSpPr/>
          <p:nvPr/>
        </p:nvGrpSpPr>
        <p:grpSpPr>
          <a:xfrm>
            <a:off x="914399" y="2198628"/>
            <a:ext cx="3423059" cy="1911291"/>
            <a:chOff x="914399" y="2198628"/>
            <a:chExt cx="3423059" cy="1911291"/>
          </a:xfrm>
        </p:grpSpPr>
        <p:grpSp>
          <p:nvGrpSpPr>
            <p:cNvPr id="15" name="Group 14"/>
            <p:cNvGrpSpPr/>
            <p:nvPr/>
          </p:nvGrpSpPr>
          <p:grpSpPr>
            <a:xfrm>
              <a:off x="922812" y="2199512"/>
              <a:ext cx="3414646" cy="1910407"/>
              <a:chOff x="922812" y="2199512"/>
              <a:chExt cx="3414646" cy="1910407"/>
            </a:xfrm>
          </p:grpSpPr>
          <p:sp>
            <p:nvSpPr>
              <p:cNvPr id="4" name="Rectangle 3"/>
              <p:cNvSpPr/>
              <p:nvPr/>
            </p:nvSpPr>
            <p:spPr>
              <a:xfrm>
                <a:off x="922812" y="2199512"/>
                <a:ext cx="1497263" cy="1910407"/>
              </a:xfrm>
              <a:prstGeom prst="rect">
                <a:avLst/>
              </a:prstGeom>
              <a:solidFill>
                <a:srgbClr val="D0CEC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Box 4"/>
              <p:cNvSpPr txBox="1"/>
              <p:nvPr/>
            </p:nvSpPr>
            <p:spPr>
              <a:xfrm>
                <a:off x="975904" y="2259639"/>
                <a:ext cx="3361554" cy="923330"/>
              </a:xfrm>
              <a:prstGeom prst="rect">
                <a:avLst/>
              </a:prstGeom>
              <a:noFill/>
            </p:spPr>
            <p:txBody>
              <a:bodyPr wrap="square" rtlCol="0">
                <a:spAutoFit/>
              </a:bodyPr>
              <a:lstStyle/>
              <a:p>
                <a:r>
                  <a:rPr lang="en-US" dirty="0" smtClean="0">
                    <a:solidFill>
                      <a:srgbClr val="1C8187"/>
                    </a:solidFill>
                    <a:latin typeface="Arial"/>
                    <a:cs typeface="Arial"/>
                  </a:rPr>
                  <a:t>Secure </a:t>
                </a:r>
                <a:br>
                  <a:rPr lang="en-US" dirty="0" smtClean="0">
                    <a:solidFill>
                      <a:srgbClr val="1C8187"/>
                    </a:solidFill>
                    <a:latin typeface="Arial"/>
                    <a:cs typeface="Arial"/>
                  </a:rPr>
                </a:br>
                <a:r>
                  <a:rPr lang="en-US" dirty="0" smtClean="0">
                    <a:solidFill>
                      <a:srgbClr val="1C8187"/>
                    </a:solidFill>
                    <a:latin typeface="Arial"/>
                    <a:cs typeface="Arial"/>
                  </a:rPr>
                  <a:t>Lifetime </a:t>
                </a:r>
                <a:br>
                  <a:rPr lang="en-US" dirty="0" smtClean="0">
                    <a:solidFill>
                      <a:srgbClr val="1C8187"/>
                    </a:solidFill>
                    <a:latin typeface="Arial"/>
                    <a:cs typeface="Arial"/>
                  </a:rPr>
                </a:br>
                <a:r>
                  <a:rPr lang="en-US" dirty="0" smtClean="0">
                    <a:solidFill>
                      <a:srgbClr val="1C8187"/>
                    </a:solidFill>
                    <a:latin typeface="Arial"/>
                    <a:cs typeface="Arial"/>
                  </a:rPr>
                  <a:t>GUL3</a:t>
                </a:r>
                <a:endParaRPr lang="en-US" dirty="0">
                  <a:solidFill>
                    <a:srgbClr val="1C8187"/>
                  </a:solidFill>
                  <a:latin typeface="Arial"/>
                  <a:cs typeface="Arial"/>
                </a:endParaRPr>
              </a:p>
            </p:txBody>
          </p:sp>
          <p:cxnSp>
            <p:nvCxnSpPr>
              <p:cNvPr id="7" name="Straight Connector 6"/>
              <p:cNvCxnSpPr/>
              <p:nvPr/>
            </p:nvCxnSpPr>
            <p:spPr>
              <a:xfrm>
                <a:off x="1096218" y="3355474"/>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01570" y="3467770"/>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01570" y="3588082"/>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93554" y="3700378"/>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0" name="Rectangle 11">
              <a:extLst>
                <a:ext uri="{FF2B5EF4-FFF2-40B4-BE49-F238E27FC236}">
                  <a16:creationId xmlns:a16="http://schemas.microsoft.com/office/drawing/2014/main" xmlns="" id="{9C4099B9-27DE-6B49-B881-D5B22C8AA4A5}"/>
                </a:ext>
              </a:extLst>
            </p:cNvPr>
            <p:cNvSpPr/>
            <p:nvPr/>
          </p:nvSpPr>
          <p:spPr>
            <a:xfrm>
              <a:off x="914399" y="2198628"/>
              <a:ext cx="1491391" cy="190347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8" name="Group 7"/>
          <p:cNvGrpSpPr/>
          <p:nvPr/>
        </p:nvGrpSpPr>
        <p:grpSpPr>
          <a:xfrm>
            <a:off x="303040" y="4268133"/>
            <a:ext cx="4247955" cy="1929466"/>
            <a:chOff x="303040" y="4268133"/>
            <a:chExt cx="4247955" cy="1929466"/>
          </a:xfrm>
        </p:grpSpPr>
        <p:grpSp>
          <p:nvGrpSpPr>
            <p:cNvPr id="16" name="Group 15"/>
            <p:cNvGrpSpPr/>
            <p:nvPr/>
          </p:nvGrpSpPr>
          <p:grpSpPr>
            <a:xfrm>
              <a:off x="303040" y="4268133"/>
              <a:ext cx="4247955" cy="1910407"/>
              <a:chOff x="303040" y="4268133"/>
              <a:chExt cx="4247955" cy="1910407"/>
            </a:xfrm>
          </p:grpSpPr>
          <p:sp>
            <p:nvSpPr>
              <p:cNvPr id="61" name="Rectangle 60"/>
              <p:cNvSpPr/>
              <p:nvPr/>
            </p:nvSpPr>
            <p:spPr>
              <a:xfrm>
                <a:off x="1112275" y="4268133"/>
                <a:ext cx="1497263" cy="1910407"/>
              </a:xfrm>
              <a:prstGeom prst="rect">
                <a:avLst/>
              </a:prstGeom>
              <a:solidFill>
                <a:srgbClr val="E9F1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62" name="Straight Connector 61"/>
              <p:cNvCxnSpPr/>
              <p:nvPr/>
            </p:nvCxnSpPr>
            <p:spPr>
              <a:xfrm>
                <a:off x="1285681" y="5424095"/>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1033" y="5536391"/>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91033" y="5656703"/>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83017" y="5768999"/>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89441" y="4310357"/>
                <a:ext cx="3361554" cy="923330"/>
              </a:xfrm>
              <a:prstGeom prst="rect">
                <a:avLst/>
              </a:prstGeom>
              <a:noFill/>
            </p:spPr>
            <p:txBody>
              <a:bodyPr wrap="square" rtlCol="0">
                <a:spAutoFit/>
              </a:bodyPr>
              <a:lstStyle/>
              <a:p>
                <a:r>
                  <a:rPr lang="en-US" dirty="0" smtClean="0">
                    <a:solidFill>
                      <a:srgbClr val="1C8187"/>
                    </a:solidFill>
                    <a:latin typeface="Arial"/>
                    <a:cs typeface="Arial"/>
                  </a:rPr>
                  <a:t>Value+</a:t>
                </a:r>
              </a:p>
              <a:p>
                <a:r>
                  <a:rPr lang="en-US" dirty="0" smtClean="0">
                    <a:solidFill>
                      <a:srgbClr val="1C8187"/>
                    </a:solidFill>
                    <a:latin typeface="Arial"/>
                    <a:cs typeface="Arial"/>
                  </a:rPr>
                  <a:t>Protector</a:t>
                </a:r>
              </a:p>
              <a:p>
                <a:r>
                  <a:rPr lang="en-US" dirty="0" smtClean="0">
                    <a:solidFill>
                      <a:srgbClr val="1C8187"/>
                    </a:solidFill>
                    <a:latin typeface="Arial"/>
                    <a:cs typeface="Arial"/>
                  </a:rPr>
                  <a:t>IUL</a:t>
                </a:r>
                <a:endParaRPr lang="en-US" dirty="0">
                  <a:solidFill>
                    <a:srgbClr val="1C8187"/>
                  </a:solidFill>
                  <a:latin typeface="Arial"/>
                  <a:cs typeface="Arial"/>
                </a:endParaRPr>
              </a:p>
            </p:txBody>
          </p:sp>
          <p:sp>
            <p:nvSpPr>
              <p:cNvPr id="2" name="Oval 1"/>
              <p:cNvSpPr/>
              <p:nvPr/>
            </p:nvSpPr>
            <p:spPr>
              <a:xfrm>
                <a:off x="303040" y="4324916"/>
                <a:ext cx="908771" cy="908771"/>
              </a:xfrm>
              <a:prstGeom prst="ellipse">
                <a:avLst/>
              </a:prstGeom>
              <a:solidFill>
                <a:srgbClr val="28AC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dirty="0" smtClean="0">
                    <a:latin typeface="Arial"/>
                    <a:cs typeface="Arial"/>
                  </a:rPr>
                  <a:t>at</a:t>
                </a:r>
              </a:p>
              <a:p>
                <a:pPr algn="ctr">
                  <a:lnSpc>
                    <a:spcPct val="110000"/>
                  </a:lnSpc>
                </a:pPr>
                <a:r>
                  <a:rPr lang="en-US" b="1" dirty="0" smtClean="0">
                    <a:latin typeface="Arial"/>
                    <a:cs typeface="Arial"/>
                  </a:rPr>
                  <a:t>5.6%</a:t>
                </a:r>
                <a:endParaRPr lang="en-US" b="1" dirty="0">
                  <a:latin typeface="Arial"/>
                  <a:cs typeface="Arial"/>
                </a:endParaRPr>
              </a:p>
            </p:txBody>
          </p:sp>
        </p:grpSp>
        <p:sp>
          <p:nvSpPr>
            <p:cNvPr id="32" name="Rectangle 11">
              <a:extLst>
                <a:ext uri="{FF2B5EF4-FFF2-40B4-BE49-F238E27FC236}">
                  <a16:creationId xmlns:a16="http://schemas.microsoft.com/office/drawing/2014/main" xmlns="" id="{9C4099B9-27DE-6B49-B881-D5B22C8AA4A5}"/>
                </a:ext>
              </a:extLst>
            </p:cNvPr>
            <p:cNvSpPr/>
            <p:nvPr/>
          </p:nvSpPr>
          <p:spPr>
            <a:xfrm>
              <a:off x="1117599" y="4294128"/>
              <a:ext cx="1491391" cy="190347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6" name="Group 5"/>
          <p:cNvGrpSpPr/>
          <p:nvPr/>
        </p:nvGrpSpPr>
        <p:grpSpPr>
          <a:xfrm>
            <a:off x="2536675" y="3392428"/>
            <a:ext cx="3438720" cy="1911149"/>
            <a:chOff x="2269975" y="3240028"/>
            <a:chExt cx="3438720" cy="1911149"/>
          </a:xfrm>
        </p:grpSpPr>
        <p:sp>
          <p:nvSpPr>
            <p:cNvPr id="68" name="Rectangle 67"/>
            <p:cNvSpPr/>
            <p:nvPr/>
          </p:nvSpPr>
          <p:spPr>
            <a:xfrm>
              <a:off x="2269975" y="3240770"/>
              <a:ext cx="1497263" cy="1910407"/>
            </a:xfrm>
            <a:prstGeom prst="rect">
              <a:avLst/>
            </a:prstGeom>
            <a:solidFill>
              <a:srgbClr val="E9F1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69" name="Straight Connector 68"/>
            <p:cNvCxnSpPr/>
            <p:nvPr/>
          </p:nvCxnSpPr>
          <p:spPr>
            <a:xfrm>
              <a:off x="2443381" y="4396732"/>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448733" y="4509028"/>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448733" y="4629340"/>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440717" y="4741636"/>
              <a:ext cx="1176421" cy="0"/>
            </a:xfrm>
            <a:prstGeom prst="line">
              <a:avLst/>
            </a:prstGeom>
            <a:ln w="635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347141" y="3282994"/>
              <a:ext cx="3361554" cy="923330"/>
            </a:xfrm>
            <a:prstGeom prst="rect">
              <a:avLst/>
            </a:prstGeom>
            <a:noFill/>
          </p:spPr>
          <p:txBody>
            <a:bodyPr wrap="square" rtlCol="0">
              <a:spAutoFit/>
            </a:bodyPr>
            <a:lstStyle/>
            <a:p>
              <a:r>
                <a:rPr lang="en-US" dirty="0" smtClean="0">
                  <a:solidFill>
                    <a:srgbClr val="1C8187"/>
                  </a:solidFill>
                  <a:latin typeface="Arial"/>
                  <a:cs typeface="Arial"/>
                </a:rPr>
                <a:t>Value+</a:t>
              </a:r>
            </a:p>
            <a:p>
              <a:r>
                <a:rPr lang="en-US" dirty="0" smtClean="0">
                  <a:solidFill>
                    <a:srgbClr val="1C8187"/>
                  </a:solidFill>
                  <a:latin typeface="Arial"/>
                  <a:cs typeface="Arial"/>
                </a:rPr>
                <a:t>Protector</a:t>
              </a:r>
            </a:p>
            <a:p>
              <a:r>
                <a:rPr lang="en-US" dirty="0" smtClean="0">
                  <a:solidFill>
                    <a:srgbClr val="1C8187"/>
                  </a:solidFill>
                  <a:latin typeface="Arial"/>
                  <a:cs typeface="Arial"/>
                </a:rPr>
                <a:t>IUL</a:t>
              </a:r>
              <a:endParaRPr lang="en-US" dirty="0">
                <a:solidFill>
                  <a:srgbClr val="1C8187"/>
                </a:solidFill>
                <a:latin typeface="Arial"/>
                <a:cs typeface="Arial"/>
              </a:endParaRPr>
            </a:p>
          </p:txBody>
        </p:sp>
        <p:sp>
          <p:nvSpPr>
            <p:cNvPr id="31" name="Rectangle 11">
              <a:extLst>
                <a:ext uri="{FF2B5EF4-FFF2-40B4-BE49-F238E27FC236}">
                  <a16:creationId xmlns:a16="http://schemas.microsoft.com/office/drawing/2014/main" xmlns="" id="{9C4099B9-27DE-6B49-B881-D5B22C8AA4A5}"/>
                </a:ext>
              </a:extLst>
            </p:cNvPr>
            <p:cNvSpPr/>
            <p:nvPr/>
          </p:nvSpPr>
          <p:spPr>
            <a:xfrm>
              <a:off x="2273299" y="3240028"/>
              <a:ext cx="1491391" cy="1903471"/>
            </a:xfrm>
            <a:custGeom>
              <a:avLst/>
              <a:gdLst>
                <a:gd name="connsiteX0" fmla="*/ 0 w 3774950"/>
                <a:gd name="connsiteY0" fmla="*/ 0 h 2604411"/>
                <a:gd name="connsiteX1" fmla="*/ 3774950 w 3774950"/>
                <a:gd name="connsiteY1" fmla="*/ 0 h 2604411"/>
                <a:gd name="connsiteX2" fmla="*/ 3774950 w 3774950"/>
                <a:gd name="connsiteY2" fmla="*/ 2604411 h 2604411"/>
                <a:gd name="connsiteX3" fmla="*/ 0 w 3774950"/>
                <a:gd name="connsiteY3" fmla="*/ 2604411 h 2604411"/>
                <a:gd name="connsiteX4" fmla="*/ 0 w 3774950"/>
                <a:gd name="connsiteY4" fmla="*/ 0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 name="connsiteX0" fmla="*/ 0 w 3774950"/>
                <a:gd name="connsiteY0" fmla="*/ 2604411 h 2604411"/>
                <a:gd name="connsiteX1" fmla="*/ 3774950 w 3774950"/>
                <a:gd name="connsiteY1" fmla="*/ 0 h 2604411"/>
                <a:gd name="connsiteX2" fmla="*/ 3774950 w 3774950"/>
                <a:gd name="connsiteY2" fmla="*/ 2604411 h 2604411"/>
                <a:gd name="connsiteX3" fmla="*/ 0 w 3774950"/>
                <a:gd name="connsiteY3" fmla="*/ 2604411 h 2604411"/>
              </a:gdLst>
              <a:ahLst/>
              <a:cxnLst>
                <a:cxn ang="0">
                  <a:pos x="connsiteX0" y="connsiteY0"/>
                </a:cxn>
                <a:cxn ang="0">
                  <a:pos x="connsiteX1" y="connsiteY1"/>
                </a:cxn>
                <a:cxn ang="0">
                  <a:pos x="connsiteX2" y="connsiteY2"/>
                </a:cxn>
                <a:cxn ang="0">
                  <a:pos x="connsiteX3" y="connsiteY3"/>
                </a:cxn>
              </a:cxnLst>
              <a:rect l="l" t="t" r="r" b="b"/>
              <a:pathLst>
                <a:path w="3774950" h="2604411">
                  <a:moveTo>
                    <a:pt x="0" y="2604411"/>
                  </a:moveTo>
                  <a:cubicBezTo>
                    <a:pt x="1489811" y="1921469"/>
                    <a:pt x="2412461" y="1296400"/>
                    <a:pt x="3774950" y="0"/>
                  </a:cubicBezTo>
                  <a:lnTo>
                    <a:pt x="3774950" y="2604411"/>
                  </a:lnTo>
                  <a:lnTo>
                    <a:pt x="0" y="2604411"/>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4" name="Oval 53"/>
            <p:cNvSpPr/>
            <p:nvPr/>
          </p:nvSpPr>
          <p:spPr>
            <a:xfrm>
              <a:off x="3492864" y="3677646"/>
              <a:ext cx="908771" cy="908771"/>
            </a:xfrm>
            <a:prstGeom prst="ellipse">
              <a:avLst/>
            </a:prstGeom>
            <a:solidFill>
              <a:srgbClr val="1C818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dirty="0" smtClean="0">
                  <a:latin typeface="Arial"/>
                  <a:cs typeface="Arial"/>
                </a:rPr>
                <a:t>at</a:t>
              </a:r>
            </a:p>
            <a:p>
              <a:pPr algn="ctr">
                <a:lnSpc>
                  <a:spcPct val="110000"/>
                </a:lnSpc>
              </a:pPr>
              <a:r>
                <a:rPr lang="en-US" b="1" dirty="0" smtClean="0">
                  <a:latin typeface="Arial"/>
                  <a:cs typeface="Arial"/>
                </a:rPr>
                <a:t>4.5%</a:t>
              </a:r>
              <a:endParaRPr lang="en-US" b="1" dirty="0">
                <a:latin typeface="Arial"/>
                <a:cs typeface="Arial"/>
              </a:endParaRPr>
            </a:p>
          </p:txBody>
        </p:sp>
      </p:grpSp>
      <p:pic>
        <p:nvPicPr>
          <p:cNvPr id="36" name="Picture 35">
            <a:extLst>
              <a:ext uri="{FF2B5EF4-FFF2-40B4-BE49-F238E27FC236}">
                <a16:creationId xmlns:a16="http://schemas.microsoft.com/office/drawing/2014/main" xmlns="" id="{0AC2802F-E795-5D43-A99D-F91F1D41AB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44"/>
          <a:stretch/>
        </p:blipFill>
        <p:spPr>
          <a:xfrm>
            <a:off x="663911" y="5205879"/>
            <a:ext cx="1783359" cy="1677521"/>
          </a:xfrm>
          <a:prstGeom prst="rect">
            <a:avLst/>
          </a:prstGeom>
        </p:spPr>
      </p:pic>
      <p:sp>
        <p:nvSpPr>
          <p:cNvPr id="37"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sp>
        <p:nvSpPr>
          <p:cNvPr id="3" name="Slide Number Placeholder 2"/>
          <p:cNvSpPr>
            <a:spLocks noGrp="1"/>
          </p:cNvSpPr>
          <p:nvPr>
            <p:ph type="sldNum" sz="quarter" idx="12"/>
          </p:nvPr>
        </p:nvSpPr>
        <p:spPr/>
        <p:txBody>
          <a:bodyPr/>
          <a:lstStyle/>
          <a:p>
            <a:fld id="{A7F84AF7-782E-8748-9862-C80A76F4A1D6}" type="slidenum">
              <a:rPr lang="en-US" smtClean="0"/>
              <a:t>36</a:t>
            </a:fld>
            <a:endParaRPr lang="en-US" dirty="0"/>
          </a:p>
        </p:txBody>
      </p:sp>
    </p:spTree>
    <p:extLst>
      <p:ext uri="{BB962C8B-B14F-4D97-AF65-F5344CB8AC3E}">
        <p14:creationId xmlns:p14="http://schemas.microsoft.com/office/powerpoint/2010/main" val="4109162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500"/>
                                        <p:tgtEl>
                                          <p:spTgt spid="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fade">
                                      <p:cBhvr>
                                        <p:cTn id="15" dur="500"/>
                                        <p:tgtEl>
                                          <p:spTgt spid="29">
                                            <p:txEl>
                                              <p:pRg st="2" end="2"/>
                                            </p:txEl>
                                          </p:spTgt>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Effect transition="in" filter="fade">
                                      <p:cBhvr>
                                        <p:cTn id="25" dur="500"/>
                                        <p:tgtEl>
                                          <p:spTgt spid="29">
                                            <p:txEl>
                                              <p:pRg st="3" end="3"/>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Effect transition="in" filter="fade">
                                      <p:cBhvr>
                                        <p:cTn id="34" dur="500"/>
                                        <p:tgtEl>
                                          <p:spTgt spid="29">
                                            <p:txEl>
                                              <p:pRg st="4" end="4"/>
                                            </p:txEl>
                                          </p:spTgt>
                                        </p:tgtEl>
                                      </p:cBhvr>
                                    </p:animEffect>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fade">
                                      <p:cBhvr>
                                        <p:cTn id="46" dur="500"/>
                                        <p:tgtEl>
                                          <p:spTgt spid="29">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xEl>
                                              <p:pRg st="6" end="6"/>
                                            </p:txEl>
                                          </p:spTgt>
                                        </p:tgtEl>
                                        <p:attrNameLst>
                                          <p:attrName>style.visibility</p:attrName>
                                        </p:attrNameLst>
                                      </p:cBhvr>
                                      <p:to>
                                        <p:strVal val="visible"/>
                                      </p:to>
                                    </p:set>
                                    <p:animEffect transition="in" filter="fade">
                                      <p:cBhvr>
                                        <p:cTn id="49" dur="500"/>
                                        <p:tgtEl>
                                          <p:spTgt spid="29">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xEl>
                                              <p:pRg st="7" end="7"/>
                                            </p:txEl>
                                          </p:spTgt>
                                        </p:tgtEl>
                                        <p:attrNameLst>
                                          <p:attrName>style.visibility</p:attrName>
                                        </p:attrNameLst>
                                      </p:cBhvr>
                                      <p:to>
                                        <p:strVal val="visible"/>
                                      </p:to>
                                    </p:set>
                                    <p:animEffect transition="in" filter="fade">
                                      <p:cBhvr>
                                        <p:cTn id="52" dur="500"/>
                                        <p:tgtEl>
                                          <p:spTgt spid="2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xEl>
                                              <p:pRg st="8" end="8"/>
                                            </p:txEl>
                                          </p:spTgt>
                                        </p:tgtEl>
                                        <p:attrNameLst>
                                          <p:attrName>style.visibility</p:attrName>
                                        </p:attrNameLst>
                                      </p:cBhvr>
                                      <p:to>
                                        <p:strVal val="visible"/>
                                      </p:to>
                                    </p:set>
                                    <p:animEffect transition="in" filter="fade">
                                      <p:cBhvr>
                                        <p:cTn id="57" dur="500"/>
                                        <p:tgtEl>
                                          <p:spTgt spid="29">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xEl>
                                              <p:pRg st="9" end="9"/>
                                            </p:txEl>
                                          </p:spTgt>
                                        </p:tgtEl>
                                        <p:attrNameLst>
                                          <p:attrName>style.visibility</p:attrName>
                                        </p:attrNameLst>
                                      </p:cBhvr>
                                      <p:to>
                                        <p:strVal val="visible"/>
                                      </p:to>
                                    </p:set>
                                    <p:animEffect transition="in" filter="fade">
                                      <p:cBhvr>
                                        <p:cTn id="60" dur="500"/>
                                        <p:tgtEl>
                                          <p:spTgt spid="29">
                                            <p:txEl>
                                              <p:pRg st="9" end="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xEl>
                                              <p:pRg st="10" end="10"/>
                                            </p:txEl>
                                          </p:spTgt>
                                        </p:tgtEl>
                                        <p:attrNameLst>
                                          <p:attrName>style.visibility</p:attrName>
                                        </p:attrNameLst>
                                      </p:cBhvr>
                                      <p:to>
                                        <p:strVal val="visible"/>
                                      </p:to>
                                    </p:set>
                                    <p:animEffect transition="in" filter="fade">
                                      <p:cBhvr>
                                        <p:cTn id="63" dur="500"/>
                                        <p:tgtEl>
                                          <p:spTgt spid="29">
                                            <p:txEl>
                                              <p:pRg st="10" end="1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xEl>
                                              <p:pRg st="11" end="11"/>
                                            </p:txEl>
                                          </p:spTgt>
                                        </p:tgtEl>
                                        <p:attrNameLst>
                                          <p:attrName>style.visibility</p:attrName>
                                        </p:attrNameLst>
                                      </p:cBhvr>
                                      <p:to>
                                        <p:strVal val="visible"/>
                                      </p:to>
                                    </p:set>
                                    <p:animEffect transition="in" filter="fade">
                                      <p:cBhvr>
                                        <p:cTn id="66" dur="500"/>
                                        <p:tgtEl>
                                          <p:spTgt spid="2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8F4529-46A6-674C-B116-BD7E0DF29C85}"/>
              </a:ext>
            </a:extLst>
          </p:cNvPr>
          <p:cNvSpPr/>
          <p:nvPr/>
        </p:nvSpPr>
        <p:spPr>
          <a:xfrm>
            <a:off x="0" y="5785469"/>
            <a:ext cx="12192000" cy="1072531"/>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 name="Title 1">
            <a:extLst>
              <a:ext uri="{FF2B5EF4-FFF2-40B4-BE49-F238E27FC236}">
                <a16:creationId xmlns:a16="http://schemas.microsoft.com/office/drawing/2014/main" xmlns="" id="{2EC648AF-C7CA-9F47-B266-0C0B53D02DA3}"/>
              </a:ext>
            </a:extLst>
          </p:cNvPr>
          <p:cNvSpPr txBox="1">
            <a:spLocks/>
          </p:cNvSpPr>
          <p:nvPr/>
        </p:nvSpPr>
        <p:spPr>
          <a:xfrm>
            <a:off x="3671887" y="725779"/>
            <a:ext cx="8520113"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100" dirty="0" smtClean="0">
                <a:solidFill>
                  <a:srgbClr val="595959"/>
                </a:solidFill>
                <a:latin typeface="Arial"/>
              </a:rPr>
              <a:t>THANK YOU!</a:t>
            </a:r>
            <a:endParaRPr lang="en-US" sz="4800" spc="100" dirty="0">
              <a:solidFill>
                <a:srgbClr val="595959"/>
              </a:solidFill>
              <a:latin typeface="Arial"/>
            </a:endParaRPr>
          </a:p>
        </p:txBody>
      </p:sp>
      <p:grpSp>
        <p:nvGrpSpPr>
          <p:cNvPr id="2" name="Group 1"/>
          <p:cNvGrpSpPr/>
          <p:nvPr/>
        </p:nvGrpSpPr>
        <p:grpSpPr>
          <a:xfrm>
            <a:off x="581096" y="2827485"/>
            <a:ext cx="2262115" cy="3626619"/>
            <a:chOff x="581096" y="2827485"/>
            <a:chExt cx="2262115" cy="3626619"/>
          </a:xfrm>
        </p:grpSpPr>
        <p:sp>
          <p:nvSpPr>
            <p:cNvPr id="60" name="Oval 59">
              <a:extLst>
                <a:ext uri="{FF2B5EF4-FFF2-40B4-BE49-F238E27FC236}">
                  <a16:creationId xmlns:a16="http://schemas.microsoft.com/office/drawing/2014/main" xmlns="" id="{1C79D134-F919-F544-BE08-92CAC3393F63}"/>
                </a:ext>
              </a:extLst>
            </p:cNvPr>
            <p:cNvSpPr/>
            <p:nvPr/>
          </p:nvSpPr>
          <p:spPr>
            <a:xfrm>
              <a:off x="1152969" y="5903814"/>
              <a:ext cx="1690242" cy="550290"/>
            </a:xfrm>
            <a:prstGeom prst="ellipse">
              <a:avLst/>
            </a:prstGeom>
            <a:solidFill>
              <a:srgbClr val="1C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2" name="Picture 21">
              <a:extLst>
                <a:ext uri="{FF2B5EF4-FFF2-40B4-BE49-F238E27FC236}">
                  <a16:creationId xmlns:a16="http://schemas.microsoft.com/office/drawing/2014/main" xmlns="" id="{5995D01B-4DB5-7C48-8999-CC46C767FA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096" y="2827485"/>
              <a:ext cx="2203365" cy="3389032"/>
            </a:xfrm>
            <a:prstGeom prst="rect">
              <a:avLst/>
            </a:prstGeom>
          </p:spPr>
        </p:pic>
      </p:grpSp>
      <p:sp>
        <p:nvSpPr>
          <p:cNvPr id="29" name="Content Placeholder 3"/>
          <p:cNvSpPr txBox="1">
            <a:spLocks/>
          </p:cNvSpPr>
          <p:nvPr/>
        </p:nvSpPr>
        <p:spPr>
          <a:xfrm>
            <a:off x="3671887" y="2349190"/>
            <a:ext cx="8520113" cy="108952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tx1">
                    <a:lumMod val="65000"/>
                    <a:lumOff val="35000"/>
                  </a:schemeClr>
                </a:solidFill>
              </a:rPr>
              <a:t>To learn more about bridging</a:t>
            </a:r>
            <a:br>
              <a:rPr lang="en-US" sz="2400" dirty="0" smtClean="0">
                <a:solidFill>
                  <a:schemeClr val="tx1">
                    <a:lumMod val="65000"/>
                    <a:lumOff val="35000"/>
                  </a:schemeClr>
                </a:solidFill>
              </a:rPr>
            </a:br>
            <a:r>
              <a:rPr lang="en-US" sz="2400" dirty="0" smtClean="0">
                <a:solidFill>
                  <a:schemeClr val="tx1">
                    <a:lumMod val="65000"/>
                    <a:lumOff val="35000"/>
                  </a:schemeClr>
                </a:solidFill>
              </a:rPr>
              <a:t>from GUL to Value+ Protector IUL</a:t>
            </a:r>
            <a:br>
              <a:rPr lang="en-US" sz="2400" dirty="0" smtClean="0">
                <a:solidFill>
                  <a:schemeClr val="tx1">
                    <a:lumMod val="65000"/>
                    <a:lumOff val="35000"/>
                  </a:schemeClr>
                </a:solidFill>
              </a:rPr>
            </a:br>
            <a:r>
              <a:rPr lang="en-US" sz="2400" dirty="0" smtClean="0">
                <a:solidFill>
                  <a:schemeClr val="tx1">
                    <a:lumMod val="65000"/>
                    <a:lumOff val="35000"/>
                  </a:schemeClr>
                </a:solidFill>
              </a:rPr>
              <a:t>visit </a:t>
            </a:r>
            <a:r>
              <a:rPr lang="en-US" sz="2400" b="1" dirty="0" smtClean="0">
                <a:solidFill>
                  <a:srgbClr val="00A4E4"/>
                </a:solidFill>
              </a:rPr>
              <a:t>aig.com/IUL</a:t>
            </a:r>
            <a:endParaRPr lang="en-US" sz="2400" b="1" dirty="0">
              <a:solidFill>
                <a:srgbClr val="00A4E4"/>
              </a:solidFill>
            </a:endParaRPr>
          </a:p>
        </p:txBody>
      </p:sp>
      <p:sp>
        <p:nvSpPr>
          <p:cNvPr id="40" name="Rectangle 39"/>
          <p:cNvSpPr/>
          <p:nvPr/>
        </p:nvSpPr>
        <p:spPr>
          <a:xfrm>
            <a:off x="4013200" y="4074387"/>
            <a:ext cx="7844589" cy="1631216"/>
          </a:xfrm>
          <a:prstGeom prst="rect">
            <a:avLst/>
          </a:prstGeom>
        </p:spPr>
        <p:txBody>
          <a:bodyPr wrap="square">
            <a:spAutoFit/>
          </a:bodyPr>
          <a:lstStyle/>
          <a:p>
            <a:r>
              <a:rPr lang="en-US" sz="1000" dirty="0">
                <a:solidFill>
                  <a:srgbClr val="595959"/>
                </a:solidFill>
                <a:latin typeface="Arial"/>
              </a:rPr>
              <a:t>Policies issued by: American General Life Insurance Company (AGL), Policy Form Numbers 16760, ICC16-16760, 15442, ICC15-15442; Rider Form Numbers 07620, 13600, 13600-5, ICC13-13600, 13601, ICC13-13601, 14002, ICC14-14002, 15271, ICC15-15271, 15272, ICC15-15272, 15273, ICC15-15273, 15600, ICC15-15600, 15972, 15990, ICC15-15990, 15992, ICC15-15992, 15997, ICC15-15997, 16110, ICC16-16110, 82001, 82012, 82410 and 88390. Issuing company AGL is responsible for financial obligations of insurance products and is a member of American International Group, Inc. (AIG). AGL does not solicit business in the state of New York. Products may not be available in all states and product features may vary by state. Guarantees are backed by the claims-paying ability of the issuing insurance company.</a:t>
            </a:r>
          </a:p>
          <a:p>
            <a:pPr>
              <a:tabLst>
                <a:tab pos="8456613" algn="r"/>
              </a:tabLst>
            </a:pPr>
            <a:r>
              <a:rPr lang="en-US" sz="1000" dirty="0">
                <a:solidFill>
                  <a:srgbClr val="595959"/>
                </a:solidFill>
                <a:latin typeface="Arial"/>
              </a:rPr>
              <a:t>©AIG 2018. All rights reserved	AGLC111678</a:t>
            </a:r>
          </a:p>
        </p:txBody>
      </p:sp>
      <p:pic>
        <p:nvPicPr>
          <p:cNvPr id="3" name="Picture 2" descr="AIG_r_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0438" y="830263"/>
            <a:ext cx="1599531" cy="809661"/>
          </a:xfrm>
          <a:prstGeom prst="rect">
            <a:avLst/>
          </a:prstGeom>
        </p:spPr>
      </p:pic>
      <p:sp>
        <p:nvSpPr>
          <p:cNvPr id="12"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4143543" y="6726991"/>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sp>
        <p:nvSpPr>
          <p:cNvPr id="4" name="Slide Number Placeholder 3"/>
          <p:cNvSpPr>
            <a:spLocks noGrp="1"/>
          </p:cNvSpPr>
          <p:nvPr>
            <p:ph type="sldNum" sz="quarter" idx="12"/>
          </p:nvPr>
        </p:nvSpPr>
        <p:spPr/>
        <p:txBody>
          <a:bodyPr/>
          <a:lstStyle/>
          <a:p>
            <a:fld id="{A7F84AF7-782E-8748-9862-C80A76F4A1D6}" type="slidenum">
              <a:rPr lang="en-US" smtClean="0"/>
              <a:t>37</a:t>
            </a:fld>
            <a:endParaRPr lang="en-US" dirty="0"/>
          </a:p>
        </p:txBody>
      </p:sp>
    </p:spTree>
    <p:extLst>
      <p:ext uri="{BB962C8B-B14F-4D97-AF65-F5344CB8AC3E}">
        <p14:creationId xmlns:p14="http://schemas.microsoft.com/office/powerpoint/2010/main" val="4417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7" name="Group 46"/>
          <p:cNvGrpSpPr/>
          <p:nvPr/>
        </p:nvGrpSpPr>
        <p:grpSpPr>
          <a:xfrm>
            <a:off x="-2870" y="4300279"/>
            <a:ext cx="12194870" cy="792804"/>
            <a:chOff x="-2870" y="4300279"/>
            <a:chExt cx="12194870" cy="792804"/>
          </a:xfrm>
        </p:grpSpPr>
        <p:sp>
          <p:nvSpPr>
            <p:cNvPr id="52" name="Rectangle 51"/>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177" name="TextBox 176">
            <a:extLst>
              <a:ext uri="{FF2B5EF4-FFF2-40B4-BE49-F238E27FC236}">
                <a16:creationId xmlns:a16="http://schemas.microsoft.com/office/drawing/2014/main" xmlns="" id="{5A590B91-4AFF-F748-AE4B-C902E9C6DEC1}"/>
              </a:ext>
            </a:extLst>
          </p:cNvPr>
          <p:cNvSpPr txBox="1"/>
          <p:nvPr/>
        </p:nvSpPr>
        <p:spPr>
          <a:xfrm>
            <a:off x="390291" y="5227003"/>
            <a:ext cx="5320570" cy="923330"/>
          </a:xfrm>
          <a:prstGeom prst="rect">
            <a:avLst/>
          </a:prstGeom>
          <a:noFill/>
        </p:spPr>
        <p:txBody>
          <a:bodyPr wrap="square" rtlCol="0">
            <a:spAutoFit/>
          </a:bodyPr>
          <a:lstStyle/>
          <a:p>
            <a:r>
              <a:rPr lang="en-US" dirty="0" smtClean="0">
                <a:solidFill>
                  <a:srgbClr val="595959"/>
                </a:solidFill>
                <a:latin typeface="Arial"/>
              </a:rPr>
              <a:t>As </a:t>
            </a:r>
            <a:r>
              <a:rPr lang="en-US" dirty="0">
                <a:solidFill>
                  <a:srgbClr val="595959"/>
                </a:solidFill>
                <a:latin typeface="Arial"/>
              </a:rPr>
              <a:t>interest rates dropped in the </a:t>
            </a:r>
            <a:r>
              <a:rPr lang="en-US" dirty="0" smtClean="0">
                <a:solidFill>
                  <a:srgbClr val="595959"/>
                </a:solidFill>
                <a:latin typeface="Arial"/>
              </a:rPr>
              <a:t>mid-to-late 80s</a:t>
            </a:r>
            <a:r>
              <a:rPr lang="en-US" dirty="0">
                <a:solidFill>
                  <a:srgbClr val="595959"/>
                </a:solidFill>
                <a:latin typeface="Arial"/>
              </a:rPr>
              <a:t>, so did UL performance.  VUL was invented to </a:t>
            </a:r>
            <a:r>
              <a:rPr lang="en-US" dirty="0" smtClean="0">
                <a:solidFill>
                  <a:srgbClr val="595959"/>
                </a:solidFill>
                <a:latin typeface="Arial"/>
              </a:rPr>
              <a:t>help take </a:t>
            </a:r>
            <a:r>
              <a:rPr lang="en-US" dirty="0">
                <a:solidFill>
                  <a:srgbClr val="595959"/>
                </a:solidFill>
                <a:latin typeface="Arial"/>
              </a:rPr>
              <a:t>advantage of booming markets.</a:t>
            </a:r>
          </a:p>
        </p:txBody>
      </p:sp>
      <p:grpSp>
        <p:nvGrpSpPr>
          <p:cNvPr id="280" name="Group 279">
            <a:extLst>
              <a:ext uri="{FF2B5EF4-FFF2-40B4-BE49-F238E27FC236}">
                <a16:creationId xmlns:a16="http://schemas.microsoft.com/office/drawing/2014/main" xmlns="" id="{931499BA-DC91-4B45-9A9A-657CD5ADD267}"/>
              </a:ext>
            </a:extLst>
          </p:cNvPr>
          <p:cNvGrpSpPr/>
          <p:nvPr/>
        </p:nvGrpSpPr>
        <p:grpSpPr>
          <a:xfrm>
            <a:off x="3236976" y="2273457"/>
            <a:ext cx="1468788" cy="2620353"/>
            <a:chOff x="3461932" y="649596"/>
            <a:chExt cx="1468788" cy="2620353"/>
          </a:xfrm>
        </p:grpSpPr>
        <p:grpSp>
          <p:nvGrpSpPr>
            <p:cNvPr id="115" name="Group 114">
              <a:extLst>
                <a:ext uri="{FF2B5EF4-FFF2-40B4-BE49-F238E27FC236}">
                  <a16:creationId xmlns:a16="http://schemas.microsoft.com/office/drawing/2014/main" xmlns="" id="{76D8555E-3BA8-584A-8D6C-36D7852C578A}"/>
                </a:ext>
              </a:extLst>
            </p:cNvPr>
            <p:cNvGrpSpPr/>
            <p:nvPr/>
          </p:nvGrpSpPr>
          <p:grpSpPr>
            <a:xfrm>
              <a:off x="3461932" y="649596"/>
              <a:ext cx="1468788" cy="1944395"/>
              <a:chOff x="1128116" y="2287246"/>
              <a:chExt cx="1468788" cy="1944395"/>
            </a:xfrm>
          </p:grpSpPr>
          <p:sp>
            <p:nvSpPr>
              <p:cNvPr id="116" name="Teardrop 115">
                <a:extLst>
                  <a:ext uri="{FF2B5EF4-FFF2-40B4-BE49-F238E27FC236}">
                    <a16:creationId xmlns:a16="http://schemas.microsoft.com/office/drawing/2014/main" xmlns="" id="{45BC1F22-A6B9-0642-A344-652D130E2FEE}"/>
                  </a:ext>
                </a:extLst>
              </p:cNvPr>
              <p:cNvSpPr/>
              <p:nvPr/>
            </p:nvSpPr>
            <p:spPr>
              <a:xfrm rot="8091213">
                <a:off x="1128116" y="2287246"/>
                <a:ext cx="1436918" cy="1436918"/>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7" name="Teardrop 48">
                <a:extLst>
                  <a:ext uri="{FF2B5EF4-FFF2-40B4-BE49-F238E27FC236}">
                    <a16:creationId xmlns:a16="http://schemas.microsoft.com/office/drawing/2014/main" xmlns="" id="{6320A39E-679E-0B4A-8892-EB29E1BF4609}"/>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8" name="Oval 117">
                <a:extLst>
                  <a:ext uri="{FF2B5EF4-FFF2-40B4-BE49-F238E27FC236}">
                    <a16:creationId xmlns:a16="http://schemas.microsoft.com/office/drawing/2014/main" xmlns="" id="{BFE194A7-77B3-694F-8B12-A28FAE6DE2C8}"/>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9" name="Oval 118">
                <a:extLst>
                  <a:ext uri="{FF2B5EF4-FFF2-40B4-BE49-F238E27FC236}">
                    <a16:creationId xmlns:a16="http://schemas.microsoft.com/office/drawing/2014/main" xmlns="" id="{9A0CF7B6-6FFE-124B-AABD-9894EC739B4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0" name="Subtitle 2">
                <a:extLst>
                  <a:ext uri="{FF2B5EF4-FFF2-40B4-BE49-F238E27FC236}">
                    <a16:creationId xmlns:a16="http://schemas.microsoft.com/office/drawing/2014/main" xmlns="" id="{9775466F-917B-F54D-A3EC-6A66CEE61C6E}"/>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VUL</a:t>
                </a:r>
              </a:p>
            </p:txBody>
          </p:sp>
          <p:sp>
            <p:nvSpPr>
              <p:cNvPr id="121" name="Rectangle 120">
                <a:extLst>
                  <a:ext uri="{FF2B5EF4-FFF2-40B4-BE49-F238E27FC236}">
                    <a16:creationId xmlns:a16="http://schemas.microsoft.com/office/drawing/2014/main" xmlns="" id="{8B818200-8C9C-F64A-8022-000D14ADD455}"/>
                  </a:ext>
                </a:extLst>
              </p:cNvPr>
              <p:cNvSpPr/>
              <p:nvPr/>
            </p:nvSpPr>
            <p:spPr>
              <a:xfrm>
                <a:off x="1458136" y="3035647"/>
                <a:ext cx="804321" cy="424732"/>
              </a:xfrm>
              <a:prstGeom prst="rect">
                <a:avLst/>
              </a:prstGeom>
            </p:spPr>
            <p:txBody>
              <a:bodyPr wrap="square" lIns="0" rIns="0">
                <a:spAutoFit/>
              </a:bodyPr>
              <a:lstStyle/>
              <a:p>
                <a:pPr lvl="0" algn="ctr"/>
                <a:r>
                  <a:rPr lang="en-US" sz="1200" dirty="0" smtClean="0">
                    <a:solidFill>
                      <a:prstClr val="black"/>
                    </a:solidFill>
                    <a:latin typeface="Arial"/>
                  </a:rPr>
                  <a:t>Mid-to-Late</a:t>
                </a:r>
                <a:endParaRPr lang="en-US" sz="1200" dirty="0">
                  <a:solidFill>
                    <a:prstClr val="black"/>
                  </a:solidFill>
                  <a:latin typeface="Arial"/>
                </a:endParaRPr>
              </a:p>
              <a:p>
                <a:pPr lvl="0" algn="ctr">
                  <a:lnSpc>
                    <a:spcPct val="80000"/>
                  </a:lnSpc>
                </a:pPr>
                <a:r>
                  <a:rPr lang="en-US" sz="1200" dirty="0">
                    <a:solidFill>
                      <a:prstClr val="black"/>
                    </a:solidFill>
                    <a:latin typeface="Arial"/>
                  </a:rPr>
                  <a:t>1980s</a:t>
                </a:r>
              </a:p>
            </p:txBody>
          </p:sp>
          <p:cxnSp>
            <p:nvCxnSpPr>
              <p:cNvPr id="122" name="Straight Connector 121">
                <a:extLst>
                  <a:ext uri="{FF2B5EF4-FFF2-40B4-BE49-F238E27FC236}">
                    <a16:creationId xmlns:a16="http://schemas.microsoft.com/office/drawing/2014/main" xmlns="" id="{97FC0434-3199-8041-8EB4-3B3C5EEEA9EE}"/>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xmlns="" id="{3659820B-19C3-974B-B45A-6E2E1D10545D}"/>
                </a:ext>
              </a:extLst>
            </p:cNvPr>
            <p:cNvGrpSpPr/>
            <p:nvPr/>
          </p:nvGrpSpPr>
          <p:grpSpPr>
            <a:xfrm>
              <a:off x="3966427" y="2814674"/>
              <a:ext cx="455275" cy="455275"/>
              <a:chOff x="810865" y="2343896"/>
              <a:chExt cx="455275" cy="455275"/>
            </a:xfrm>
            <a:effectLst/>
          </p:grpSpPr>
          <p:sp>
            <p:nvSpPr>
              <p:cNvPr id="150" name="Oval 149">
                <a:extLst>
                  <a:ext uri="{FF2B5EF4-FFF2-40B4-BE49-F238E27FC236}">
                    <a16:creationId xmlns:a16="http://schemas.microsoft.com/office/drawing/2014/main" xmlns="" id="{3E011A50-A57E-A84A-9A96-D59FAC2AB8FA}"/>
                  </a:ext>
                </a:extLst>
              </p:cNvPr>
              <p:cNvSpPr/>
              <p:nvPr/>
            </p:nvSpPr>
            <p:spPr>
              <a:xfrm>
                <a:off x="810865" y="2343896"/>
                <a:ext cx="455275" cy="455275"/>
              </a:xfrm>
              <a:prstGeom prst="ellipse">
                <a:avLst/>
              </a:prstGeom>
              <a:solidFill>
                <a:srgbClr val="BD2A8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2</a:t>
                </a:r>
              </a:p>
            </p:txBody>
          </p:sp>
          <p:sp>
            <p:nvSpPr>
              <p:cNvPr id="151" name="Moon 150">
                <a:extLst>
                  <a:ext uri="{FF2B5EF4-FFF2-40B4-BE49-F238E27FC236}">
                    <a16:creationId xmlns:a16="http://schemas.microsoft.com/office/drawing/2014/main" xmlns="" id="{15E039CA-225F-1043-B961-D595D5E859A0}"/>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58" name="Group 57">
            <a:extLst>
              <a:ext uri="{FF2B5EF4-FFF2-40B4-BE49-F238E27FC236}">
                <a16:creationId xmlns:a16="http://schemas.microsoft.com/office/drawing/2014/main" xmlns="" id="{286A36EE-E9F8-A046-82CF-55FB3BB49143}"/>
              </a:ext>
            </a:extLst>
          </p:cNvPr>
          <p:cNvGrpSpPr/>
          <p:nvPr/>
        </p:nvGrpSpPr>
        <p:grpSpPr>
          <a:xfrm>
            <a:off x="1067524" y="2293908"/>
            <a:ext cx="1468788" cy="1944395"/>
            <a:chOff x="1128116" y="2287246"/>
            <a:chExt cx="1468788" cy="1944395"/>
          </a:xfrm>
        </p:grpSpPr>
        <p:sp>
          <p:nvSpPr>
            <p:cNvPr id="48" name="Teardrop 47">
              <a:extLst>
                <a:ext uri="{FF2B5EF4-FFF2-40B4-BE49-F238E27FC236}">
                  <a16:creationId xmlns:a16="http://schemas.microsoft.com/office/drawing/2014/main" xmlns="" id="{77C6D5EE-927E-9B49-8929-F756D86B48BB}"/>
                </a:ext>
              </a:extLst>
            </p:cNvPr>
            <p:cNvSpPr/>
            <p:nvPr/>
          </p:nvSpPr>
          <p:spPr>
            <a:xfrm rot="8091213">
              <a:off x="1128116" y="2287246"/>
              <a:ext cx="1436918" cy="1436918"/>
            </a:xfrm>
            <a:prstGeom prst="teardrop">
              <a:avLst>
                <a:gd name="adj" fmla="val 133588"/>
              </a:avLst>
            </a:prstGeom>
            <a:solidFill>
              <a:srgbClr val="FCC144"/>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9" name="Teardrop 48">
              <a:extLst>
                <a:ext uri="{FF2B5EF4-FFF2-40B4-BE49-F238E27FC236}">
                  <a16:creationId xmlns:a16="http://schemas.microsoft.com/office/drawing/2014/main" xmlns="" id="{9F2B1D80-EDCF-A546-BA80-E01F81F7647F}"/>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0" name="Oval 49">
              <a:extLst>
                <a:ext uri="{FF2B5EF4-FFF2-40B4-BE49-F238E27FC236}">
                  <a16:creationId xmlns:a16="http://schemas.microsoft.com/office/drawing/2014/main" xmlns="" id="{2C9C32A0-5992-0548-B297-B95C57A560B0}"/>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1" name="Oval 50">
              <a:extLst>
                <a:ext uri="{FF2B5EF4-FFF2-40B4-BE49-F238E27FC236}">
                  <a16:creationId xmlns:a16="http://schemas.microsoft.com/office/drawing/2014/main" xmlns="" id="{A9ED27C0-AE2F-6E49-A04D-A899D19720C5}"/>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3" name="Subtitle 2">
              <a:extLst>
                <a:ext uri="{FF2B5EF4-FFF2-40B4-BE49-F238E27FC236}">
                  <a16:creationId xmlns:a16="http://schemas.microsoft.com/office/drawing/2014/main" xmlns="" id="{E4113DC7-1A57-F84F-AC93-AFEB2103260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UL</a:t>
              </a:r>
            </a:p>
          </p:txBody>
        </p:sp>
        <p:sp>
          <p:nvSpPr>
            <p:cNvPr id="54" name="Rectangle 53">
              <a:extLst>
                <a:ext uri="{FF2B5EF4-FFF2-40B4-BE49-F238E27FC236}">
                  <a16:creationId xmlns:a16="http://schemas.microsoft.com/office/drawing/2014/main" xmlns="" id="{789DD26C-7F9C-F74A-8CE0-1B068ABADEA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1970s</a:t>
              </a:r>
            </a:p>
          </p:txBody>
        </p:sp>
        <p:cxnSp>
          <p:nvCxnSpPr>
            <p:cNvPr id="5" name="Straight Connector 4">
              <a:extLst>
                <a:ext uri="{FF2B5EF4-FFF2-40B4-BE49-F238E27FC236}">
                  <a16:creationId xmlns:a16="http://schemas.microsoft.com/office/drawing/2014/main" xmlns="" id="{AD76326C-12EC-DA4B-A94F-CFBB1D4D756F}"/>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xmlns="" id="{8A3D17CE-9560-F04E-9AD7-66F180EC70BA}"/>
              </a:ext>
            </a:extLst>
          </p:cNvPr>
          <p:cNvGrpSpPr/>
          <p:nvPr/>
        </p:nvGrpSpPr>
        <p:grpSpPr>
          <a:xfrm>
            <a:off x="1558345" y="4452320"/>
            <a:ext cx="455275" cy="455275"/>
            <a:chOff x="810865" y="2343896"/>
            <a:chExt cx="455275" cy="455275"/>
          </a:xfrm>
          <a:effectLst/>
        </p:grpSpPr>
        <p:sp>
          <p:nvSpPr>
            <p:cNvPr id="142" name="Oval 141">
              <a:extLst>
                <a:ext uri="{FF2B5EF4-FFF2-40B4-BE49-F238E27FC236}">
                  <a16:creationId xmlns:a16="http://schemas.microsoft.com/office/drawing/2014/main" xmlns="" id="{D9E2D838-95E6-D64A-850D-A009EBFFC074}"/>
                </a:ext>
              </a:extLst>
            </p:cNvPr>
            <p:cNvSpPr/>
            <p:nvPr/>
          </p:nvSpPr>
          <p:spPr>
            <a:xfrm>
              <a:off x="810865" y="2343896"/>
              <a:ext cx="455275" cy="455275"/>
            </a:xfrm>
            <a:prstGeom prst="ellipse">
              <a:avLst/>
            </a:prstGeom>
            <a:solidFill>
              <a:srgbClr val="FCC14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1</a:t>
              </a:r>
            </a:p>
          </p:txBody>
        </p:sp>
        <p:sp>
          <p:nvSpPr>
            <p:cNvPr id="144" name="Moon 143">
              <a:extLst>
                <a:ext uri="{FF2B5EF4-FFF2-40B4-BE49-F238E27FC236}">
                  <a16:creationId xmlns:a16="http://schemas.microsoft.com/office/drawing/2014/main" xmlns="" id="{409DCC7A-55CC-DA4C-9118-C872F44E2E7C}"/>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pic>
        <p:nvPicPr>
          <p:cNvPr id="173" name="Picture 172" descr="AIG_r_w.png">
            <a:extLst>
              <a:ext uri="{FF2B5EF4-FFF2-40B4-BE49-F238E27FC236}">
                <a16:creationId xmlns:a16="http://schemas.microsoft.com/office/drawing/2014/main" xmlns="" id="{CCFC2CCE-371E-8549-8DA8-08B0CC989A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75" name="Title 1">
            <a:extLst>
              <a:ext uri="{FF2B5EF4-FFF2-40B4-BE49-F238E27FC236}">
                <a16:creationId xmlns:a16="http://schemas.microsoft.com/office/drawing/2014/main" xmlns="" id="{2EC648AF-C7CA-9F47-B266-0C0B53D02DA3}"/>
              </a:ext>
            </a:extLst>
          </p:cNvPr>
          <p:cNvSpPr txBox="1">
            <a:spLocks/>
          </p:cNvSpPr>
          <p:nvPr/>
        </p:nvSpPr>
        <p:spPr>
          <a:xfrm>
            <a:off x="3589161" y="361503"/>
            <a:ext cx="11018077"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IT’S </a:t>
            </a:r>
            <a:r>
              <a:rPr lang="en-US" sz="3600" u="sng" spc="100" dirty="0" smtClean="0">
                <a:solidFill>
                  <a:srgbClr val="595959"/>
                </a:solidFill>
                <a:latin typeface="Arial"/>
              </a:rPr>
              <a:t>ALL</a:t>
            </a:r>
            <a:r>
              <a:rPr lang="en-US" sz="3600" spc="100" dirty="0" smtClean="0">
                <a:solidFill>
                  <a:srgbClr val="595959"/>
                </a:solidFill>
                <a:latin typeface="Arial"/>
              </a:rPr>
              <a:t> UNIVERSAL LIFE</a:t>
            </a:r>
            <a:endParaRPr lang="en-US" sz="3600" spc="100" dirty="0">
              <a:solidFill>
                <a:srgbClr val="595959"/>
              </a:solidFill>
              <a:latin typeface="Arial"/>
            </a:endParaRPr>
          </a:p>
        </p:txBody>
      </p:sp>
      <p:grpSp>
        <p:nvGrpSpPr>
          <p:cNvPr id="42" name="Group 41"/>
          <p:cNvGrpSpPr/>
          <p:nvPr/>
        </p:nvGrpSpPr>
        <p:grpSpPr>
          <a:xfrm>
            <a:off x="208986" y="-11959"/>
            <a:ext cx="3153114" cy="2180540"/>
            <a:chOff x="208986" y="-11959"/>
            <a:chExt cx="3153114" cy="2180540"/>
          </a:xfrm>
        </p:grpSpPr>
        <p:sp>
          <p:nvSpPr>
            <p:cNvPr id="43" name="Pentagon 42">
              <a:extLst>
                <a:ext uri="{FF2B5EF4-FFF2-40B4-BE49-F238E27FC236}">
                  <a16:creationId xmlns:a16="http://schemas.microsoft.com/office/drawing/2014/main" xmlns="" id="{AED03963-FBB0-5446-8A61-9CA6FFCC8AFD}"/>
                </a:ext>
              </a:extLst>
            </p:cNvPr>
            <p:cNvSpPr/>
            <p:nvPr/>
          </p:nvSpPr>
          <p:spPr>
            <a:xfrm rot="5400000">
              <a:off x="699199" y="-494321"/>
              <a:ext cx="2175368" cy="3150435"/>
            </a:xfrm>
            <a:prstGeom prst="homePlat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4" name="Pentagon 254">
              <a:extLst>
                <a:ext uri="{FF2B5EF4-FFF2-40B4-BE49-F238E27FC236}">
                  <a16:creationId xmlns:a16="http://schemas.microsoft.com/office/drawing/2014/main" xmlns="" id="{A4F23C38-7A1C-974F-99B6-6EE2AD6F51A1}"/>
                </a:ext>
              </a:extLst>
            </p:cNvPr>
            <p:cNvSpPr/>
            <p:nvPr/>
          </p:nvSpPr>
          <p:spPr>
            <a:xfrm rot="5400000">
              <a:off x="696520" y="-499493"/>
              <a:ext cx="2175368" cy="3150435"/>
            </a:xfrm>
            <a:custGeom>
              <a:avLst/>
              <a:gdLst>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3150435 h 3150435"/>
                <a:gd name="connsiteX5" fmla="*/ 0 w 2175368"/>
                <a:gd name="connsiteY5"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68" h="3150435">
                  <a:moveTo>
                    <a:pt x="0" y="0"/>
                  </a:moveTo>
                  <a:lnTo>
                    <a:pt x="1087684" y="0"/>
                  </a:lnTo>
                  <a:lnTo>
                    <a:pt x="2175368" y="1575218"/>
                  </a:lnTo>
                  <a:lnTo>
                    <a:pt x="1087684" y="3150435"/>
                  </a:lnTo>
                  <a:cubicBezTo>
                    <a:pt x="1114589" y="1710823"/>
                    <a:pt x="718163" y="889278"/>
                    <a:pt x="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5" name="TextBox 44">
              <a:extLst>
                <a:ext uri="{FF2B5EF4-FFF2-40B4-BE49-F238E27FC236}">
                  <a16:creationId xmlns:a16="http://schemas.microsoft.com/office/drawing/2014/main" xmlns="" id="{7AC9DD2F-AEE6-834A-ADE7-679D756AF2D1}"/>
                </a:ext>
              </a:extLst>
            </p:cNvPr>
            <p:cNvSpPr txBox="1"/>
            <p:nvPr/>
          </p:nvSpPr>
          <p:spPr>
            <a:xfrm>
              <a:off x="662676" y="346773"/>
              <a:ext cx="2280605" cy="954107"/>
            </a:xfrm>
            <a:prstGeom prst="rect">
              <a:avLst/>
            </a:prstGeom>
            <a:noFill/>
          </p:spPr>
          <p:txBody>
            <a:bodyPr wrap="square" rtlCol="0">
              <a:spAutoFit/>
            </a:bodyPr>
            <a:lstStyle/>
            <a:p>
              <a:pPr algn="ctr"/>
              <a:r>
                <a:rPr lang="en-US" sz="2800" b="1" dirty="0">
                  <a:solidFill>
                    <a:schemeClr val="bg1"/>
                  </a:solidFill>
                  <a:latin typeface="Arial"/>
                </a:rPr>
                <a:t>A </a:t>
              </a:r>
              <a:r>
                <a:rPr lang="en-US" sz="2800" b="1" dirty="0" smtClean="0">
                  <a:solidFill>
                    <a:schemeClr val="bg1"/>
                  </a:solidFill>
                  <a:latin typeface="Arial"/>
                </a:rPr>
                <a:t>LITTLE HISTORY</a:t>
              </a:r>
              <a:endParaRPr lang="en-US" sz="2800" b="1" dirty="0">
                <a:solidFill>
                  <a:schemeClr val="bg1"/>
                </a:solidFill>
                <a:latin typeface="Arial"/>
              </a:endParaRPr>
            </a:p>
          </p:txBody>
        </p:sp>
      </p:grpSp>
      <p:sp>
        <p:nvSpPr>
          <p:cNvPr id="2" name="Slide Number Placeholder 1"/>
          <p:cNvSpPr>
            <a:spLocks noGrp="1"/>
          </p:cNvSpPr>
          <p:nvPr>
            <p:ph type="sldNum" sz="quarter" idx="12"/>
          </p:nvPr>
        </p:nvSpPr>
        <p:spPr/>
        <p:txBody>
          <a:bodyPr/>
          <a:lstStyle/>
          <a:p>
            <a:fld id="{A7F84AF7-782E-8748-9862-C80A76F4A1D6}" type="slidenum">
              <a:rPr lang="en-US" smtClean="0"/>
              <a:t>4</a:t>
            </a:fld>
            <a:endParaRPr lang="en-US" dirty="0"/>
          </a:p>
        </p:txBody>
      </p:sp>
      <p:sp>
        <p:nvSpPr>
          <p:cNvPr id="38"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631536"/>
            <a:ext cx="12192000" cy="262659"/>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2429565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fill="hold"/>
                                        <p:tgtEl>
                                          <p:spTgt spid="280"/>
                                        </p:tgtEl>
                                        <p:attrNameLst>
                                          <p:attrName>ppt_x</p:attrName>
                                        </p:attrNameLst>
                                      </p:cBhvr>
                                      <p:tavLst>
                                        <p:tav tm="0">
                                          <p:val>
                                            <p:strVal val="1+#ppt_w/2"/>
                                          </p:val>
                                        </p:tav>
                                        <p:tav tm="100000">
                                          <p:val>
                                            <p:strVal val="#ppt_x"/>
                                          </p:val>
                                        </p:tav>
                                      </p:tavLst>
                                    </p:anim>
                                    <p:anim calcmode="lin" valueType="num">
                                      <p:cBhvr additive="base">
                                        <p:cTn id="8" dur="500" fill="hold"/>
                                        <p:tgtEl>
                                          <p:spTgt spid="28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fill="hold"/>
                                        <p:tgtEl>
                                          <p:spTgt spid="177"/>
                                        </p:tgtEl>
                                        <p:attrNameLst>
                                          <p:attrName>ppt_x</p:attrName>
                                        </p:attrNameLst>
                                      </p:cBhvr>
                                      <p:tavLst>
                                        <p:tav tm="0">
                                          <p:val>
                                            <p:strVal val="1+#ppt_w/2"/>
                                          </p:val>
                                        </p:tav>
                                        <p:tav tm="100000">
                                          <p:val>
                                            <p:strVal val="#ppt_x"/>
                                          </p:val>
                                        </p:tav>
                                      </p:tavLst>
                                    </p:anim>
                                    <p:anim calcmode="lin" valueType="num">
                                      <p:cBhvr additive="base">
                                        <p:cTn id="12" dur="500" fill="hold"/>
                                        <p:tgtEl>
                                          <p:spTgt spid="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0" name="Group 59"/>
          <p:cNvGrpSpPr/>
          <p:nvPr/>
        </p:nvGrpSpPr>
        <p:grpSpPr>
          <a:xfrm>
            <a:off x="-2870" y="4300279"/>
            <a:ext cx="12194870" cy="792804"/>
            <a:chOff x="-2870" y="4300279"/>
            <a:chExt cx="12194870" cy="792804"/>
          </a:xfrm>
        </p:grpSpPr>
        <p:sp>
          <p:nvSpPr>
            <p:cNvPr id="61" name="Rectangle 60"/>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177" name="TextBox 176">
            <a:extLst>
              <a:ext uri="{FF2B5EF4-FFF2-40B4-BE49-F238E27FC236}">
                <a16:creationId xmlns:a16="http://schemas.microsoft.com/office/drawing/2014/main" xmlns="" id="{5A590B91-4AFF-F748-AE4B-C902E9C6DEC1}"/>
              </a:ext>
            </a:extLst>
          </p:cNvPr>
          <p:cNvSpPr txBox="1"/>
          <p:nvPr/>
        </p:nvSpPr>
        <p:spPr>
          <a:xfrm>
            <a:off x="365983" y="5237163"/>
            <a:ext cx="5770504" cy="923330"/>
          </a:xfrm>
          <a:prstGeom prst="rect">
            <a:avLst/>
          </a:prstGeom>
          <a:noFill/>
        </p:spPr>
        <p:txBody>
          <a:bodyPr wrap="square" rtlCol="0">
            <a:spAutoFit/>
          </a:bodyPr>
          <a:lstStyle/>
          <a:p>
            <a:r>
              <a:rPr lang="en-US" dirty="0" smtClean="0">
                <a:solidFill>
                  <a:srgbClr val="595959"/>
                </a:solidFill>
                <a:latin typeface="Arial"/>
              </a:rPr>
              <a:t>The </a:t>
            </a:r>
            <a:r>
              <a:rPr lang="en-US" dirty="0">
                <a:solidFill>
                  <a:srgbClr val="595959"/>
                </a:solidFill>
                <a:latin typeface="Arial"/>
              </a:rPr>
              <a:t>volatility of VUL was too much for some. </a:t>
            </a:r>
            <a:r>
              <a:rPr lang="en-US" dirty="0" smtClean="0">
                <a:solidFill>
                  <a:srgbClr val="595959"/>
                </a:solidFill>
                <a:latin typeface="Arial"/>
              </a:rPr>
              <a:t/>
            </a:r>
            <a:br>
              <a:rPr lang="en-US" dirty="0" smtClean="0">
                <a:solidFill>
                  <a:srgbClr val="595959"/>
                </a:solidFill>
                <a:latin typeface="Arial"/>
              </a:rPr>
            </a:br>
            <a:r>
              <a:rPr lang="en-US" dirty="0" smtClean="0">
                <a:solidFill>
                  <a:srgbClr val="595959"/>
                </a:solidFill>
                <a:latin typeface="Arial"/>
              </a:rPr>
              <a:t>The </a:t>
            </a:r>
            <a:r>
              <a:rPr lang="en-US" dirty="0">
                <a:solidFill>
                  <a:srgbClr val="595959"/>
                </a:solidFill>
                <a:latin typeface="Arial"/>
              </a:rPr>
              <a:t>Dotcom burst led to a desire for guarantees. </a:t>
            </a:r>
            <a:r>
              <a:rPr lang="en-US" dirty="0" smtClean="0">
                <a:solidFill>
                  <a:srgbClr val="595959"/>
                </a:solidFill>
                <a:latin typeface="Arial"/>
              </a:rPr>
              <a:t/>
            </a:r>
            <a:br>
              <a:rPr lang="en-US" dirty="0" smtClean="0">
                <a:solidFill>
                  <a:srgbClr val="595959"/>
                </a:solidFill>
                <a:latin typeface="Arial"/>
              </a:rPr>
            </a:br>
            <a:r>
              <a:rPr lang="en-US" dirty="0" smtClean="0">
                <a:solidFill>
                  <a:srgbClr val="595959"/>
                </a:solidFill>
                <a:latin typeface="Arial"/>
              </a:rPr>
              <a:t>GUL </a:t>
            </a:r>
            <a:r>
              <a:rPr lang="en-US" dirty="0">
                <a:solidFill>
                  <a:srgbClr val="595959"/>
                </a:solidFill>
                <a:latin typeface="Arial"/>
              </a:rPr>
              <a:t>was the </a:t>
            </a:r>
            <a:r>
              <a:rPr lang="en-US" dirty="0" smtClean="0">
                <a:solidFill>
                  <a:srgbClr val="595959"/>
                </a:solidFill>
                <a:latin typeface="Arial"/>
              </a:rPr>
              <a:t>response.</a:t>
            </a:r>
            <a:endParaRPr lang="en-US" dirty="0">
              <a:solidFill>
                <a:srgbClr val="595959"/>
              </a:solidFill>
              <a:latin typeface="Arial"/>
            </a:endParaRPr>
          </a:p>
        </p:txBody>
      </p:sp>
      <p:grpSp>
        <p:nvGrpSpPr>
          <p:cNvPr id="58" name="Group 57">
            <a:extLst>
              <a:ext uri="{FF2B5EF4-FFF2-40B4-BE49-F238E27FC236}">
                <a16:creationId xmlns:a16="http://schemas.microsoft.com/office/drawing/2014/main" xmlns="" id="{286A36EE-E9F8-A046-82CF-55FB3BB49143}"/>
              </a:ext>
            </a:extLst>
          </p:cNvPr>
          <p:cNvGrpSpPr/>
          <p:nvPr/>
        </p:nvGrpSpPr>
        <p:grpSpPr>
          <a:xfrm>
            <a:off x="1067524" y="2293908"/>
            <a:ext cx="1468788" cy="1944395"/>
            <a:chOff x="1128116" y="2287246"/>
            <a:chExt cx="1468788" cy="1944395"/>
          </a:xfrm>
        </p:grpSpPr>
        <p:sp>
          <p:nvSpPr>
            <p:cNvPr id="48" name="Teardrop 47">
              <a:extLst>
                <a:ext uri="{FF2B5EF4-FFF2-40B4-BE49-F238E27FC236}">
                  <a16:creationId xmlns:a16="http://schemas.microsoft.com/office/drawing/2014/main" xmlns="" id="{77C6D5EE-927E-9B49-8929-F756D86B48BB}"/>
                </a:ext>
              </a:extLst>
            </p:cNvPr>
            <p:cNvSpPr/>
            <p:nvPr/>
          </p:nvSpPr>
          <p:spPr>
            <a:xfrm rot="8091213">
              <a:off x="1128116" y="2287246"/>
              <a:ext cx="1436918" cy="1436918"/>
            </a:xfrm>
            <a:prstGeom prst="teardrop">
              <a:avLst>
                <a:gd name="adj" fmla="val 133588"/>
              </a:avLst>
            </a:prstGeom>
            <a:solidFill>
              <a:srgbClr val="FCC144"/>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9" name="Teardrop 48">
              <a:extLst>
                <a:ext uri="{FF2B5EF4-FFF2-40B4-BE49-F238E27FC236}">
                  <a16:creationId xmlns:a16="http://schemas.microsoft.com/office/drawing/2014/main" xmlns="" id="{9F2B1D80-EDCF-A546-BA80-E01F81F7647F}"/>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0" name="Oval 49">
              <a:extLst>
                <a:ext uri="{FF2B5EF4-FFF2-40B4-BE49-F238E27FC236}">
                  <a16:creationId xmlns:a16="http://schemas.microsoft.com/office/drawing/2014/main" xmlns="" id="{2C9C32A0-5992-0548-B297-B95C57A560B0}"/>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1" name="Oval 50">
              <a:extLst>
                <a:ext uri="{FF2B5EF4-FFF2-40B4-BE49-F238E27FC236}">
                  <a16:creationId xmlns:a16="http://schemas.microsoft.com/office/drawing/2014/main" xmlns="" id="{A9ED27C0-AE2F-6E49-A04D-A899D19720C5}"/>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3" name="Subtitle 2">
              <a:extLst>
                <a:ext uri="{FF2B5EF4-FFF2-40B4-BE49-F238E27FC236}">
                  <a16:creationId xmlns:a16="http://schemas.microsoft.com/office/drawing/2014/main" xmlns="" id="{E4113DC7-1A57-F84F-AC93-AFEB2103260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UL</a:t>
              </a:r>
            </a:p>
          </p:txBody>
        </p:sp>
        <p:sp>
          <p:nvSpPr>
            <p:cNvPr id="54" name="Rectangle 53">
              <a:extLst>
                <a:ext uri="{FF2B5EF4-FFF2-40B4-BE49-F238E27FC236}">
                  <a16:creationId xmlns:a16="http://schemas.microsoft.com/office/drawing/2014/main" xmlns="" id="{789DD26C-7F9C-F74A-8CE0-1B068ABADEA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1970s</a:t>
              </a:r>
            </a:p>
          </p:txBody>
        </p:sp>
        <p:cxnSp>
          <p:nvCxnSpPr>
            <p:cNvPr id="5" name="Straight Connector 4">
              <a:extLst>
                <a:ext uri="{FF2B5EF4-FFF2-40B4-BE49-F238E27FC236}">
                  <a16:creationId xmlns:a16="http://schemas.microsoft.com/office/drawing/2014/main" xmlns="" id="{AD76326C-12EC-DA4B-A94F-CFBB1D4D756F}"/>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xmlns="" id="{8A3D17CE-9560-F04E-9AD7-66F180EC70BA}"/>
              </a:ext>
            </a:extLst>
          </p:cNvPr>
          <p:cNvGrpSpPr/>
          <p:nvPr/>
        </p:nvGrpSpPr>
        <p:grpSpPr>
          <a:xfrm>
            <a:off x="1558345" y="4452320"/>
            <a:ext cx="455275" cy="455275"/>
            <a:chOff x="810865" y="2343896"/>
            <a:chExt cx="455275" cy="455275"/>
          </a:xfrm>
          <a:effectLst/>
        </p:grpSpPr>
        <p:sp>
          <p:nvSpPr>
            <p:cNvPr id="142" name="Oval 141">
              <a:extLst>
                <a:ext uri="{FF2B5EF4-FFF2-40B4-BE49-F238E27FC236}">
                  <a16:creationId xmlns:a16="http://schemas.microsoft.com/office/drawing/2014/main" xmlns="" id="{D9E2D838-95E6-D64A-850D-A009EBFFC074}"/>
                </a:ext>
              </a:extLst>
            </p:cNvPr>
            <p:cNvSpPr/>
            <p:nvPr/>
          </p:nvSpPr>
          <p:spPr>
            <a:xfrm>
              <a:off x="810865" y="2343896"/>
              <a:ext cx="455275" cy="455275"/>
            </a:xfrm>
            <a:prstGeom prst="ellipse">
              <a:avLst/>
            </a:prstGeom>
            <a:solidFill>
              <a:srgbClr val="FCC14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1</a:t>
              </a:r>
            </a:p>
          </p:txBody>
        </p:sp>
        <p:sp>
          <p:nvSpPr>
            <p:cNvPr id="144" name="Moon 143">
              <a:extLst>
                <a:ext uri="{FF2B5EF4-FFF2-40B4-BE49-F238E27FC236}">
                  <a16:creationId xmlns:a16="http://schemas.microsoft.com/office/drawing/2014/main" xmlns="" id="{409DCC7A-55CC-DA4C-9118-C872F44E2E7C}"/>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8" name="Group 277">
            <a:extLst>
              <a:ext uri="{FF2B5EF4-FFF2-40B4-BE49-F238E27FC236}">
                <a16:creationId xmlns:a16="http://schemas.microsoft.com/office/drawing/2014/main" xmlns="" id="{BA5226DF-FB0B-E643-93F1-4AB67B2D7778}"/>
              </a:ext>
            </a:extLst>
          </p:cNvPr>
          <p:cNvGrpSpPr/>
          <p:nvPr/>
        </p:nvGrpSpPr>
        <p:grpSpPr>
          <a:xfrm>
            <a:off x="5373962" y="2268877"/>
            <a:ext cx="1468788" cy="2638718"/>
            <a:chOff x="5019097" y="2931363"/>
            <a:chExt cx="1468788" cy="2638718"/>
          </a:xfrm>
        </p:grpSpPr>
        <p:grpSp>
          <p:nvGrpSpPr>
            <p:cNvPr id="91" name="Group 90">
              <a:extLst>
                <a:ext uri="{FF2B5EF4-FFF2-40B4-BE49-F238E27FC236}">
                  <a16:creationId xmlns:a16="http://schemas.microsoft.com/office/drawing/2014/main" xmlns="" id="{13E9E64A-2065-9F45-BC94-EF03591C6CFC}"/>
                </a:ext>
              </a:extLst>
            </p:cNvPr>
            <p:cNvGrpSpPr/>
            <p:nvPr/>
          </p:nvGrpSpPr>
          <p:grpSpPr>
            <a:xfrm>
              <a:off x="5019097" y="2931363"/>
              <a:ext cx="1468788" cy="1944395"/>
              <a:chOff x="1128116" y="2287246"/>
              <a:chExt cx="1468788" cy="1944395"/>
            </a:xfrm>
          </p:grpSpPr>
          <p:sp>
            <p:nvSpPr>
              <p:cNvPr id="92" name="Teardrop 91">
                <a:extLst>
                  <a:ext uri="{FF2B5EF4-FFF2-40B4-BE49-F238E27FC236}">
                    <a16:creationId xmlns:a16="http://schemas.microsoft.com/office/drawing/2014/main" xmlns="" id="{280F87FA-94F2-CE4E-9DFB-3283BC6E9232}"/>
                  </a:ext>
                </a:extLst>
              </p:cNvPr>
              <p:cNvSpPr/>
              <p:nvPr/>
            </p:nvSpPr>
            <p:spPr>
              <a:xfrm rot="8091213">
                <a:off x="1128116" y="2287246"/>
                <a:ext cx="1436918" cy="1436918"/>
              </a:xfrm>
              <a:prstGeom prst="teardrop">
                <a:avLst>
                  <a:gd name="adj" fmla="val 133588"/>
                </a:avLst>
              </a:prstGeom>
              <a:solidFill>
                <a:srgbClr val="28B25A"/>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3" name="Teardrop 48">
                <a:extLst>
                  <a:ext uri="{FF2B5EF4-FFF2-40B4-BE49-F238E27FC236}">
                    <a16:creationId xmlns:a16="http://schemas.microsoft.com/office/drawing/2014/main" xmlns="" id="{DA4556BA-1348-6B4D-9091-8B0ED9AF9B7C}"/>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4" name="Oval 93">
                <a:extLst>
                  <a:ext uri="{FF2B5EF4-FFF2-40B4-BE49-F238E27FC236}">
                    <a16:creationId xmlns:a16="http://schemas.microsoft.com/office/drawing/2014/main" xmlns="" id="{0718A70B-5066-B14F-A2AE-2A863F0F54B4}"/>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5" name="Oval 94">
                <a:extLst>
                  <a:ext uri="{FF2B5EF4-FFF2-40B4-BE49-F238E27FC236}">
                    <a16:creationId xmlns:a16="http://schemas.microsoft.com/office/drawing/2014/main" xmlns="" id="{AC9FA8EF-4A17-FA43-B840-6B23D0C3F4C8}"/>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6" name="Subtitle 2">
                <a:extLst>
                  <a:ext uri="{FF2B5EF4-FFF2-40B4-BE49-F238E27FC236}">
                    <a16:creationId xmlns:a16="http://schemas.microsoft.com/office/drawing/2014/main" xmlns="" id="{101974B0-440E-CE49-83A8-B69CF38B5BEE}"/>
                  </a:ext>
                </a:extLst>
              </p:cNvPr>
              <p:cNvSpPr txBox="1">
                <a:spLocks/>
              </p:cNvSpPr>
              <p:nvPr/>
            </p:nvSpPr>
            <p:spPr>
              <a:xfrm>
                <a:off x="1448150" y="2622509"/>
                <a:ext cx="824289" cy="44378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GUL</a:t>
                </a:r>
              </a:p>
            </p:txBody>
          </p:sp>
          <p:sp>
            <p:nvSpPr>
              <p:cNvPr id="97" name="Rectangle 96">
                <a:extLst>
                  <a:ext uri="{FF2B5EF4-FFF2-40B4-BE49-F238E27FC236}">
                    <a16:creationId xmlns:a16="http://schemas.microsoft.com/office/drawing/2014/main" xmlns="" id="{2A3FD937-F967-1B40-88D8-D11F975A19DD}"/>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Mid</a:t>
                </a:r>
              </a:p>
              <a:p>
                <a:pPr lvl="0" algn="ctr">
                  <a:lnSpc>
                    <a:spcPct val="80000"/>
                  </a:lnSpc>
                </a:pPr>
                <a:r>
                  <a:rPr lang="en-US" sz="1200" dirty="0">
                    <a:solidFill>
                      <a:prstClr val="black"/>
                    </a:solidFill>
                    <a:latin typeface="Arial"/>
                  </a:rPr>
                  <a:t>2000s</a:t>
                </a:r>
              </a:p>
            </p:txBody>
          </p:sp>
          <p:cxnSp>
            <p:nvCxnSpPr>
              <p:cNvPr id="98" name="Straight Connector 97">
                <a:extLst>
                  <a:ext uri="{FF2B5EF4-FFF2-40B4-BE49-F238E27FC236}">
                    <a16:creationId xmlns:a16="http://schemas.microsoft.com/office/drawing/2014/main" xmlns="" id="{33DB9942-B11B-B244-9646-E4F900E84019}"/>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xmlns="" id="{691865ED-54E2-904E-A12C-1E8B0A586BD9}"/>
                </a:ext>
              </a:extLst>
            </p:cNvPr>
            <p:cNvGrpSpPr/>
            <p:nvPr/>
          </p:nvGrpSpPr>
          <p:grpSpPr>
            <a:xfrm>
              <a:off x="5522302" y="5114806"/>
              <a:ext cx="455275" cy="455275"/>
              <a:chOff x="810865" y="2343896"/>
              <a:chExt cx="455275" cy="455275"/>
            </a:xfrm>
            <a:effectLst/>
          </p:grpSpPr>
          <p:sp>
            <p:nvSpPr>
              <p:cNvPr id="153" name="Oval 152">
                <a:extLst>
                  <a:ext uri="{FF2B5EF4-FFF2-40B4-BE49-F238E27FC236}">
                    <a16:creationId xmlns:a16="http://schemas.microsoft.com/office/drawing/2014/main" xmlns="" id="{D2F1F921-FA51-1D40-B04B-F4719921CABF}"/>
                  </a:ext>
                </a:extLst>
              </p:cNvPr>
              <p:cNvSpPr/>
              <p:nvPr/>
            </p:nvSpPr>
            <p:spPr>
              <a:xfrm>
                <a:off x="810865" y="2343896"/>
                <a:ext cx="455275" cy="455275"/>
              </a:xfrm>
              <a:prstGeom prst="ellipse">
                <a:avLst/>
              </a:prstGeom>
              <a:solidFill>
                <a:srgbClr val="28B25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3</a:t>
                </a:r>
              </a:p>
            </p:txBody>
          </p:sp>
          <p:sp>
            <p:nvSpPr>
              <p:cNvPr id="154" name="Moon 153">
                <a:extLst>
                  <a:ext uri="{FF2B5EF4-FFF2-40B4-BE49-F238E27FC236}">
                    <a16:creationId xmlns:a16="http://schemas.microsoft.com/office/drawing/2014/main" xmlns="" id="{D0549D49-6A73-9143-BBA7-4C6A83A11207}"/>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pic>
        <p:nvPicPr>
          <p:cNvPr id="173" name="Picture 172" descr="AIG_r_w.png">
            <a:extLst>
              <a:ext uri="{FF2B5EF4-FFF2-40B4-BE49-F238E27FC236}">
                <a16:creationId xmlns:a16="http://schemas.microsoft.com/office/drawing/2014/main" xmlns="" id="{A35AEAC6-318F-0C42-8F1D-3E2A99E2E4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07" name="Title 1">
            <a:extLst>
              <a:ext uri="{FF2B5EF4-FFF2-40B4-BE49-F238E27FC236}">
                <a16:creationId xmlns:a16="http://schemas.microsoft.com/office/drawing/2014/main" xmlns="" id="{2EC648AF-C7CA-9F47-B266-0C0B53D02DA3}"/>
              </a:ext>
            </a:extLst>
          </p:cNvPr>
          <p:cNvSpPr txBox="1">
            <a:spLocks/>
          </p:cNvSpPr>
          <p:nvPr/>
        </p:nvSpPr>
        <p:spPr>
          <a:xfrm>
            <a:off x="3589161" y="361503"/>
            <a:ext cx="11018077"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IT’S </a:t>
            </a:r>
            <a:r>
              <a:rPr lang="en-US" sz="3600" u="sng" spc="100" dirty="0" smtClean="0">
                <a:solidFill>
                  <a:srgbClr val="595959"/>
                </a:solidFill>
                <a:latin typeface="Arial"/>
              </a:rPr>
              <a:t>ALL</a:t>
            </a:r>
            <a:r>
              <a:rPr lang="en-US" sz="3600" spc="100" dirty="0" smtClean="0">
                <a:solidFill>
                  <a:srgbClr val="595959"/>
                </a:solidFill>
                <a:latin typeface="Arial"/>
              </a:rPr>
              <a:t> UNIVERSAL LIFE</a:t>
            </a:r>
            <a:endParaRPr lang="en-US" sz="3600" spc="100" dirty="0">
              <a:solidFill>
                <a:srgbClr val="595959"/>
              </a:solidFill>
              <a:latin typeface="Arial"/>
            </a:endParaRPr>
          </a:p>
        </p:txBody>
      </p:sp>
      <p:grpSp>
        <p:nvGrpSpPr>
          <p:cNvPr id="64" name="Group 63">
            <a:extLst>
              <a:ext uri="{FF2B5EF4-FFF2-40B4-BE49-F238E27FC236}">
                <a16:creationId xmlns:a16="http://schemas.microsoft.com/office/drawing/2014/main" xmlns="" id="{931499BA-DC91-4B45-9A9A-657CD5ADD267}"/>
              </a:ext>
            </a:extLst>
          </p:cNvPr>
          <p:cNvGrpSpPr/>
          <p:nvPr/>
        </p:nvGrpSpPr>
        <p:grpSpPr>
          <a:xfrm>
            <a:off x="3236976" y="2273457"/>
            <a:ext cx="1468788" cy="2620353"/>
            <a:chOff x="3461932" y="649596"/>
            <a:chExt cx="1468788" cy="2620353"/>
          </a:xfrm>
        </p:grpSpPr>
        <p:grpSp>
          <p:nvGrpSpPr>
            <p:cNvPr id="65" name="Group 64">
              <a:extLst>
                <a:ext uri="{FF2B5EF4-FFF2-40B4-BE49-F238E27FC236}">
                  <a16:creationId xmlns:a16="http://schemas.microsoft.com/office/drawing/2014/main" xmlns="" id="{76D8555E-3BA8-584A-8D6C-36D7852C578A}"/>
                </a:ext>
              </a:extLst>
            </p:cNvPr>
            <p:cNvGrpSpPr/>
            <p:nvPr/>
          </p:nvGrpSpPr>
          <p:grpSpPr>
            <a:xfrm>
              <a:off x="3461932" y="649596"/>
              <a:ext cx="1468788" cy="1944395"/>
              <a:chOff x="1128116" y="2287246"/>
              <a:chExt cx="1468788" cy="1944395"/>
            </a:xfrm>
          </p:grpSpPr>
          <p:sp>
            <p:nvSpPr>
              <p:cNvPr id="69" name="Teardrop 68">
                <a:extLst>
                  <a:ext uri="{FF2B5EF4-FFF2-40B4-BE49-F238E27FC236}">
                    <a16:creationId xmlns:a16="http://schemas.microsoft.com/office/drawing/2014/main" xmlns="" id="{45BC1F22-A6B9-0642-A344-652D130E2FEE}"/>
                  </a:ext>
                </a:extLst>
              </p:cNvPr>
              <p:cNvSpPr/>
              <p:nvPr/>
            </p:nvSpPr>
            <p:spPr>
              <a:xfrm rot="8091213">
                <a:off x="1128116" y="2287246"/>
                <a:ext cx="1436918" cy="1436918"/>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0" name="Teardrop 48">
                <a:extLst>
                  <a:ext uri="{FF2B5EF4-FFF2-40B4-BE49-F238E27FC236}">
                    <a16:creationId xmlns:a16="http://schemas.microsoft.com/office/drawing/2014/main" xmlns="" id="{6320A39E-679E-0B4A-8892-EB29E1BF4609}"/>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1" name="Oval 70">
                <a:extLst>
                  <a:ext uri="{FF2B5EF4-FFF2-40B4-BE49-F238E27FC236}">
                    <a16:creationId xmlns:a16="http://schemas.microsoft.com/office/drawing/2014/main" xmlns="" id="{BFE194A7-77B3-694F-8B12-A28FAE6DE2C8}"/>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2" name="Oval 71">
                <a:extLst>
                  <a:ext uri="{FF2B5EF4-FFF2-40B4-BE49-F238E27FC236}">
                    <a16:creationId xmlns:a16="http://schemas.microsoft.com/office/drawing/2014/main" xmlns="" id="{9A0CF7B6-6FFE-124B-AABD-9894EC739B4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3" name="Subtitle 2">
                <a:extLst>
                  <a:ext uri="{FF2B5EF4-FFF2-40B4-BE49-F238E27FC236}">
                    <a16:creationId xmlns:a16="http://schemas.microsoft.com/office/drawing/2014/main" xmlns="" id="{9775466F-917B-F54D-A3EC-6A66CEE61C6E}"/>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VUL</a:t>
                </a:r>
              </a:p>
            </p:txBody>
          </p:sp>
          <p:sp>
            <p:nvSpPr>
              <p:cNvPr id="74" name="Rectangle 73">
                <a:extLst>
                  <a:ext uri="{FF2B5EF4-FFF2-40B4-BE49-F238E27FC236}">
                    <a16:creationId xmlns:a16="http://schemas.microsoft.com/office/drawing/2014/main" xmlns="" id="{8B818200-8C9C-F64A-8022-000D14ADD455}"/>
                  </a:ext>
                </a:extLst>
              </p:cNvPr>
              <p:cNvSpPr/>
              <p:nvPr/>
            </p:nvSpPr>
            <p:spPr>
              <a:xfrm>
                <a:off x="1458136" y="3035647"/>
                <a:ext cx="804321" cy="424732"/>
              </a:xfrm>
              <a:prstGeom prst="rect">
                <a:avLst/>
              </a:prstGeom>
            </p:spPr>
            <p:txBody>
              <a:bodyPr wrap="square" lIns="0" rIns="0">
                <a:spAutoFit/>
              </a:bodyPr>
              <a:lstStyle/>
              <a:p>
                <a:pPr lvl="0" algn="ctr"/>
                <a:r>
                  <a:rPr lang="en-US" sz="1200" dirty="0" smtClean="0">
                    <a:solidFill>
                      <a:prstClr val="black"/>
                    </a:solidFill>
                    <a:latin typeface="Arial"/>
                  </a:rPr>
                  <a:t>Mid-to-Late</a:t>
                </a:r>
                <a:endParaRPr lang="en-US" sz="1200" dirty="0">
                  <a:solidFill>
                    <a:prstClr val="black"/>
                  </a:solidFill>
                  <a:latin typeface="Arial"/>
                </a:endParaRPr>
              </a:p>
              <a:p>
                <a:pPr lvl="0" algn="ctr">
                  <a:lnSpc>
                    <a:spcPct val="80000"/>
                  </a:lnSpc>
                </a:pPr>
                <a:r>
                  <a:rPr lang="en-US" sz="1200" dirty="0">
                    <a:solidFill>
                      <a:prstClr val="black"/>
                    </a:solidFill>
                    <a:latin typeface="Arial"/>
                  </a:rPr>
                  <a:t>1980s</a:t>
                </a:r>
              </a:p>
            </p:txBody>
          </p:sp>
          <p:cxnSp>
            <p:nvCxnSpPr>
              <p:cNvPr id="75" name="Straight Connector 74">
                <a:extLst>
                  <a:ext uri="{FF2B5EF4-FFF2-40B4-BE49-F238E27FC236}">
                    <a16:creationId xmlns:a16="http://schemas.microsoft.com/office/drawing/2014/main" xmlns="" id="{97FC0434-3199-8041-8EB4-3B3C5EEEA9EE}"/>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3659820B-19C3-974B-B45A-6E2E1D10545D}"/>
                </a:ext>
              </a:extLst>
            </p:cNvPr>
            <p:cNvGrpSpPr/>
            <p:nvPr/>
          </p:nvGrpSpPr>
          <p:grpSpPr>
            <a:xfrm>
              <a:off x="3966427" y="2814674"/>
              <a:ext cx="455275" cy="455275"/>
              <a:chOff x="810865" y="2343896"/>
              <a:chExt cx="455275" cy="455275"/>
            </a:xfrm>
            <a:effectLst/>
          </p:grpSpPr>
          <p:sp>
            <p:nvSpPr>
              <p:cNvPr id="67" name="Oval 66">
                <a:extLst>
                  <a:ext uri="{FF2B5EF4-FFF2-40B4-BE49-F238E27FC236}">
                    <a16:creationId xmlns:a16="http://schemas.microsoft.com/office/drawing/2014/main" xmlns="" id="{3E011A50-A57E-A84A-9A96-D59FAC2AB8FA}"/>
                  </a:ext>
                </a:extLst>
              </p:cNvPr>
              <p:cNvSpPr/>
              <p:nvPr/>
            </p:nvSpPr>
            <p:spPr>
              <a:xfrm>
                <a:off x="810865" y="2343896"/>
                <a:ext cx="455275" cy="455275"/>
              </a:xfrm>
              <a:prstGeom prst="ellipse">
                <a:avLst/>
              </a:prstGeom>
              <a:solidFill>
                <a:srgbClr val="BD2A8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2</a:t>
                </a:r>
              </a:p>
            </p:txBody>
          </p:sp>
          <p:sp>
            <p:nvSpPr>
              <p:cNvPr id="68" name="Moon 67">
                <a:extLst>
                  <a:ext uri="{FF2B5EF4-FFF2-40B4-BE49-F238E27FC236}">
                    <a16:creationId xmlns:a16="http://schemas.microsoft.com/office/drawing/2014/main" xmlns="" id="{15E039CA-225F-1043-B961-D595D5E859A0}"/>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55" name="Group 54"/>
          <p:cNvGrpSpPr/>
          <p:nvPr/>
        </p:nvGrpSpPr>
        <p:grpSpPr>
          <a:xfrm>
            <a:off x="208986" y="-11959"/>
            <a:ext cx="3153114" cy="2180540"/>
            <a:chOff x="208986" y="-11959"/>
            <a:chExt cx="3153114" cy="2180540"/>
          </a:xfrm>
        </p:grpSpPr>
        <p:sp>
          <p:nvSpPr>
            <p:cNvPr id="56" name="Pentagon 55">
              <a:extLst>
                <a:ext uri="{FF2B5EF4-FFF2-40B4-BE49-F238E27FC236}">
                  <a16:creationId xmlns:a16="http://schemas.microsoft.com/office/drawing/2014/main" xmlns="" id="{AED03963-FBB0-5446-8A61-9CA6FFCC8AFD}"/>
                </a:ext>
              </a:extLst>
            </p:cNvPr>
            <p:cNvSpPr/>
            <p:nvPr/>
          </p:nvSpPr>
          <p:spPr>
            <a:xfrm rot="5400000">
              <a:off x="699199" y="-494321"/>
              <a:ext cx="2175368" cy="3150435"/>
            </a:xfrm>
            <a:prstGeom prst="homePlat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7" name="Pentagon 254">
              <a:extLst>
                <a:ext uri="{FF2B5EF4-FFF2-40B4-BE49-F238E27FC236}">
                  <a16:creationId xmlns:a16="http://schemas.microsoft.com/office/drawing/2014/main" xmlns="" id="{A4F23C38-7A1C-974F-99B6-6EE2AD6F51A1}"/>
                </a:ext>
              </a:extLst>
            </p:cNvPr>
            <p:cNvSpPr/>
            <p:nvPr/>
          </p:nvSpPr>
          <p:spPr>
            <a:xfrm rot="5400000">
              <a:off x="696520" y="-499493"/>
              <a:ext cx="2175368" cy="3150435"/>
            </a:xfrm>
            <a:custGeom>
              <a:avLst/>
              <a:gdLst>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3150435 h 3150435"/>
                <a:gd name="connsiteX5" fmla="*/ 0 w 2175368"/>
                <a:gd name="connsiteY5"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68" h="3150435">
                  <a:moveTo>
                    <a:pt x="0" y="0"/>
                  </a:moveTo>
                  <a:lnTo>
                    <a:pt x="1087684" y="0"/>
                  </a:lnTo>
                  <a:lnTo>
                    <a:pt x="2175368" y="1575218"/>
                  </a:lnTo>
                  <a:lnTo>
                    <a:pt x="1087684" y="3150435"/>
                  </a:lnTo>
                  <a:cubicBezTo>
                    <a:pt x="1114589" y="1710823"/>
                    <a:pt x="718163" y="889278"/>
                    <a:pt x="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6" name="TextBox 75">
              <a:extLst>
                <a:ext uri="{FF2B5EF4-FFF2-40B4-BE49-F238E27FC236}">
                  <a16:creationId xmlns:a16="http://schemas.microsoft.com/office/drawing/2014/main" xmlns="" id="{7AC9DD2F-AEE6-834A-ADE7-679D756AF2D1}"/>
                </a:ext>
              </a:extLst>
            </p:cNvPr>
            <p:cNvSpPr txBox="1"/>
            <p:nvPr/>
          </p:nvSpPr>
          <p:spPr>
            <a:xfrm>
              <a:off x="662676" y="346773"/>
              <a:ext cx="2280605" cy="954107"/>
            </a:xfrm>
            <a:prstGeom prst="rect">
              <a:avLst/>
            </a:prstGeom>
            <a:noFill/>
          </p:spPr>
          <p:txBody>
            <a:bodyPr wrap="square" rtlCol="0">
              <a:spAutoFit/>
            </a:bodyPr>
            <a:lstStyle/>
            <a:p>
              <a:pPr algn="ctr"/>
              <a:r>
                <a:rPr lang="en-US" sz="2800" b="1" dirty="0">
                  <a:solidFill>
                    <a:schemeClr val="bg1"/>
                  </a:solidFill>
                  <a:latin typeface="Arial"/>
                </a:rPr>
                <a:t>A </a:t>
              </a:r>
              <a:r>
                <a:rPr lang="en-US" sz="2800" b="1" dirty="0" smtClean="0">
                  <a:solidFill>
                    <a:schemeClr val="bg1"/>
                  </a:solidFill>
                  <a:latin typeface="Arial"/>
                </a:rPr>
                <a:t>LITTLE HISTORY</a:t>
              </a:r>
              <a:endParaRPr lang="en-US" sz="2800" b="1" dirty="0">
                <a:solidFill>
                  <a:schemeClr val="bg1"/>
                </a:solidFill>
                <a:latin typeface="Arial"/>
              </a:endParaRPr>
            </a:p>
          </p:txBody>
        </p:sp>
      </p:grpSp>
      <p:sp>
        <p:nvSpPr>
          <p:cNvPr id="2" name="Slide Number Placeholder 1"/>
          <p:cNvSpPr>
            <a:spLocks noGrp="1"/>
          </p:cNvSpPr>
          <p:nvPr>
            <p:ph type="sldNum" sz="quarter" idx="12"/>
          </p:nvPr>
        </p:nvSpPr>
        <p:spPr/>
        <p:txBody>
          <a:bodyPr/>
          <a:lstStyle/>
          <a:p>
            <a:fld id="{A7F84AF7-782E-8748-9862-C80A76F4A1D6}" type="slidenum">
              <a:rPr lang="en-US" smtClean="0"/>
              <a:t>5</a:t>
            </a:fld>
            <a:endParaRPr lang="en-US" dirty="0"/>
          </a:p>
        </p:txBody>
      </p:sp>
      <p:sp>
        <p:nvSpPr>
          <p:cNvPr id="52"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631536"/>
            <a:ext cx="12192000" cy="262659"/>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382061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500" fill="hold"/>
                                        <p:tgtEl>
                                          <p:spTgt spid="278"/>
                                        </p:tgtEl>
                                        <p:attrNameLst>
                                          <p:attrName>ppt_x</p:attrName>
                                        </p:attrNameLst>
                                      </p:cBhvr>
                                      <p:tavLst>
                                        <p:tav tm="0">
                                          <p:val>
                                            <p:strVal val="1+#ppt_w/2"/>
                                          </p:val>
                                        </p:tav>
                                        <p:tav tm="100000">
                                          <p:val>
                                            <p:strVal val="#ppt_x"/>
                                          </p:val>
                                        </p:tav>
                                      </p:tavLst>
                                    </p:anim>
                                    <p:anim calcmode="lin" valueType="num">
                                      <p:cBhvr additive="base">
                                        <p:cTn id="8" dur="500" fill="hold"/>
                                        <p:tgtEl>
                                          <p:spTgt spid="27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fill="hold"/>
                                        <p:tgtEl>
                                          <p:spTgt spid="177"/>
                                        </p:tgtEl>
                                        <p:attrNameLst>
                                          <p:attrName>ppt_x</p:attrName>
                                        </p:attrNameLst>
                                      </p:cBhvr>
                                      <p:tavLst>
                                        <p:tav tm="0">
                                          <p:val>
                                            <p:strVal val="1+#ppt_w/2"/>
                                          </p:val>
                                        </p:tav>
                                        <p:tav tm="100000">
                                          <p:val>
                                            <p:strVal val="#ppt_x"/>
                                          </p:val>
                                        </p:tav>
                                      </p:tavLst>
                                    </p:anim>
                                    <p:anim calcmode="lin" valueType="num">
                                      <p:cBhvr additive="base">
                                        <p:cTn id="12" dur="500" fill="hold"/>
                                        <p:tgtEl>
                                          <p:spTgt spid="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3" name="Group 82"/>
          <p:cNvGrpSpPr/>
          <p:nvPr/>
        </p:nvGrpSpPr>
        <p:grpSpPr>
          <a:xfrm>
            <a:off x="-2870" y="4300279"/>
            <a:ext cx="12194870" cy="792804"/>
            <a:chOff x="-2870" y="4300279"/>
            <a:chExt cx="12194870" cy="792804"/>
          </a:xfrm>
        </p:grpSpPr>
        <p:sp>
          <p:nvSpPr>
            <p:cNvPr id="84" name="Rectangle 83"/>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177" name="TextBox 176">
            <a:extLst>
              <a:ext uri="{FF2B5EF4-FFF2-40B4-BE49-F238E27FC236}">
                <a16:creationId xmlns:a16="http://schemas.microsoft.com/office/drawing/2014/main" xmlns="" id="{5A590B91-4AFF-F748-AE4B-C902E9C6DEC1}"/>
              </a:ext>
            </a:extLst>
          </p:cNvPr>
          <p:cNvSpPr txBox="1"/>
          <p:nvPr/>
        </p:nvSpPr>
        <p:spPr>
          <a:xfrm>
            <a:off x="379615" y="5228591"/>
            <a:ext cx="4762943" cy="923330"/>
          </a:xfrm>
          <a:prstGeom prst="rect">
            <a:avLst/>
          </a:prstGeom>
          <a:noFill/>
        </p:spPr>
        <p:txBody>
          <a:bodyPr wrap="square" rtlCol="0">
            <a:spAutoFit/>
          </a:bodyPr>
          <a:lstStyle/>
          <a:p>
            <a:r>
              <a:rPr lang="en-US" dirty="0" smtClean="0">
                <a:solidFill>
                  <a:srgbClr val="595959"/>
                </a:solidFill>
                <a:latin typeface="Arial"/>
              </a:rPr>
              <a:t>IUL </a:t>
            </a:r>
            <a:r>
              <a:rPr lang="en-US" dirty="0">
                <a:solidFill>
                  <a:srgbClr val="595959"/>
                </a:solidFill>
                <a:latin typeface="Arial"/>
              </a:rPr>
              <a:t>was created as a way to </a:t>
            </a:r>
            <a:r>
              <a:rPr lang="en-US" dirty="0" smtClean="0">
                <a:solidFill>
                  <a:srgbClr val="595959"/>
                </a:solidFill>
                <a:latin typeface="Arial"/>
              </a:rPr>
              <a:t>help protect policy benefits against </a:t>
            </a:r>
            <a:r>
              <a:rPr lang="en-US" dirty="0">
                <a:solidFill>
                  <a:srgbClr val="595959"/>
                </a:solidFill>
                <a:latin typeface="Arial"/>
              </a:rPr>
              <a:t>the downside of the markets and provide upside potential.</a:t>
            </a:r>
          </a:p>
        </p:txBody>
      </p:sp>
      <p:grpSp>
        <p:nvGrpSpPr>
          <p:cNvPr id="58" name="Group 57">
            <a:extLst>
              <a:ext uri="{FF2B5EF4-FFF2-40B4-BE49-F238E27FC236}">
                <a16:creationId xmlns:a16="http://schemas.microsoft.com/office/drawing/2014/main" xmlns="" id="{286A36EE-E9F8-A046-82CF-55FB3BB49143}"/>
              </a:ext>
            </a:extLst>
          </p:cNvPr>
          <p:cNvGrpSpPr/>
          <p:nvPr/>
        </p:nvGrpSpPr>
        <p:grpSpPr>
          <a:xfrm>
            <a:off x="1067524" y="2293908"/>
            <a:ext cx="1468788" cy="1944395"/>
            <a:chOff x="1128116" y="2287246"/>
            <a:chExt cx="1468788" cy="1944395"/>
          </a:xfrm>
        </p:grpSpPr>
        <p:sp>
          <p:nvSpPr>
            <p:cNvPr id="48" name="Teardrop 47">
              <a:extLst>
                <a:ext uri="{FF2B5EF4-FFF2-40B4-BE49-F238E27FC236}">
                  <a16:creationId xmlns:a16="http://schemas.microsoft.com/office/drawing/2014/main" xmlns="" id="{77C6D5EE-927E-9B49-8929-F756D86B48BB}"/>
                </a:ext>
              </a:extLst>
            </p:cNvPr>
            <p:cNvSpPr/>
            <p:nvPr/>
          </p:nvSpPr>
          <p:spPr>
            <a:xfrm rot="8091213">
              <a:off x="1128116" y="2287246"/>
              <a:ext cx="1436918" cy="1436918"/>
            </a:xfrm>
            <a:prstGeom prst="teardrop">
              <a:avLst>
                <a:gd name="adj" fmla="val 133588"/>
              </a:avLst>
            </a:prstGeom>
            <a:solidFill>
              <a:srgbClr val="FCC144"/>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9" name="Teardrop 48">
              <a:extLst>
                <a:ext uri="{FF2B5EF4-FFF2-40B4-BE49-F238E27FC236}">
                  <a16:creationId xmlns:a16="http://schemas.microsoft.com/office/drawing/2014/main" xmlns="" id="{9F2B1D80-EDCF-A546-BA80-E01F81F7647F}"/>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0" name="Oval 49">
              <a:extLst>
                <a:ext uri="{FF2B5EF4-FFF2-40B4-BE49-F238E27FC236}">
                  <a16:creationId xmlns:a16="http://schemas.microsoft.com/office/drawing/2014/main" xmlns="" id="{2C9C32A0-5992-0548-B297-B95C57A560B0}"/>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1" name="Oval 50">
              <a:extLst>
                <a:ext uri="{FF2B5EF4-FFF2-40B4-BE49-F238E27FC236}">
                  <a16:creationId xmlns:a16="http://schemas.microsoft.com/office/drawing/2014/main" xmlns="" id="{A9ED27C0-AE2F-6E49-A04D-A899D19720C5}"/>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3" name="Subtitle 2">
              <a:extLst>
                <a:ext uri="{FF2B5EF4-FFF2-40B4-BE49-F238E27FC236}">
                  <a16:creationId xmlns:a16="http://schemas.microsoft.com/office/drawing/2014/main" xmlns="" id="{E4113DC7-1A57-F84F-AC93-AFEB2103260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UL</a:t>
              </a:r>
            </a:p>
          </p:txBody>
        </p:sp>
        <p:sp>
          <p:nvSpPr>
            <p:cNvPr id="54" name="Rectangle 53">
              <a:extLst>
                <a:ext uri="{FF2B5EF4-FFF2-40B4-BE49-F238E27FC236}">
                  <a16:creationId xmlns:a16="http://schemas.microsoft.com/office/drawing/2014/main" xmlns="" id="{789DD26C-7F9C-F74A-8CE0-1B068ABADEA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1970s</a:t>
              </a:r>
            </a:p>
          </p:txBody>
        </p:sp>
        <p:cxnSp>
          <p:nvCxnSpPr>
            <p:cNvPr id="5" name="Straight Connector 4">
              <a:extLst>
                <a:ext uri="{FF2B5EF4-FFF2-40B4-BE49-F238E27FC236}">
                  <a16:creationId xmlns:a16="http://schemas.microsoft.com/office/drawing/2014/main" xmlns="" id="{AD76326C-12EC-DA4B-A94F-CFBB1D4D756F}"/>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xmlns="" id="{8A3D17CE-9560-F04E-9AD7-66F180EC70BA}"/>
              </a:ext>
            </a:extLst>
          </p:cNvPr>
          <p:cNvGrpSpPr/>
          <p:nvPr/>
        </p:nvGrpSpPr>
        <p:grpSpPr>
          <a:xfrm>
            <a:off x="1558345" y="4452320"/>
            <a:ext cx="455275" cy="455275"/>
            <a:chOff x="810865" y="2343896"/>
            <a:chExt cx="455275" cy="455275"/>
          </a:xfrm>
          <a:effectLst/>
        </p:grpSpPr>
        <p:sp>
          <p:nvSpPr>
            <p:cNvPr id="142" name="Oval 141">
              <a:extLst>
                <a:ext uri="{FF2B5EF4-FFF2-40B4-BE49-F238E27FC236}">
                  <a16:creationId xmlns:a16="http://schemas.microsoft.com/office/drawing/2014/main" xmlns="" id="{D9E2D838-95E6-D64A-850D-A009EBFFC074}"/>
                </a:ext>
              </a:extLst>
            </p:cNvPr>
            <p:cNvSpPr/>
            <p:nvPr/>
          </p:nvSpPr>
          <p:spPr>
            <a:xfrm>
              <a:off x="810865" y="2343896"/>
              <a:ext cx="455275" cy="455275"/>
            </a:xfrm>
            <a:prstGeom prst="ellipse">
              <a:avLst/>
            </a:prstGeom>
            <a:solidFill>
              <a:srgbClr val="FCC14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1</a:t>
              </a:r>
            </a:p>
          </p:txBody>
        </p:sp>
        <p:sp>
          <p:nvSpPr>
            <p:cNvPr id="144" name="Moon 143">
              <a:extLst>
                <a:ext uri="{FF2B5EF4-FFF2-40B4-BE49-F238E27FC236}">
                  <a16:creationId xmlns:a16="http://schemas.microsoft.com/office/drawing/2014/main" xmlns="" id="{409DCC7A-55CC-DA4C-9118-C872F44E2E7C}"/>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78" name="Group 277">
            <a:extLst>
              <a:ext uri="{FF2B5EF4-FFF2-40B4-BE49-F238E27FC236}">
                <a16:creationId xmlns:a16="http://schemas.microsoft.com/office/drawing/2014/main" xmlns="" id="{BA5226DF-FB0B-E643-93F1-4AB67B2D7778}"/>
              </a:ext>
            </a:extLst>
          </p:cNvPr>
          <p:cNvGrpSpPr/>
          <p:nvPr/>
        </p:nvGrpSpPr>
        <p:grpSpPr>
          <a:xfrm>
            <a:off x="5376672" y="2267712"/>
            <a:ext cx="1468788" cy="2638718"/>
            <a:chOff x="5019097" y="2931363"/>
            <a:chExt cx="1468788" cy="2638718"/>
          </a:xfrm>
        </p:grpSpPr>
        <p:grpSp>
          <p:nvGrpSpPr>
            <p:cNvPr id="91" name="Group 90">
              <a:extLst>
                <a:ext uri="{FF2B5EF4-FFF2-40B4-BE49-F238E27FC236}">
                  <a16:creationId xmlns:a16="http://schemas.microsoft.com/office/drawing/2014/main" xmlns="" id="{13E9E64A-2065-9F45-BC94-EF03591C6CFC}"/>
                </a:ext>
              </a:extLst>
            </p:cNvPr>
            <p:cNvGrpSpPr/>
            <p:nvPr/>
          </p:nvGrpSpPr>
          <p:grpSpPr>
            <a:xfrm>
              <a:off x="5019097" y="2931363"/>
              <a:ext cx="1468788" cy="1944395"/>
              <a:chOff x="1128116" y="2287246"/>
              <a:chExt cx="1468788" cy="1944395"/>
            </a:xfrm>
          </p:grpSpPr>
          <p:sp>
            <p:nvSpPr>
              <p:cNvPr id="92" name="Teardrop 91">
                <a:extLst>
                  <a:ext uri="{FF2B5EF4-FFF2-40B4-BE49-F238E27FC236}">
                    <a16:creationId xmlns:a16="http://schemas.microsoft.com/office/drawing/2014/main" xmlns="" id="{280F87FA-94F2-CE4E-9DFB-3283BC6E9232}"/>
                  </a:ext>
                </a:extLst>
              </p:cNvPr>
              <p:cNvSpPr/>
              <p:nvPr/>
            </p:nvSpPr>
            <p:spPr>
              <a:xfrm rot="8091213">
                <a:off x="1128116" y="2287246"/>
                <a:ext cx="1436918" cy="1436918"/>
              </a:xfrm>
              <a:prstGeom prst="teardrop">
                <a:avLst>
                  <a:gd name="adj" fmla="val 133588"/>
                </a:avLst>
              </a:prstGeom>
              <a:solidFill>
                <a:srgbClr val="28B25A"/>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3" name="Teardrop 48">
                <a:extLst>
                  <a:ext uri="{FF2B5EF4-FFF2-40B4-BE49-F238E27FC236}">
                    <a16:creationId xmlns:a16="http://schemas.microsoft.com/office/drawing/2014/main" xmlns="" id="{DA4556BA-1348-6B4D-9091-8B0ED9AF9B7C}"/>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4" name="Oval 93">
                <a:extLst>
                  <a:ext uri="{FF2B5EF4-FFF2-40B4-BE49-F238E27FC236}">
                    <a16:creationId xmlns:a16="http://schemas.microsoft.com/office/drawing/2014/main" xmlns="" id="{0718A70B-5066-B14F-A2AE-2A863F0F54B4}"/>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5" name="Oval 94">
                <a:extLst>
                  <a:ext uri="{FF2B5EF4-FFF2-40B4-BE49-F238E27FC236}">
                    <a16:creationId xmlns:a16="http://schemas.microsoft.com/office/drawing/2014/main" xmlns="" id="{AC9FA8EF-4A17-FA43-B840-6B23D0C3F4C8}"/>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6" name="Subtitle 2">
                <a:extLst>
                  <a:ext uri="{FF2B5EF4-FFF2-40B4-BE49-F238E27FC236}">
                    <a16:creationId xmlns:a16="http://schemas.microsoft.com/office/drawing/2014/main" xmlns="" id="{101974B0-440E-CE49-83A8-B69CF38B5BEE}"/>
                  </a:ext>
                </a:extLst>
              </p:cNvPr>
              <p:cNvSpPr txBox="1">
                <a:spLocks/>
              </p:cNvSpPr>
              <p:nvPr/>
            </p:nvSpPr>
            <p:spPr>
              <a:xfrm>
                <a:off x="1448150" y="2622509"/>
                <a:ext cx="824289" cy="44378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GUL</a:t>
                </a:r>
              </a:p>
            </p:txBody>
          </p:sp>
          <p:sp>
            <p:nvSpPr>
              <p:cNvPr id="97" name="Rectangle 96">
                <a:extLst>
                  <a:ext uri="{FF2B5EF4-FFF2-40B4-BE49-F238E27FC236}">
                    <a16:creationId xmlns:a16="http://schemas.microsoft.com/office/drawing/2014/main" xmlns="" id="{2A3FD937-F967-1B40-88D8-D11F975A19DD}"/>
                  </a:ext>
                </a:extLst>
              </p:cNvPr>
              <p:cNvSpPr/>
              <p:nvPr/>
            </p:nvSpPr>
            <p:spPr>
              <a:xfrm>
                <a:off x="1458136" y="3035647"/>
                <a:ext cx="804321" cy="428451"/>
              </a:xfrm>
              <a:prstGeom prst="rect">
                <a:avLst/>
              </a:prstGeom>
            </p:spPr>
            <p:txBody>
              <a:bodyPr wrap="square">
                <a:spAutoFit/>
              </a:bodyPr>
              <a:lstStyle/>
              <a:p>
                <a:pPr lvl="0" algn="ctr"/>
                <a:r>
                  <a:rPr lang="en-US" sz="1200" dirty="0" smtClean="0">
                    <a:solidFill>
                      <a:prstClr val="black"/>
                    </a:solidFill>
                    <a:latin typeface="Arial"/>
                  </a:rPr>
                  <a:t>Mid</a:t>
                </a:r>
                <a:endParaRPr lang="en-US" sz="1200" dirty="0">
                  <a:solidFill>
                    <a:prstClr val="black"/>
                  </a:solidFill>
                  <a:latin typeface="Arial"/>
                </a:endParaRPr>
              </a:p>
              <a:p>
                <a:pPr lvl="0" algn="ctr">
                  <a:lnSpc>
                    <a:spcPct val="80000"/>
                  </a:lnSpc>
                </a:pPr>
                <a:r>
                  <a:rPr lang="en-US" sz="1200" dirty="0">
                    <a:solidFill>
                      <a:prstClr val="black"/>
                    </a:solidFill>
                    <a:latin typeface="Arial"/>
                  </a:rPr>
                  <a:t>2000s</a:t>
                </a:r>
              </a:p>
            </p:txBody>
          </p:sp>
          <p:cxnSp>
            <p:nvCxnSpPr>
              <p:cNvPr id="98" name="Straight Connector 97">
                <a:extLst>
                  <a:ext uri="{FF2B5EF4-FFF2-40B4-BE49-F238E27FC236}">
                    <a16:creationId xmlns:a16="http://schemas.microsoft.com/office/drawing/2014/main" xmlns="" id="{33DB9942-B11B-B244-9646-E4F900E84019}"/>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xmlns="" id="{691865ED-54E2-904E-A12C-1E8B0A586BD9}"/>
                </a:ext>
              </a:extLst>
            </p:cNvPr>
            <p:cNvGrpSpPr/>
            <p:nvPr/>
          </p:nvGrpSpPr>
          <p:grpSpPr>
            <a:xfrm>
              <a:off x="5522302" y="5114806"/>
              <a:ext cx="455275" cy="455275"/>
              <a:chOff x="810865" y="2343896"/>
              <a:chExt cx="455275" cy="455275"/>
            </a:xfrm>
            <a:effectLst/>
          </p:grpSpPr>
          <p:sp>
            <p:nvSpPr>
              <p:cNvPr id="153" name="Oval 152">
                <a:extLst>
                  <a:ext uri="{FF2B5EF4-FFF2-40B4-BE49-F238E27FC236}">
                    <a16:creationId xmlns:a16="http://schemas.microsoft.com/office/drawing/2014/main" xmlns="" id="{D2F1F921-FA51-1D40-B04B-F4719921CABF}"/>
                  </a:ext>
                </a:extLst>
              </p:cNvPr>
              <p:cNvSpPr/>
              <p:nvPr/>
            </p:nvSpPr>
            <p:spPr>
              <a:xfrm>
                <a:off x="810865" y="2343896"/>
                <a:ext cx="455275" cy="455275"/>
              </a:xfrm>
              <a:prstGeom prst="ellipse">
                <a:avLst/>
              </a:prstGeom>
              <a:solidFill>
                <a:srgbClr val="28B25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3</a:t>
                </a:r>
              </a:p>
            </p:txBody>
          </p:sp>
          <p:sp>
            <p:nvSpPr>
              <p:cNvPr id="154" name="Moon 153">
                <a:extLst>
                  <a:ext uri="{FF2B5EF4-FFF2-40B4-BE49-F238E27FC236}">
                    <a16:creationId xmlns:a16="http://schemas.microsoft.com/office/drawing/2014/main" xmlns="" id="{D0549D49-6A73-9143-BBA7-4C6A83A11207}"/>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279" name="Group 278">
            <a:extLst>
              <a:ext uri="{FF2B5EF4-FFF2-40B4-BE49-F238E27FC236}">
                <a16:creationId xmlns:a16="http://schemas.microsoft.com/office/drawing/2014/main" xmlns="" id="{7790ED65-FCF8-DD46-B71C-AEE10085A6E3}"/>
              </a:ext>
            </a:extLst>
          </p:cNvPr>
          <p:cNvGrpSpPr/>
          <p:nvPr/>
        </p:nvGrpSpPr>
        <p:grpSpPr>
          <a:xfrm>
            <a:off x="6743319" y="2282022"/>
            <a:ext cx="2236865" cy="2610016"/>
            <a:chOff x="5796087" y="1357609"/>
            <a:chExt cx="2236865" cy="2610016"/>
          </a:xfrm>
        </p:grpSpPr>
        <p:grpSp>
          <p:nvGrpSpPr>
            <p:cNvPr id="141" name="Group 140">
              <a:extLst>
                <a:ext uri="{FF2B5EF4-FFF2-40B4-BE49-F238E27FC236}">
                  <a16:creationId xmlns:a16="http://schemas.microsoft.com/office/drawing/2014/main" xmlns="" id="{1D9B86F4-291E-FB47-985A-528B04BB0DAE}"/>
                </a:ext>
              </a:extLst>
            </p:cNvPr>
            <p:cNvGrpSpPr/>
            <p:nvPr/>
          </p:nvGrpSpPr>
          <p:grpSpPr>
            <a:xfrm>
              <a:off x="5796087" y="1357609"/>
              <a:ext cx="2236865" cy="1944395"/>
              <a:chOff x="5605770" y="1381270"/>
              <a:chExt cx="2236865" cy="1944395"/>
            </a:xfrm>
          </p:grpSpPr>
          <p:grpSp>
            <p:nvGrpSpPr>
              <p:cNvPr id="134" name="Group 133">
                <a:extLst>
                  <a:ext uri="{FF2B5EF4-FFF2-40B4-BE49-F238E27FC236}">
                    <a16:creationId xmlns:a16="http://schemas.microsoft.com/office/drawing/2014/main" xmlns="" id="{35A86161-AD3A-894B-9884-10CEABB093A7}"/>
                  </a:ext>
                </a:extLst>
              </p:cNvPr>
              <p:cNvGrpSpPr/>
              <p:nvPr/>
            </p:nvGrpSpPr>
            <p:grpSpPr>
              <a:xfrm>
                <a:off x="5605770" y="2719766"/>
                <a:ext cx="1412551" cy="477249"/>
                <a:chOff x="5605770" y="2719766"/>
                <a:chExt cx="1412551" cy="477249"/>
              </a:xfrm>
            </p:grpSpPr>
            <p:sp>
              <p:nvSpPr>
                <p:cNvPr id="125" name="Rectangle 124">
                  <a:extLst>
                    <a:ext uri="{FF2B5EF4-FFF2-40B4-BE49-F238E27FC236}">
                      <a16:creationId xmlns:a16="http://schemas.microsoft.com/office/drawing/2014/main" xmlns="" id="{CB0EC3A3-1FD2-DA4F-AC7C-D5C9FE0FB9DF}"/>
                    </a:ext>
                  </a:extLst>
                </p:cNvPr>
                <p:cNvSpPr/>
                <p:nvPr/>
              </p:nvSpPr>
              <p:spPr>
                <a:xfrm>
                  <a:off x="5605770" y="2719766"/>
                  <a:ext cx="1412551" cy="477249"/>
                </a:xfrm>
                <a:prstGeom prst="rect">
                  <a:avLst/>
                </a:prstGeom>
                <a:solidFill>
                  <a:srgbClr val="E983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6" name="TextBox 125">
                  <a:extLst>
                    <a:ext uri="{FF2B5EF4-FFF2-40B4-BE49-F238E27FC236}">
                      <a16:creationId xmlns:a16="http://schemas.microsoft.com/office/drawing/2014/main" xmlns="" id="{DDFA760E-558C-ED44-A6F8-8B2B8E823DE4}"/>
                    </a:ext>
                  </a:extLst>
                </p:cNvPr>
                <p:cNvSpPr txBox="1"/>
                <p:nvPr/>
              </p:nvSpPr>
              <p:spPr>
                <a:xfrm>
                  <a:off x="5761236" y="2789113"/>
                  <a:ext cx="1034301" cy="338554"/>
                </a:xfrm>
                <a:prstGeom prst="rect">
                  <a:avLst/>
                </a:prstGeom>
                <a:noFill/>
              </p:spPr>
              <p:txBody>
                <a:bodyPr wrap="square" rtlCol="0">
                  <a:spAutoFit/>
                </a:bodyPr>
                <a:lstStyle/>
                <a:p>
                  <a:pPr algn="ctr"/>
                  <a:r>
                    <a:rPr lang="en-US" sz="800" b="1" dirty="0">
                      <a:solidFill>
                        <a:schemeClr val="bg1"/>
                      </a:solidFill>
                      <a:latin typeface="Arial"/>
                    </a:rPr>
                    <a:t>ACCUMULATION </a:t>
                  </a:r>
                  <a:r>
                    <a:rPr lang="en-US" sz="800" dirty="0">
                      <a:solidFill>
                        <a:schemeClr val="bg1"/>
                      </a:solidFill>
                      <a:latin typeface="Arial"/>
                    </a:rPr>
                    <a:t>FOCUSED</a:t>
                  </a:r>
                </a:p>
              </p:txBody>
            </p:sp>
          </p:grpSp>
          <p:grpSp>
            <p:nvGrpSpPr>
              <p:cNvPr id="107" name="Group 106">
                <a:extLst>
                  <a:ext uri="{FF2B5EF4-FFF2-40B4-BE49-F238E27FC236}">
                    <a16:creationId xmlns:a16="http://schemas.microsoft.com/office/drawing/2014/main" xmlns="" id="{34D5E231-12F9-854A-A4DE-9A3F3B0DEEE9}"/>
                  </a:ext>
                </a:extLst>
              </p:cNvPr>
              <p:cNvGrpSpPr/>
              <p:nvPr/>
            </p:nvGrpSpPr>
            <p:grpSpPr>
              <a:xfrm>
                <a:off x="6373847" y="1381270"/>
                <a:ext cx="1468788" cy="1944395"/>
                <a:chOff x="1128116" y="2287246"/>
                <a:chExt cx="1468788" cy="1944395"/>
              </a:xfrm>
            </p:grpSpPr>
            <p:sp>
              <p:nvSpPr>
                <p:cNvPr id="108" name="Teardrop 107">
                  <a:extLst>
                    <a:ext uri="{FF2B5EF4-FFF2-40B4-BE49-F238E27FC236}">
                      <a16:creationId xmlns:a16="http://schemas.microsoft.com/office/drawing/2014/main" xmlns="" id="{3E80D84A-8C7F-1640-90C2-B9F9BB216CBB}"/>
                    </a:ext>
                  </a:extLst>
                </p:cNvPr>
                <p:cNvSpPr/>
                <p:nvPr/>
              </p:nvSpPr>
              <p:spPr>
                <a:xfrm rot="8091213">
                  <a:off x="1128116" y="2287246"/>
                  <a:ext cx="1436918" cy="1436918"/>
                </a:xfrm>
                <a:prstGeom prst="teardrop">
                  <a:avLst>
                    <a:gd name="adj" fmla="val 133588"/>
                  </a:avLst>
                </a:prstGeom>
                <a:solidFill>
                  <a:srgbClr val="E98335"/>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9" name="Teardrop 48">
                  <a:extLst>
                    <a:ext uri="{FF2B5EF4-FFF2-40B4-BE49-F238E27FC236}">
                      <a16:creationId xmlns:a16="http://schemas.microsoft.com/office/drawing/2014/main" xmlns="" id="{8E279585-D752-5D4B-9243-E747FCFE3073}"/>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0" name="Oval 109">
                  <a:extLst>
                    <a:ext uri="{FF2B5EF4-FFF2-40B4-BE49-F238E27FC236}">
                      <a16:creationId xmlns:a16="http://schemas.microsoft.com/office/drawing/2014/main" xmlns="" id="{ABF0D261-B363-FD49-8A39-C0B2ECF66379}"/>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1" name="Oval 110">
                  <a:extLst>
                    <a:ext uri="{FF2B5EF4-FFF2-40B4-BE49-F238E27FC236}">
                      <a16:creationId xmlns:a16="http://schemas.microsoft.com/office/drawing/2014/main" xmlns="" id="{9573123C-493E-B64D-8D24-2100B86AFD4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2" name="Subtitle 2">
                  <a:extLst>
                    <a:ext uri="{FF2B5EF4-FFF2-40B4-BE49-F238E27FC236}">
                      <a16:creationId xmlns:a16="http://schemas.microsoft.com/office/drawing/2014/main" xmlns="" id="{E2243423-AAAA-9747-AE2F-B1539AE3CA7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IUL</a:t>
                  </a:r>
                </a:p>
              </p:txBody>
            </p:sp>
            <p:sp>
              <p:nvSpPr>
                <p:cNvPr id="113" name="Rectangle 112">
                  <a:extLst>
                    <a:ext uri="{FF2B5EF4-FFF2-40B4-BE49-F238E27FC236}">
                      <a16:creationId xmlns:a16="http://schemas.microsoft.com/office/drawing/2014/main" xmlns="" id="{DD841C51-A47F-2540-BF52-74B6C0FB832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2000s</a:t>
                  </a:r>
                </a:p>
              </p:txBody>
            </p:sp>
            <p:cxnSp>
              <p:nvCxnSpPr>
                <p:cNvPr id="114" name="Straight Connector 113">
                  <a:extLst>
                    <a:ext uri="{FF2B5EF4-FFF2-40B4-BE49-F238E27FC236}">
                      <a16:creationId xmlns:a16="http://schemas.microsoft.com/office/drawing/2014/main" xmlns="" id="{55F95CA6-B012-C24E-9948-8409683A3D96}"/>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 name="Group 154">
              <a:extLst>
                <a:ext uri="{FF2B5EF4-FFF2-40B4-BE49-F238E27FC236}">
                  <a16:creationId xmlns:a16="http://schemas.microsoft.com/office/drawing/2014/main" xmlns="" id="{DCA8673B-9658-5147-B88D-0C56FCB8F079}"/>
                </a:ext>
              </a:extLst>
            </p:cNvPr>
            <p:cNvGrpSpPr/>
            <p:nvPr/>
          </p:nvGrpSpPr>
          <p:grpSpPr>
            <a:xfrm>
              <a:off x="7075241" y="3512350"/>
              <a:ext cx="455275" cy="455275"/>
              <a:chOff x="810865" y="2343896"/>
              <a:chExt cx="455275" cy="455275"/>
            </a:xfrm>
            <a:effectLst/>
          </p:grpSpPr>
          <p:sp>
            <p:nvSpPr>
              <p:cNvPr id="156" name="Oval 155">
                <a:extLst>
                  <a:ext uri="{FF2B5EF4-FFF2-40B4-BE49-F238E27FC236}">
                    <a16:creationId xmlns:a16="http://schemas.microsoft.com/office/drawing/2014/main" xmlns="" id="{F02C6072-2124-0A48-8D58-C63D25A36BFB}"/>
                  </a:ext>
                </a:extLst>
              </p:cNvPr>
              <p:cNvSpPr/>
              <p:nvPr/>
            </p:nvSpPr>
            <p:spPr>
              <a:xfrm>
                <a:off x="810865" y="2343896"/>
                <a:ext cx="455275" cy="455275"/>
              </a:xfrm>
              <a:prstGeom prst="ellipse">
                <a:avLst/>
              </a:prstGeom>
              <a:solidFill>
                <a:srgbClr val="E9833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4</a:t>
                </a:r>
              </a:p>
            </p:txBody>
          </p:sp>
          <p:sp>
            <p:nvSpPr>
              <p:cNvPr id="157" name="Moon 156">
                <a:extLst>
                  <a:ext uri="{FF2B5EF4-FFF2-40B4-BE49-F238E27FC236}">
                    <a16:creationId xmlns:a16="http://schemas.microsoft.com/office/drawing/2014/main" xmlns="" id="{E72E064C-1702-5A41-ADA8-6DD83AFAC196}"/>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pic>
        <p:nvPicPr>
          <p:cNvPr id="173" name="Picture 172" descr="AIG_r_w.png">
            <a:extLst>
              <a:ext uri="{FF2B5EF4-FFF2-40B4-BE49-F238E27FC236}">
                <a16:creationId xmlns:a16="http://schemas.microsoft.com/office/drawing/2014/main" xmlns="" id="{0222E2E4-14A1-244E-97E9-4CF60751C4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sp>
        <p:nvSpPr>
          <p:cNvPr id="136" name="Title 1">
            <a:extLst>
              <a:ext uri="{FF2B5EF4-FFF2-40B4-BE49-F238E27FC236}">
                <a16:creationId xmlns:a16="http://schemas.microsoft.com/office/drawing/2014/main" xmlns="" id="{2EC648AF-C7CA-9F47-B266-0C0B53D02DA3}"/>
              </a:ext>
            </a:extLst>
          </p:cNvPr>
          <p:cNvSpPr txBox="1">
            <a:spLocks/>
          </p:cNvSpPr>
          <p:nvPr/>
        </p:nvSpPr>
        <p:spPr>
          <a:xfrm>
            <a:off x="3589161" y="361503"/>
            <a:ext cx="11018077"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IT’S </a:t>
            </a:r>
            <a:r>
              <a:rPr lang="en-US" sz="3600" u="sng" spc="100" dirty="0" smtClean="0">
                <a:solidFill>
                  <a:srgbClr val="595959"/>
                </a:solidFill>
                <a:latin typeface="Arial"/>
              </a:rPr>
              <a:t>ALL</a:t>
            </a:r>
            <a:r>
              <a:rPr lang="en-US" sz="3600" spc="100" dirty="0" smtClean="0">
                <a:solidFill>
                  <a:srgbClr val="595959"/>
                </a:solidFill>
                <a:latin typeface="Arial"/>
              </a:rPr>
              <a:t> UNIVERSAL LIFE</a:t>
            </a:r>
            <a:endParaRPr lang="en-US" sz="3600" spc="100" dirty="0">
              <a:solidFill>
                <a:srgbClr val="595959"/>
              </a:solidFill>
              <a:latin typeface="Arial"/>
            </a:endParaRPr>
          </a:p>
        </p:txBody>
      </p:sp>
      <p:grpSp>
        <p:nvGrpSpPr>
          <p:cNvPr id="87" name="Group 86">
            <a:extLst>
              <a:ext uri="{FF2B5EF4-FFF2-40B4-BE49-F238E27FC236}">
                <a16:creationId xmlns:a16="http://schemas.microsoft.com/office/drawing/2014/main" xmlns="" id="{931499BA-DC91-4B45-9A9A-657CD5ADD267}"/>
              </a:ext>
            </a:extLst>
          </p:cNvPr>
          <p:cNvGrpSpPr/>
          <p:nvPr/>
        </p:nvGrpSpPr>
        <p:grpSpPr>
          <a:xfrm>
            <a:off x="3236976" y="2273457"/>
            <a:ext cx="1468788" cy="2620353"/>
            <a:chOff x="3461932" y="649596"/>
            <a:chExt cx="1468788" cy="2620353"/>
          </a:xfrm>
        </p:grpSpPr>
        <p:grpSp>
          <p:nvGrpSpPr>
            <p:cNvPr id="88" name="Group 87">
              <a:extLst>
                <a:ext uri="{FF2B5EF4-FFF2-40B4-BE49-F238E27FC236}">
                  <a16:creationId xmlns:a16="http://schemas.microsoft.com/office/drawing/2014/main" xmlns="" id="{76D8555E-3BA8-584A-8D6C-36D7852C578A}"/>
                </a:ext>
              </a:extLst>
            </p:cNvPr>
            <p:cNvGrpSpPr/>
            <p:nvPr/>
          </p:nvGrpSpPr>
          <p:grpSpPr>
            <a:xfrm>
              <a:off x="3461932" y="649596"/>
              <a:ext cx="1468788" cy="1944395"/>
              <a:chOff x="1128116" y="2287246"/>
              <a:chExt cx="1468788" cy="1944395"/>
            </a:xfrm>
          </p:grpSpPr>
          <p:sp>
            <p:nvSpPr>
              <p:cNvPr id="100" name="Teardrop 99">
                <a:extLst>
                  <a:ext uri="{FF2B5EF4-FFF2-40B4-BE49-F238E27FC236}">
                    <a16:creationId xmlns:a16="http://schemas.microsoft.com/office/drawing/2014/main" xmlns="" id="{45BC1F22-A6B9-0642-A344-652D130E2FEE}"/>
                  </a:ext>
                </a:extLst>
              </p:cNvPr>
              <p:cNvSpPr/>
              <p:nvPr/>
            </p:nvSpPr>
            <p:spPr>
              <a:xfrm rot="8091213">
                <a:off x="1128116" y="2287246"/>
                <a:ext cx="1436918" cy="1436918"/>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1" name="Teardrop 48">
                <a:extLst>
                  <a:ext uri="{FF2B5EF4-FFF2-40B4-BE49-F238E27FC236}">
                    <a16:creationId xmlns:a16="http://schemas.microsoft.com/office/drawing/2014/main" xmlns="" id="{6320A39E-679E-0B4A-8892-EB29E1BF4609}"/>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2" name="Oval 101">
                <a:extLst>
                  <a:ext uri="{FF2B5EF4-FFF2-40B4-BE49-F238E27FC236}">
                    <a16:creationId xmlns:a16="http://schemas.microsoft.com/office/drawing/2014/main" xmlns="" id="{BFE194A7-77B3-694F-8B12-A28FAE6DE2C8}"/>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3" name="Oval 102">
                <a:extLst>
                  <a:ext uri="{FF2B5EF4-FFF2-40B4-BE49-F238E27FC236}">
                    <a16:creationId xmlns:a16="http://schemas.microsoft.com/office/drawing/2014/main" xmlns="" id="{9A0CF7B6-6FFE-124B-AABD-9894EC739B4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4" name="Subtitle 2">
                <a:extLst>
                  <a:ext uri="{FF2B5EF4-FFF2-40B4-BE49-F238E27FC236}">
                    <a16:creationId xmlns:a16="http://schemas.microsoft.com/office/drawing/2014/main" xmlns="" id="{9775466F-917B-F54D-A3EC-6A66CEE61C6E}"/>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VUL</a:t>
                </a:r>
              </a:p>
            </p:txBody>
          </p:sp>
          <p:sp>
            <p:nvSpPr>
              <p:cNvPr id="105" name="Rectangle 104">
                <a:extLst>
                  <a:ext uri="{FF2B5EF4-FFF2-40B4-BE49-F238E27FC236}">
                    <a16:creationId xmlns:a16="http://schemas.microsoft.com/office/drawing/2014/main" xmlns="" id="{8B818200-8C9C-F64A-8022-000D14ADD455}"/>
                  </a:ext>
                </a:extLst>
              </p:cNvPr>
              <p:cNvSpPr/>
              <p:nvPr/>
            </p:nvSpPr>
            <p:spPr>
              <a:xfrm>
                <a:off x="1458136" y="3035647"/>
                <a:ext cx="804321" cy="424732"/>
              </a:xfrm>
              <a:prstGeom prst="rect">
                <a:avLst/>
              </a:prstGeom>
            </p:spPr>
            <p:txBody>
              <a:bodyPr wrap="square" lIns="0" rIns="0">
                <a:spAutoFit/>
              </a:bodyPr>
              <a:lstStyle/>
              <a:p>
                <a:pPr lvl="0" algn="ctr"/>
                <a:r>
                  <a:rPr lang="en-US" sz="1200" dirty="0" smtClean="0">
                    <a:solidFill>
                      <a:prstClr val="black"/>
                    </a:solidFill>
                    <a:latin typeface="Arial"/>
                  </a:rPr>
                  <a:t>Mid-to-Late</a:t>
                </a:r>
                <a:endParaRPr lang="en-US" sz="1200" dirty="0">
                  <a:solidFill>
                    <a:prstClr val="black"/>
                  </a:solidFill>
                  <a:latin typeface="Arial"/>
                </a:endParaRPr>
              </a:p>
              <a:p>
                <a:pPr lvl="0" algn="ctr">
                  <a:lnSpc>
                    <a:spcPct val="80000"/>
                  </a:lnSpc>
                </a:pPr>
                <a:r>
                  <a:rPr lang="en-US" sz="1200" dirty="0">
                    <a:solidFill>
                      <a:prstClr val="black"/>
                    </a:solidFill>
                    <a:latin typeface="Arial"/>
                  </a:rPr>
                  <a:t>1980s</a:t>
                </a:r>
              </a:p>
            </p:txBody>
          </p:sp>
          <p:cxnSp>
            <p:nvCxnSpPr>
              <p:cNvPr id="106" name="Straight Connector 105">
                <a:extLst>
                  <a:ext uri="{FF2B5EF4-FFF2-40B4-BE49-F238E27FC236}">
                    <a16:creationId xmlns:a16="http://schemas.microsoft.com/office/drawing/2014/main" xmlns="" id="{97FC0434-3199-8041-8EB4-3B3C5EEEA9EE}"/>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xmlns="" id="{3659820B-19C3-974B-B45A-6E2E1D10545D}"/>
                </a:ext>
              </a:extLst>
            </p:cNvPr>
            <p:cNvGrpSpPr/>
            <p:nvPr/>
          </p:nvGrpSpPr>
          <p:grpSpPr>
            <a:xfrm>
              <a:off x="3966427" y="2814674"/>
              <a:ext cx="455275" cy="455275"/>
              <a:chOff x="810865" y="2343896"/>
              <a:chExt cx="455275" cy="455275"/>
            </a:xfrm>
            <a:effectLst/>
          </p:grpSpPr>
          <p:sp>
            <p:nvSpPr>
              <p:cNvPr id="90" name="Oval 89">
                <a:extLst>
                  <a:ext uri="{FF2B5EF4-FFF2-40B4-BE49-F238E27FC236}">
                    <a16:creationId xmlns:a16="http://schemas.microsoft.com/office/drawing/2014/main" xmlns="" id="{3E011A50-A57E-A84A-9A96-D59FAC2AB8FA}"/>
                  </a:ext>
                </a:extLst>
              </p:cNvPr>
              <p:cNvSpPr/>
              <p:nvPr/>
            </p:nvSpPr>
            <p:spPr>
              <a:xfrm>
                <a:off x="810865" y="2343896"/>
                <a:ext cx="455275" cy="455275"/>
              </a:xfrm>
              <a:prstGeom prst="ellipse">
                <a:avLst/>
              </a:prstGeom>
              <a:solidFill>
                <a:srgbClr val="BD2A8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2</a:t>
                </a:r>
              </a:p>
            </p:txBody>
          </p:sp>
          <p:sp>
            <p:nvSpPr>
              <p:cNvPr id="99" name="Moon 98">
                <a:extLst>
                  <a:ext uri="{FF2B5EF4-FFF2-40B4-BE49-F238E27FC236}">
                    <a16:creationId xmlns:a16="http://schemas.microsoft.com/office/drawing/2014/main" xmlns="" id="{15E039CA-225F-1043-B961-D595D5E859A0}"/>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77" name="Group 76"/>
          <p:cNvGrpSpPr/>
          <p:nvPr/>
        </p:nvGrpSpPr>
        <p:grpSpPr>
          <a:xfrm>
            <a:off x="208986" y="-11959"/>
            <a:ext cx="3153114" cy="2180540"/>
            <a:chOff x="208986" y="-11959"/>
            <a:chExt cx="3153114" cy="2180540"/>
          </a:xfrm>
        </p:grpSpPr>
        <p:sp>
          <p:nvSpPr>
            <p:cNvPr id="78" name="Pentagon 77">
              <a:extLst>
                <a:ext uri="{FF2B5EF4-FFF2-40B4-BE49-F238E27FC236}">
                  <a16:creationId xmlns:a16="http://schemas.microsoft.com/office/drawing/2014/main" xmlns="" id="{AED03963-FBB0-5446-8A61-9CA6FFCC8AFD}"/>
                </a:ext>
              </a:extLst>
            </p:cNvPr>
            <p:cNvSpPr/>
            <p:nvPr/>
          </p:nvSpPr>
          <p:spPr>
            <a:xfrm rot="5400000">
              <a:off x="699199" y="-494321"/>
              <a:ext cx="2175368" cy="3150435"/>
            </a:xfrm>
            <a:prstGeom prst="homePlat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79" name="Pentagon 254">
              <a:extLst>
                <a:ext uri="{FF2B5EF4-FFF2-40B4-BE49-F238E27FC236}">
                  <a16:creationId xmlns:a16="http://schemas.microsoft.com/office/drawing/2014/main" xmlns="" id="{A4F23C38-7A1C-974F-99B6-6EE2AD6F51A1}"/>
                </a:ext>
              </a:extLst>
            </p:cNvPr>
            <p:cNvSpPr/>
            <p:nvPr/>
          </p:nvSpPr>
          <p:spPr>
            <a:xfrm rot="5400000">
              <a:off x="696520" y="-499493"/>
              <a:ext cx="2175368" cy="3150435"/>
            </a:xfrm>
            <a:custGeom>
              <a:avLst/>
              <a:gdLst>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3150435 h 3150435"/>
                <a:gd name="connsiteX5" fmla="*/ 0 w 2175368"/>
                <a:gd name="connsiteY5"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68" h="3150435">
                  <a:moveTo>
                    <a:pt x="0" y="0"/>
                  </a:moveTo>
                  <a:lnTo>
                    <a:pt x="1087684" y="0"/>
                  </a:lnTo>
                  <a:lnTo>
                    <a:pt x="2175368" y="1575218"/>
                  </a:lnTo>
                  <a:lnTo>
                    <a:pt x="1087684" y="3150435"/>
                  </a:lnTo>
                  <a:cubicBezTo>
                    <a:pt x="1114589" y="1710823"/>
                    <a:pt x="718163" y="889278"/>
                    <a:pt x="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0" name="TextBox 79">
              <a:extLst>
                <a:ext uri="{FF2B5EF4-FFF2-40B4-BE49-F238E27FC236}">
                  <a16:creationId xmlns:a16="http://schemas.microsoft.com/office/drawing/2014/main" xmlns="" id="{7AC9DD2F-AEE6-834A-ADE7-679D756AF2D1}"/>
                </a:ext>
              </a:extLst>
            </p:cNvPr>
            <p:cNvSpPr txBox="1"/>
            <p:nvPr/>
          </p:nvSpPr>
          <p:spPr>
            <a:xfrm>
              <a:off x="662676" y="346773"/>
              <a:ext cx="2280605" cy="954107"/>
            </a:xfrm>
            <a:prstGeom prst="rect">
              <a:avLst/>
            </a:prstGeom>
            <a:noFill/>
          </p:spPr>
          <p:txBody>
            <a:bodyPr wrap="square" rtlCol="0">
              <a:spAutoFit/>
            </a:bodyPr>
            <a:lstStyle/>
            <a:p>
              <a:pPr algn="ctr"/>
              <a:r>
                <a:rPr lang="en-US" sz="2800" b="1" dirty="0">
                  <a:solidFill>
                    <a:schemeClr val="bg1"/>
                  </a:solidFill>
                  <a:latin typeface="Arial"/>
                </a:rPr>
                <a:t>A </a:t>
              </a:r>
              <a:r>
                <a:rPr lang="en-US" sz="2800" b="1" dirty="0" smtClean="0">
                  <a:solidFill>
                    <a:schemeClr val="bg1"/>
                  </a:solidFill>
                  <a:latin typeface="Arial"/>
                </a:rPr>
                <a:t>LITTLE HISTORY</a:t>
              </a:r>
              <a:endParaRPr lang="en-US" sz="2800" b="1" dirty="0">
                <a:solidFill>
                  <a:schemeClr val="bg1"/>
                </a:solidFill>
                <a:latin typeface="Arial"/>
              </a:endParaRPr>
            </a:p>
          </p:txBody>
        </p:sp>
      </p:grpSp>
      <p:sp>
        <p:nvSpPr>
          <p:cNvPr id="2" name="Slide Number Placeholder 1"/>
          <p:cNvSpPr>
            <a:spLocks noGrp="1"/>
          </p:cNvSpPr>
          <p:nvPr>
            <p:ph type="sldNum" sz="quarter" idx="12"/>
          </p:nvPr>
        </p:nvSpPr>
        <p:spPr/>
        <p:txBody>
          <a:bodyPr/>
          <a:lstStyle/>
          <a:p>
            <a:fld id="{A7F84AF7-782E-8748-9862-C80A76F4A1D6}" type="slidenum">
              <a:rPr lang="en-US" smtClean="0"/>
              <a:t>6</a:t>
            </a:fld>
            <a:endParaRPr lang="en-US" dirty="0"/>
          </a:p>
        </p:txBody>
      </p:sp>
      <p:sp>
        <p:nvSpPr>
          <p:cNvPr id="66"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631536"/>
            <a:ext cx="12192000" cy="262659"/>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442074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fill="hold"/>
                                        <p:tgtEl>
                                          <p:spTgt spid="279"/>
                                        </p:tgtEl>
                                        <p:attrNameLst>
                                          <p:attrName>ppt_x</p:attrName>
                                        </p:attrNameLst>
                                      </p:cBhvr>
                                      <p:tavLst>
                                        <p:tav tm="0">
                                          <p:val>
                                            <p:strVal val="1+#ppt_w/2"/>
                                          </p:val>
                                        </p:tav>
                                        <p:tav tm="100000">
                                          <p:val>
                                            <p:strVal val="#ppt_x"/>
                                          </p:val>
                                        </p:tav>
                                      </p:tavLst>
                                    </p:anim>
                                    <p:anim calcmode="lin" valueType="num">
                                      <p:cBhvr additive="base">
                                        <p:cTn id="8" dur="500" fill="hold"/>
                                        <p:tgtEl>
                                          <p:spTgt spid="27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fill="hold"/>
                                        <p:tgtEl>
                                          <p:spTgt spid="177"/>
                                        </p:tgtEl>
                                        <p:attrNameLst>
                                          <p:attrName>ppt_x</p:attrName>
                                        </p:attrNameLst>
                                      </p:cBhvr>
                                      <p:tavLst>
                                        <p:tav tm="0">
                                          <p:val>
                                            <p:strVal val="1+#ppt_w/2"/>
                                          </p:val>
                                        </p:tav>
                                        <p:tav tm="100000">
                                          <p:val>
                                            <p:strVal val="#ppt_x"/>
                                          </p:val>
                                        </p:tav>
                                      </p:tavLst>
                                    </p:anim>
                                    <p:anim calcmode="lin" valueType="num">
                                      <p:cBhvr additive="base">
                                        <p:cTn id="12" dur="500" fill="hold"/>
                                        <p:tgtEl>
                                          <p:spTgt spid="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7" name="Group 106"/>
          <p:cNvGrpSpPr/>
          <p:nvPr/>
        </p:nvGrpSpPr>
        <p:grpSpPr>
          <a:xfrm>
            <a:off x="-2870" y="4300279"/>
            <a:ext cx="12194870" cy="792804"/>
            <a:chOff x="-2870" y="4300279"/>
            <a:chExt cx="12194870" cy="792804"/>
          </a:xfrm>
        </p:grpSpPr>
        <p:sp>
          <p:nvSpPr>
            <p:cNvPr id="108" name="Rectangle 107"/>
            <p:cNvSpPr/>
            <p:nvPr/>
          </p:nvSpPr>
          <p:spPr>
            <a:xfrm>
              <a:off x="-2870" y="4300279"/>
              <a:ext cx="12192000" cy="79280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870" y="4381213"/>
              <a:ext cx="12192000" cy="630936"/>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xmlns="" id="{06C65981-FA54-2442-B20B-925391E28D3E}"/>
                </a:ext>
              </a:extLst>
            </p:cNvPr>
            <p:cNvCxnSpPr>
              <a:cxnSpLocks/>
            </p:cNvCxnSpPr>
            <p:nvPr/>
          </p:nvCxnSpPr>
          <p:spPr>
            <a:xfrm>
              <a:off x="-2870" y="4696681"/>
              <a:ext cx="12194870" cy="0"/>
            </a:xfrm>
            <a:prstGeom prst="line">
              <a:avLst/>
            </a:prstGeom>
            <a:ln w="12700">
              <a:solidFill>
                <a:srgbClr val="FCC144"/>
              </a:solidFill>
              <a:prstDash val="dash"/>
            </a:ln>
          </p:spPr>
          <p:style>
            <a:lnRef idx="1">
              <a:schemeClr val="accent1"/>
            </a:lnRef>
            <a:fillRef idx="0">
              <a:schemeClr val="accent1"/>
            </a:fillRef>
            <a:effectRef idx="0">
              <a:schemeClr val="accent1"/>
            </a:effectRef>
            <a:fontRef idx="minor">
              <a:schemeClr val="tx1"/>
            </a:fontRef>
          </p:style>
        </p:cxnSp>
      </p:grpSp>
      <p:sp>
        <p:nvSpPr>
          <p:cNvPr id="177" name="TextBox 176">
            <a:extLst>
              <a:ext uri="{FF2B5EF4-FFF2-40B4-BE49-F238E27FC236}">
                <a16:creationId xmlns:a16="http://schemas.microsoft.com/office/drawing/2014/main" xmlns="" id="{5A590B91-4AFF-F748-AE4B-C902E9C6DEC1}"/>
              </a:ext>
            </a:extLst>
          </p:cNvPr>
          <p:cNvSpPr txBox="1"/>
          <p:nvPr/>
        </p:nvSpPr>
        <p:spPr>
          <a:xfrm>
            <a:off x="380632" y="5237247"/>
            <a:ext cx="7128038" cy="923330"/>
          </a:xfrm>
          <a:prstGeom prst="rect">
            <a:avLst/>
          </a:prstGeom>
          <a:noFill/>
        </p:spPr>
        <p:txBody>
          <a:bodyPr wrap="square" rtlCol="0">
            <a:spAutoFit/>
          </a:bodyPr>
          <a:lstStyle/>
          <a:p>
            <a:r>
              <a:rPr lang="en-US" dirty="0" smtClean="0">
                <a:solidFill>
                  <a:srgbClr val="595959"/>
                </a:solidFill>
                <a:latin typeface="Arial"/>
              </a:rPr>
              <a:t>Protection-focused </a:t>
            </a:r>
            <a:r>
              <a:rPr lang="en-US" dirty="0">
                <a:solidFill>
                  <a:srgbClr val="595959"/>
                </a:solidFill>
                <a:latin typeface="Arial"/>
              </a:rPr>
              <a:t>IUL is the most-recent product innovation, combining </a:t>
            </a:r>
            <a:r>
              <a:rPr lang="en-US" dirty="0" smtClean="0">
                <a:solidFill>
                  <a:srgbClr val="595959"/>
                </a:solidFill>
                <a:latin typeface="Arial"/>
              </a:rPr>
              <a:t>the potential growth </a:t>
            </a:r>
            <a:r>
              <a:rPr lang="en-US" dirty="0">
                <a:solidFill>
                  <a:srgbClr val="595959"/>
                </a:solidFill>
                <a:latin typeface="Arial"/>
              </a:rPr>
              <a:t>opportunities of IUL with strong </a:t>
            </a:r>
            <a:r>
              <a:rPr lang="en-US" dirty="0" smtClean="0">
                <a:solidFill>
                  <a:srgbClr val="595959"/>
                </a:solidFill>
                <a:latin typeface="Arial"/>
              </a:rPr>
              <a:t>guarantees – seeking the </a:t>
            </a:r>
            <a:r>
              <a:rPr lang="en-US" dirty="0">
                <a:solidFill>
                  <a:srgbClr val="595959"/>
                </a:solidFill>
                <a:latin typeface="Arial"/>
              </a:rPr>
              <a:t>best of </a:t>
            </a:r>
            <a:r>
              <a:rPr lang="en-US" dirty="0" smtClean="0">
                <a:solidFill>
                  <a:srgbClr val="595959"/>
                </a:solidFill>
                <a:latin typeface="Arial"/>
              </a:rPr>
              <a:t>both worlds.</a:t>
            </a:r>
            <a:endParaRPr lang="en-US" dirty="0">
              <a:solidFill>
                <a:srgbClr val="595959"/>
              </a:solidFill>
              <a:latin typeface="Arial"/>
            </a:endParaRPr>
          </a:p>
        </p:txBody>
      </p:sp>
      <p:grpSp>
        <p:nvGrpSpPr>
          <p:cNvPr id="281" name="Group 280">
            <a:extLst>
              <a:ext uri="{FF2B5EF4-FFF2-40B4-BE49-F238E27FC236}">
                <a16:creationId xmlns:a16="http://schemas.microsoft.com/office/drawing/2014/main" xmlns="" id="{28AD4DF2-9ACB-FA4A-9D7D-11BCC207F688}"/>
              </a:ext>
            </a:extLst>
          </p:cNvPr>
          <p:cNvGrpSpPr/>
          <p:nvPr/>
        </p:nvGrpSpPr>
        <p:grpSpPr>
          <a:xfrm>
            <a:off x="8890973" y="2318499"/>
            <a:ext cx="2231405" cy="2604038"/>
            <a:chOff x="8044289" y="113513"/>
            <a:chExt cx="2231405" cy="2604038"/>
          </a:xfrm>
        </p:grpSpPr>
        <p:grpSp>
          <p:nvGrpSpPr>
            <p:cNvPr id="140" name="Group 139">
              <a:extLst>
                <a:ext uri="{FF2B5EF4-FFF2-40B4-BE49-F238E27FC236}">
                  <a16:creationId xmlns:a16="http://schemas.microsoft.com/office/drawing/2014/main" xmlns="" id="{7988175B-8A48-3D48-9E08-29EFF6DC7C2D}"/>
                </a:ext>
              </a:extLst>
            </p:cNvPr>
            <p:cNvGrpSpPr/>
            <p:nvPr/>
          </p:nvGrpSpPr>
          <p:grpSpPr>
            <a:xfrm>
              <a:off x="8044289" y="113513"/>
              <a:ext cx="2231405" cy="1944395"/>
              <a:chOff x="8501090" y="405917"/>
              <a:chExt cx="2231405" cy="1944395"/>
            </a:xfrm>
          </p:grpSpPr>
          <p:grpSp>
            <p:nvGrpSpPr>
              <p:cNvPr id="135" name="Group 134">
                <a:extLst>
                  <a:ext uri="{FF2B5EF4-FFF2-40B4-BE49-F238E27FC236}">
                    <a16:creationId xmlns:a16="http://schemas.microsoft.com/office/drawing/2014/main" xmlns="" id="{58CF0735-B672-4E42-BF60-4312FAB17234}"/>
                  </a:ext>
                </a:extLst>
              </p:cNvPr>
              <p:cNvGrpSpPr/>
              <p:nvPr/>
            </p:nvGrpSpPr>
            <p:grpSpPr>
              <a:xfrm>
                <a:off x="8501090" y="1707936"/>
                <a:ext cx="1412551" cy="477249"/>
                <a:chOff x="5569908" y="2833167"/>
                <a:chExt cx="1412551" cy="477249"/>
              </a:xfrm>
            </p:grpSpPr>
            <p:sp>
              <p:nvSpPr>
                <p:cNvPr id="138" name="Rectangle 137">
                  <a:extLst>
                    <a:ext uri="{FF2B5EF4-FFF2-40B4-BE49-F238E27FC236}">
                      <a16:creationId xmlns:a16="http://schemas.microsoft.com/office/drawing/2014/main" xmlns="" id="{09FE79C2-964D-7344-8704-7011F0293986}"/>
                    </a:ext>
                  </a:extLst>
                </p:cNvPr>
                <p:cNvSpPr/>
                <p:nvPr/>
              </p:nvSpPr>
              <p:spPr>
                <a:xfrm>
                  <a:off x="5569908" y="2833167"/>
                  <a:ext cx="1412551" cy="477249"/>
                </a:xfrm>
                <a:prstGeom prst="rect">
                  <a:avLst/>
                </a:prstGeom>
                <a:solidFill>
                  <a:srgbClr val="28AC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37" name="TextBox 136">
                  <a:extLst>
                    <a:ext uri="{FF2B5EF4-FFF2-40B4-BE49-F238E27FC236}">
                      <a16:creationId xmlns:a16="http://schemas.microsoft.com/office/drawing/2014/main" xmlns="" id="{3A8A7252-95D9-AF43-ABC6-B52865C06EF4}"/>
                    </a:ext>
                  </a:extLst>
                </p:cNvPr>
                <p:cNvSpPr txBox="1"/>
                <p:nvPr/>
              </p:nvSpPr>
              <p:spPr>
                <a:xfrm>
                  <a:off x="5674574" y="2925183"/>
                  <a:ext cx="1034301" cy="338554"/>
                </a:xfrm>
                <a:prstGeom prst="rect">
                  <a:avLst/>
                </a:prstGeom>
                <a:noFill/>
              </p:spPr>
              <p:txBody>
                <a:bodyPr wrap="square" rtlCol="0">
                  <a:spAutoFit/>
                </a:bodyPr>
                <a:lstStyle/>
                <a:p>
                  <a:pPr algn="ctr"/>
                  <a:r>
                    <a:rPr lang="en-US" sz="800" b="1" dirty="0">
                      <a:solidFill>
                        <a:schemeClr val="bg1"/>
                      </a:solidFill>
                      <a:latin typeface="Arial"/>
                    </a:rPr>
                    <a:t>PROTECTION  </a:t>
                  </a:r>
                  <a:r>
                    <a:rPr lang="en-US" sz="800" dirty="0">
                      <a:solidFill>
                        <a:schemeClr val="bg1"/>
                      </a:solidFill>
                      <a:latin typeface="Arial"/>
                    </a:rPr>
                    <a:t>FOCUSED</a:t>
                  </a:r>
                </a:p>
              </p:txBody>
            </p:sp>
          </p:grpSp>
          <p:grpSp>
            <p:nvGrpSpPr>
              <p:cNvPr id="99" name="Group 98">
                <a:extLst>
                  <a:ext uri="{FF2B5EF4-FFF2-40B4-BE49-F238E27FC236}">
                    <a16:creationId xmlns:a16="http://schemas.microsoft.com/office/drawing/2014/main" xmlns="" id="{9F1C33EE-3019-4B4A-BCBC-5F23543535E4}"/>
                  </a:ext>
                </a:extLst>
              </p:cNvPr>
              <p:cNvGrpSpPr/>
              <p:nvPr/>
            </p:nvGrpSpPr>
            <p:grpSpPr>
              <a:xfrm>
                <a:off x="9263707" y="405917"/>
                <a:ext cx="1468788" cy="1944395"/>
                <a:chOff x="1128116" y="2287246"/>
                <a:chExt cx="1468788" cy="1944395"/>
              </a:xfrm>
            </p:grpSpPr>
            <p:sp>
              <p:nvSpPr>
                <p:cNvPr id="100" name="Teardrop 99">
                  <a:extLst>
                    <a:ext uri="{FF2B5EF4-FFF2-40B4-BE49-F238E27FC236}">
                      <a16:creationId xmlns:a16="http://schemas.microsoft.com/office/drawing/2014/main" xmlns="" id="{85DF897A-42D2-874D-9006-6A307D811333}"/>
                    </a:ext>
                  </a:extLst>
                </p:cNvPr>
                <p:cNvSpPr/>
                <p:nvPr/>
              </p:nvSpPr>
              <p:spPr>
                <a:xfrm rot="8091213">
                  <a:off x="1128116" y="2287246"/>
                  <a:ext cx="1436918" cy="1436918"/>
                </a:xfrm>
                <a:prstGeom prst="teardrop">
                  <a:avLst>
                    <a:gd name="adj" fmla="val 133588"/>
                  </a:avLst>
                </a:prstGeom>
                <a:solidFill>
                  <a:srgbClr val="28ACB3"/>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1" name="Teardrop 48">
                  <a:extLst>
                    <a:ext uri="{FF2B5EF4-FFF2-40B4-BE49-F238E27FC236}">
                      <a16:creationId xmlns:a16="http://schemas.microsoft.com/office/drawing/2014/main" xmlns="" id="{11666052-6F40-F444-B476-7394C07AA3BA}"/>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2" name="Oval 101">
                  <a:extLst>
                    <a:ext uri="{FF2B5EF4-FFF2-40B4-BE49-F238E27FC236}">
                      <a16:creationId xmlns:a16="http://schemas.microsoft.com/office/drawing/2014/main" xmlns="" id="{543C92B2-45EA-1D49-A7EE-0D484E2BA35E}"/>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3" name="Oval 102">
                  <a:extLst>
                    <a:ext uri="{FF2B5EF4-FFF2-40B4-BE49-F238E27FC236}">
                      <a16:creationId xmlns:a16="http://schemas.microsoft.com/office/drawing/2014/main" xmlns="" id="{029953C4-3B3A-1D46-A794-A848B1DCF0D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4" name="Subtitle 2">
                  <a:extLst>
                    <a:ext uri="{FF2B5EF4-FFF2-40B4-BE49-F238E27FC236}">
                      <a16:creationId xmlns:a16="http://schemas.microsoft.com/office/drawing/2014/main" xmlns="" id="{5E9ABE51-8CDB-0649-9489-00FDF6F3AEA2}"/>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IUL</a:t>
                  </a:r>
                </a:p>
              </p:txBody>
            </p:sp>
            <p:sp>
              <p:nvSpPr>
                <p:cNvPr id="105" name="Rectangle 104">
                  <a:extLst>
                    <a:ext uri="{FF2B5EF4-FFF2-40B4-BE49-F238E27FC236}">
                      <a16:creationId xmlns:a16="http://schemas.microsoft.com/office/drawing/2014/main" xmlns="" id="{303DF6DC-DF18-EA4C-8D9B-45CB758E29C8}"/>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Mid </a:t>
                  </a:r>
                </a:p>
                <a:p>
                  <a:pPr lvl="0" algn="ctr">
                    <a:lnSpc>
                      <a:spcPct val="80000"/>
                    </a:lnSpc>
                  </a:pPr>
                  <a:r>
                    <a:rPr lang="en-US" sz="1200" dirty="0">
                      <a:solidFill>
                        <a:prstClr val="black"/>
                      </a:solidFill>
                      <a:latin typeface="Arial"/>
                    </a:rPr>
                    <a:t>2010s</a:t>
                  </a:r>
                </a:p>
              </p:txBody>
            </p:sp>
            <p:cxnSp>
              <p:nvCxnSpPr>
                <p:cNvPr id="106" name="Straight Connector 105">
                  <a:extLst>
                    <a:ext uri="{FF2B5EF4-FFF2-40B4-BE49-F238E27FC236}">
                      <a16:creationId xmlns:a16="http://schemas.microsoft.com/office/drawing/2014/main" xmlns="" id="{310FB72F-264D-F44E-B183-C29D13DC792E}"/>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8" name="Group 157">
              <a:extLst>
                <a:ext uri="{FF2B5EF4-FFF2-40B4-BE49-F238E27FC236}">
                  <a16:creationId xmlns:a16="http://schemas.microsoft.com/office/drawing/2014/main" xmlns="" id="{4FB99EA3-7EA8-BC43-9569-E459B0B7ABFE}"/>
                </a:ext>
              </a:extLst>
            </p:cNvPr>
            <p:cNvGrpSpPr/>
            <p:nvPr/>
          </p:nvGrpSpPr>
          <p:grpSpPr>
            <a:xfrm>
              <a:off x="9340120" y="2262276"/>
              <a:ext cx="455275" cy="455275"/>
              <a:chOff x="810865" y="2343896"/>
              <a:chExt cx="455275" cy="455275"/>
            </a:xfrm>
            <a:effectLst/>
          </p:grpSpPr>
          <p:sp>
            <p:nvSpPr>
              <p:cNvPr id="159" name="Oval 158">
                <a:extLst>
                  <a:ext uri="{FF2B5EF4-FFF2-40B4-BE49-F238E27FC236}">
                    <a16:creationId xmlns:a16="http://schemas.microsoft.com/office/drawing/2014/main" xmlns="" id="{BD574E2F-790F-B845-AD0A-374E80AB3BA8}"/>
                  </a:ext>
                </a:extLst>
              </p:cNvPr>
              <p:cNvSpPr/>
              <p:nvPr/>
            </p:nvSpPr>
            <p:spPr>
              <a:xfrm>
                <a:off x="810865" y="2343896"/>
                <a:ext cx="455275" cy="455275"/>
              </a:xfrm>
              <a:prstGeom prst="ellipse">
                <a:avLst/>
              </a:prstGeom>
              <a:solidFill>
                <a:srgbClr val="28AC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5</a:t>
                </a:r>
              </a:p>
            </p:txBody>
          </p:sp>
          <p:sp>
            <p:nvSpPr>
              <p:cNvPr id="160" name="Moon 159">
                <a:extLst>
                  <a:ext uri="{FF2B5EF4-FFF2-40B4-BE49-F238E27FC236}">
                    <a16:creationId xmlns:a16="http://schemas.microsoft.com/office/drawing/2014/main" xmlns="" id="{CC75B095-3A01-3949-A571-59913975B860}"/>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pic>
        <p:nvPicPr>
          <p:cNvPr id="147" name="Picture 146" descr="AIG_r_w.png">
            <a:extLst>
              <a:ext uri="{FF2B5EF4-FFF2-40B4-BE49-F238E27FC236}">
                <a16:creationId xmlns:a16="http://schemas.microsoft.com/office/drawing/2014/main" xmlns="" id="{8243E9AF-E514-304F-94C4-01D83BFCB1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grpSp>
        <p:nvGrpSpPr>
          <p:cNvPr id="196" name="Group 195">
            <a:extLst>
              <a:ext uri="{FF2B5EF4-FFF2-40B4-BE49-F238E27FC236}">
                <a16:creationId xmlns:a16="http://schemas.microsoft.com/office/drawing/2014/main" xmlns="" id="{286A36EE-E9F8-A046-82CF-55FB3BB49143}"/>
              </a:ext>
            </a:extLst>
          </p:cNvPr>
          <p:cNvGrpSpPr/>
          <p:nvPr/>
        </p:nvGrpSpPr>
        <p:grpSpPr>
          <a:xfrm>
            <a:off x="1067524" y="2293908"/>
            <a:ext cx="1468788" cy="1944395"/>
            <a:chOff x="1128116" y="2287246"/>
            <a:chExt cx="1468788" cy="1944395"/>
          </a:xfrm>
        </p:grpSpPr>
        <p:sp>
          <p:nvSpPr>
            <p:cNvPr id="197" name="Teardrop 196">
              <a:extLst>
                <a:ext uri="{FF2B5EF4-FFF2-40B4-BE49-F238E27FC236}">
                  <a16:creationId xmlns:a16="http://schemas.microsoft.com/office/drawing/2014/main" xmlns="" id="{77C6D5EE-927E-9B49-8929-F756D86B48BB}"/>
                </a:ext>
              </a:extLst>
            </p:cNvPr>
            <p:cNvSpPr/>
            <p:nvPr/>
          </p:nvSpPr>
          <p:spPr>
            <a:xfrm rot="8091213">
              <a:off x="1128116" y="2287246"/>
              <a:ext cx="1436918" cy="1436918"/>
            </a:xfrm>
            <a:prstGeom prst="teardrop">
              <a:avLst>
                <a:gd name="adj" fmla="val 133588"/>
              </a:avLst>
            </a:prstGeom>
            <a:solidFill>
              <a:srgbClr val="FCC144"/>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98" name="Teardrop 48">
              <a:extLst>
                <a:ext uri="{FF2B5EF4-FFF2-40B4-BE49-F238E27FC236}">
                  <a16:creationId xmlns:a16="http://schemas.microsoft.com/office/drawing/2014/main" xmlns="" id="{9F2B1D80-EDCF-A546-BA80-E01F81F7647F}"/>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99" name="Oval 198">
              <a:extLst>
                <a:ext uri="{FF2B5EF4-FFF2-40B4-BE49-F238E27FC236}">
                  <a16:creationId xmlns:a16="http://schemas.microsoft.com/office/drawing/2014/main" xmlns="" id="{2C9C32A0-5992-0548-B297-B95C57A560B0}"/>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0" name="Oval 199">
              <a:extLst>
                <a:ext uri="{FF2B5EF4-FFF2-40B4-BE49-F238E27FC236}">
                  <a16:creationId xmlns:a16="http://schemas.microsoft.com/office/drawing/2014/main" xmlns="" id="{A9ED27C0-AE2F-6E49-A04D-A899D19720C5}"/>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1" name="Subtitle 2">
              <a:extLst>
                <a:ext uri="{FF2B5EF4-FFF2-40B4-BE49-F238E27FC236}">
                  <a16:creationId xmlns:a16="http://schemas.microsoft.com/office/drawing/2014/main" xmlns="" id="{E4113DC7-1A57-F84F-AC93-AFEB2103260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UL</a:t>
              </a:r>
            </a:p>
          </p:txBody>
        </p:sp>
        <p:sp>
          <p:nvSpPr>
            <p:cNvPr id="202" name="Rectangle 201">
              <a:extLst>
                <a:ext uri="{FF2B5EF4-FFF2-40B4-BE49-F238E27FC236}">
                  <a16:creationId xmlns:a16="http://schemas.microsoft.com/office/drawing/2014/main" xmlns="" id="{789DD26C-7F9C-F74A-8CE0-1B068ABADEA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1970s</a:t>
              </a:r>
            </a:p>
          </p:txBody>
        </p:sp>
        <p:cxnSp>
          <p:nvCxnSpPr>
            <p:cNvPr id="203" name="Straight Connector 202">
              <a:extLst>
                <a:ext uri="{FF2B5EF4-FFF2-40B4-BE49-F238E27FC236}">
                  <a16:creationId xmlns:a16="http://schemas.microsoft.com/office/drawing/2014/main" xmlns="" id="{AD76326C-12EC-DA4B-A94F-CFBB1D4D756F}"/>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xmlns="" id="{8A3D17CE-9560-F04E-9AD7-66F180EC70BA}"/>
              </a:ext>
            </a:extLst>
          </p:cNvPr>
          <p:cNvGrpSpPr/>
          <p:nvPr/>
        </p:nvGrpSpPr>
        <p:grpSpPr>
          <a:xfrm>
            <a:off x="1558345" y="4452320"/>
            <a:ext cx="455275" cy="455275"/>
            <a:chOff x="810865" y="2343896"/>
            <a:chExt cx="455275" cy="455275"/>
          </a:xfrm>
          <a:effectLst/>
        </p:grpSpPr>
        <p:sp>
          <p:nvSpPr>
            <p:cNvPr id="205" name="Oval 204">
              <a:extLst>
                <a:ext uri="{FF2B5EF4-FFF2-40B4-BE49-F238E27FC236}">
                  <a16:creationId xmlns:a16="http://schemas.microsoft.com/office/drawing/2014/main" xmlns="" id="{D9E2D838-95E6-D64A-850D-A009EBFFC074}"/>
                </a:ext>
              </a:extLst>
            </p:cNvPr>
            <p:cNvSpPr/>
            <p:nvPr/>
          </p:nvSpPr>
          <p:spPr>
            <a:xfrm>
              <a:off x="810865" y="2343896"/>
              <a:ext cx="455275" cy="455275"/>
            </a:xfrm>
            <a:prstGeom prst="ellipse">
              <a:avLst/>
            </a:prstGeom>
            <a:solidFill>
              <a:srgbClr val="FCC14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1</a:t>
              </a:r>
            </a:p>
          </p:txBody>
        </p:sp>
        <p:sp>
          <p:nvSpPr>
            <p:cNvPr id="206" name="Moon 205">
              <a:extLst>
                <a:ext uri="{FF2B5EF4-FFF2-40B4-BE49-F238E27FC236}">
                  <a16:creationId xmlns:a16="http://schemas.microsoft.com/office/drawing/2014/main" xmlns="" id="{409DCC7A-55CC-DA4C-9118-C872F44E2E7C}"/>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nvGrpSpPr>
          <p:cNvPr id="207" name="Group 206">
            <a:extLst>
              <a:ext uri="{FF2B5EF4-FFF2-40B4-BE49-F238E27FC236}">
                <a16:creationId xmlns:a16="http://schemas.microsoft.com/office/drawing/2014/main" xmlns="" id="{BA5226DF-FB0B-E643-93F1-4AB67B2D7778}"/>
              </a:ext>
            </a:extLst>
          </p:cNvPr>
          <p:cNvGrpSpPr/>
          <p:nvPr/>
        </p:nvGrpSpPr>
        <p:grpSpPr>
          <a:xfrm>
            <a:off x="5376672" y="2267712"/>
            <a:ext cx="1468788" cy="2638718"/>
            <a:chOff x="5019097" y="2931363"/>
            <a:chExt cx="1468788" cy="2638718"/>
          </a:xfrm>
        </p:grpSpPr>
        <p:grpSp>
          <p:nvGrpSpPr>
            <p:cNvPr id="208" name="Group 207">
              <a:extLst>
                <a:ext uri="{FF2B5EF4-FFF2-40B4-BE49-F238E27FC236}">
                  <a16:creationId xmlns:a16="http://schemas.microsoft.com/office/drawing/2014/main" xmlns="" id="{13E9E64A-2065-9F45-BC94-EF03591C6CFC}"/>
                </a:ext>
              </a:extLst>
            </p:cNvPr>
            <p:cNvGrpSpPr/>
            <p:nvPr/>
          </p:nvGrpSpPr>
          <p:grpSpPr>
            <a:xfrm>
              <a:off x="5019097" y="2931363"/>
              <a:ext cx="1468788" cy="1944395"/>
              <a:chOff x="1128116" y="2287246"/>
              <a:chExt cx="1468788" cy="1944395"/>
            </a:xfrm>
          </p:grpSpPr>
          <p:sp>
            <p:nvSpPr>
              <p:cNvPr id="212" name="Teardrop 211">
                <a:extLst>
                  <a:ext uri="{FF2B5EF4-FFF2-40B4-BE49-F238E27FC236}">
                    <a16:creationId xmlns:a16="http://schemas.microsoft.com/office/drawing/2014/main" xmlns="" id="{280F87FA-94F2-CE4E-9DFB-3283BC6E9232}"/>
                  </a:ext>
                </a:extLst>
              </p:cNvPr>
              <p:cNvSpPr/>
              <p:nvPr/>
            </p:nvSpPr>
            <p:spPr>
              <a:xfrm rot="8091213">
                <a:off x="1128116" y="2287246"/>
                <a:ext cx="1436918" cy="1436918"/>
              </a:xfrm>
              <a:prstGeom prst="teardrop">
                <a:avLst>
                  <a:gd name="adj" fmla="val 133588"/>
                </a:avLst>
              </a:prstGeom>
              <a:solidFill>
                <a:srgbClr val="28B25A"/>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3" name="Teardrop 48">
                <a:extLst>
                  <a:ext uri="{FF2B5EF4-FFF2-40B4-BE49-F238E27FC236}">
                    <a16:creationId xmlns:a16="http://schemas.microsoft.com/office/drawing/2014/main" xmlns="" id="{DA4556BA-1348-6B4D-9091-8B0ED9AF9B7C}"/>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4" name="Oval 213">
                <a:extLst>
                  <a:ext uri="{FF2B5EF4-FFF2-40B4-BE49-F238E27FC236}">
                    <a16:creationId xmlns:a16="http://schemas.microsoft.com/office/drawing/2014/main" xmlns="" id="{0718A70B-5066-B14F-A2AE-2A863F0F54B4}"/>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5" name="Oval 214">
                <a:extLst>
                  <a:ext uri="{FF2B5EF4-FFF2-40B4-BE49-F238E27FC236}">
                    <a16:creationId xmlns:a16="http://schemas.microsoft.com/office/drawing/2014/main" xmlns="" id="{AC9FA8EF-4A17-FA43-B840-6B23D0C3F4C8}"/>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6" name="Subtitle 2">
                <a:extLst>
                  <a:ext uri="{FF2B5EF4-FFF2-40B4-BE49-F238E27FC236}">
                    <a16:creationId xmlns:a16="http://schemas.microsoft.com/office/drawing/2014/main" xmlns="" id="{101974B0-440E-CE49-83A8-B69CF38B5BEE}"/>
                  </a:ext>
                </a:extLst>
              </p:cNvPr>
              <p:cNvSpPr txBox="1">
                <a:spLocks/>
              </p:cNvSpPr>
              <p:nvPr/>
            </p:nvSpPr>
            <p:spPr>
              <a:xfrm>
                <a:off x="1448150" y="2622509"/>
                <a:ext cx="824289" cy="44378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GUL</a:t>
                </a:r>
              </a:p>
            </p:txBody>
          </p:sp>
          <p:sp>
            <p:nvSpPr>
              <p:cNvPr id="217" name="Rectangle 216">
                <a:extLst>
                  <a:ext uri="{FF2B5EF4-FFF2-40B4-BE49-F238E27FC236}">
                    <a16:creationId xmlns:a16="http://schemas.microsoft.com/office/drawing/2014/main" xmlns="" id="{2A3FD937-F967-1B40-88D8-D11F975A19DD}"/>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Mid</a:t>
                </a:r>
              </a:p>
              <a:p>
                <a:pPr lvl="0" algn="ctr">
                  <a:lnSpc>
                    <a:spcPct val="80000"/>
                  </a:lnSpc>
                </a:pPr>
                <a:r>
                  <a:rPr lang="en-US" sz="1200" dirty="0">
                    <a:solidFill>
                      <a:prstClr val="black"/>
                    </a:solidFill>
                    <a:latin typeface="Arial"/>
                  </a:rPr>
                  <a:t>2000s</a:t>
                </a:r>
              </a:p>
            </p:txBody>
          </p:sp>
          <p:cxnSp>
            <p:nvCxnSpPr>
              <p:cNvPr id="218" name="Straight Connector 217">
                <a:extLst>
                  <a:ext uri="{FF2B5EF4-FFF2-40B4-BE49-F238E27FC236}">
                    <a16:creationId xmlns:a16="http://schemas.microsoft.com/office/drawing/2014/main" xmlns="" id="{33DB9942-B11B-B244-9646-E4F900E84019}"/>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09" name="Group 208">
              <a:extLst>
                <a:ext uri="{FF2B5EF4-FFF2-40B4-BE49-F238E27FC236}">
                  <a16:creationId xmlns:a16="http://schemas.microsoft.com/office/drawing/2014/main" xmlns="" id="{691865ED-54E2-904E-A12C-1E8B0A586BD9}"/>
                </a:ext>
              </a:extLst>
            </p:cNvPr>
            <p:cNvGrpSpPr/>
            <p:nvPr/>
          </p:nvGrpSpPr>
          <p:grpSpPr>
            <a:xfrm>
              <a:off x="5522302" y="5114806"/>
              <a:ext cx="455275" cy="455275"/>
              <a:chOff x="810865" y="2343896"/>
              <a:chExt cx="455275" cy="455275"/>
            </a:xfrm>
            <a:effectLst/>
          </p:grpSpPr>
          <p:sp>
            <p:nvSpPr>
              <p:cNvPr id="210" name="Oval 209">
                <a:extLst>
                  <a:ext uri="{FF2B5EF4-FFF2-40B4-BE49-F238E27FC236}">
                    <a16:creationId xmlns:a16="http://schemas.microsoft.com/office/drawing/2014/main" xmlns="" id="{D2F1F921-FA51-1D40-B04B-F4719921CABF}"/>
                  </a:ext>
                </a:extLst>
              </p:cNvPr>
              <p:cNvSpPr/>
              <p:nvPr/>
            </p:nvSpPr>
            <p:spPr>
              <a:xfrm>
                <a:off x="810865" y="2343896"/>
                <a:ext cx="455275" cy="455275"/>
              </a:xfrm>
              <a:prstGeom prst="ellipse">
                <a:avLst/>
              </a:prstGeom>
              <a:solidFill>
                <a:srgbClr val="28B25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3</a:t>
                </a:r>
              </a:p>
            </p:txBody>
          </p:sp>
          <p:sp>
            <p:nvSpPr>
              <p:cNvPr id="211" name="Moon 210">
                <a:extLst>
                  <a:ext uri="{FF2B5EF4-FFF2-40B4-BE49-F238E27FC236}">
                    <a16:creationId xmlns:a16="http://schemas.microsoft.com/office/drawing/2014/main" xmlns="" id="{D0549D49-6A73-9143-BBA7-4C6A83A11207}"/>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219" name="Group 218">
            <a:extLst>
              <a:ext uri="{FF2B5EF4-FFF2-40B4-BE49-F238E27FC236}">
                <a16:creationId xmlns:a16="http://schemas.microsoft.com/office/drawing/2014/main" xmlns="" id="{7790ED65-FCF8-DD46-B71C-AEE10085A6E3}"/>
              </a:ext>
            </a:extLst>
          </p:cNvPr>
          <p:cNvGrpSpPr/>
          <p:nvPr/>
        </p:nvGrpSpPr>
        <p:grpSpPr>
          <a:xfrm>
            <a:off x="6743319" y="2282022"/>
            <a:ext cx="2236865" cy="2610016"/>
            <a:chOff x="5796087" y="1357609"/>
            <a:chExt cx="2236865" cy="2610016"/>
          </a:xfrm>
        </p:grpSpPr>
        <p:grpSp>
          <p:nvGrpSpPr>
            <p:cNvPr id="220" name="Group 219">
              <a:extLst>
                <a:ext uri="{FF2B5EF4-FFF2-40B4-BE49-F238E27FC236}">
                  <a16:creationId xmlns:a16="http://schemas.microsoft.com/office/drawing/2014/main" xmlns="" id="{1D9B86F4-291E-FB47-985A-528B04BB0DAE}"/>
                </a:ext>
              </a:extLst>
            </p:cNvPr>
            <p:cNvGrpSpPr/>
            <p:nvPr/>
          </p:nvGrpSpPr>
          <p:grpSpPr>
            <a:xfrm>
              <a:off x="5796087" y="1357609"/>
              <a:ext cx="2236865" cy="1944395"/>
              <a:chOff x="5605770" y="1381270"/>
              <a:chExt cx="2236865" cy="1944395"/>
            </a:xfrm>
          </p:grpSpPr>
          <p:grpSp>
            <p:nvGrpSpPr>
              <p:cNvPr id="224" name="Group 223">
                <a:extLst>
                  <a:ext uri="{FF2B5EF4-FFF2-40B4-BE49-F238E27FC236}">
                    <a16:creationId xmlns:a16="http://schemas.microsoft.com/office/drawing/2014/main" xmlns="" id="{35A86161-AD3A-894B-9884-10CEABB093A7}"/>
                  </a:ext>
                </a:extLst>
              </p:cNvPr>
              <p:cNvGrpSpPr/>
              <p:nvPr/>
            </p:nvGrpSpPr>
            <p:grpSpPr>
              <a:xfrm>
                <a:off x="5605770" y="2719766"/>
                <a:ext cx="1412551" cy="477249"/>
                <a:chOff x="5605770" y="2719766"/>
                <a:chExt cx="1412551" cy="477249"/>
              </a:xfrm>
            </p:grpSpPr>
            <p:sp>
              <p:nvSpPr>
                <p:cNvPr id="233" name="Rectangle 232">
                  <a:extLst>
                    <a:ext uri="{FF2B5EF4-FFF2-40B4-BE49-F238E27FC236}">
                      <a16:creationId xmlns:a16="http://schemas.microsoft.com/office/drawing/2014/main" xmlns="" id="{CB0EC3A3-1FD2-DA4F-AC7C-D5C9FE0FB9DF}"/>
                    </a:ext>
                  </a:extLst>
                </p:cNvPr>
                <p:cNvSpPr/>
                <p:nvPr/>
              </p:nvSpPr>
              <p:spPr>
                <a:xfrm>
                  <a:off x="5605770" y="2719766"/>
                  <a:ext cx="1412551" cy="477249"/>
                </a:xfrm>
                <a:prstGeom prst="rect">
                  <a:avLst/>
                </a:prstGeom>
                <a:solidFill>
                  <a:srgbClr val="E983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34" name="TextBox 233">
                  <a:extLst>
                    <a:ext uri="{FF2B5EF4-FFF2-40B4-BE49-F238E27FC236}">
                      <a16:creationId xmlns:a16="http://schemas.microsoft.com/office/drawing/2014/main" xmlns="" id="{DDFA760E-558C-ED44-A6F8-8B2B8E823DE4}"/>
                    </a:ext>
                  </a:extLst>
                </p:cNvPr>
                <p:cNvSpPr txBox="1"/>
                <p:nvPr/>
              </p:nvSpPr>
              <p:spPr>
                <a:xfrm>
                  <a:off x="5761236" y="2789113"/>
                  <a:ext cx="1034301" cy="338554"/>
                </a:xfrm>
                <a:prstGeom prst="rect">
                  <a:avLst/>
                </a:prstGeom>
                <a:noFill/>
              </p:spPr>
              <p:txBody>
                <a:bodyPr wrap="square" rtlCol="0">
                  <a:spAutoFit/>
                </a:bodyPr>
                <a:lstStyle/>
                <a:p>
                  <a:pPr algn="ctr"/>
                  <a:r>
                    <a:rPr lang="en-US" sz="800" b="1" dirty="0">
                      <a:solidFill>
                        <a:schemeClr val="bg1"/>
                      </a:solidFill>
                      <a:latin typeface="Arial"/>
                    </a:rPr>
                    <a:t>ACCUMULATION </a:t>
                  </a:r>
                  <a:r>
                    <a:rPr lang="en-US" sz="800" dirty="0">
                      <a:solidFill>
                        <a:schemeClr val="bg1"/>
                      </a:solidFill>
                      <a:latin typeface="Arial"/>
                    </a:rPr>
                    <a:t>FOCUSED</a:t>
                  </a:r>
                </a:p>
              </p:txBody>
            </p:sp>
          </p:grpSp>
          <p:grpSp>
            <p:nvGrpSpPr>
              <p:cNvPr id="225" name="Group 224">
                <a:extLst>
                  <a:ext uri="{FF2B5EF4-FFF2-40B4-BE49-F238E27FC236}">
                    <a16:creationId xmlns:a16="http://schemas.microsoft.com/office/drawing/2014/main" xmlns="" id="{34D5E231-12F9-854A-A4DE-9A3F3B0DEEE9}"/>
                  </a:ext>
                </a:extLst>
              </p:cNvPr>
              <p:cNvGrpSpPr/>
              <p:nvPr/>
            </p:nvGrpSpPr>
            <p:grpSpPr>
              <a:xfrm>
                <a:off x="6373847" y="1381270"/>
                <a:ext cx="1468788" cy="1944395"/>
                <a:chOff x="1128116" y="2287246"/>
                <a:chExt cx="1468788" cy="1944395"/>
              </a:xfrm>
            </p:grpSpPr>
            <p:sp>
              <p:nvSpPr>
                <p:cNvPr id="226" name="Teardrop 225">
                  <a:extLst>
                    <a:ext uri="{FF2B5EF4-FFF2-40B4-BE49-F238E27FC236}">
                      <a16:creationId xmlns:a16="http://schemas.microsoft.com/office/drawing/2014/main" xmlns="" id="{3E80D84A-8C7F-1640-90C2-B9F9BB216CBB}"/>
                    </a:ext>
                  </a:extLst>
                </p:cNvPr>
                <p:cNvSpPr/>
                <p:nvPr/>
              </p:nvSpPr>
              <p:spPr>
                <a:xfrm rot="8091213">
                  <a:off x="1128116" y="2287246"/>
                  <a:ext cx="1436918" cy="1436918"/>
                </a:xfrm>
                <a:prstGeom prst="teardrop">
                  <a:avLst>
                    <a:gd name="adj" fmla="val 133588"/>
                  </a:avLst>
                </a:prstGeom>
                <a:solidFill>
                  <a:srgbClr val="E98335"/>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27" name="Teardrop 48">
                  <a:extLst>
                    <a:ext uri="{FF2B5EF4-FFF2-40B4-BE49-F238E27FC236}">
                      <a16:creationId xmlns:a16="http://schemas.microsoft.com/office/drawing/2014/main" xmlns="" id="{8E279585-D752-5D4B-9243-E747FCFE3073}"/>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28" name="Oval 227">
                  <a:extLst>
                    <a:ext uri="{FF2B5EF4-FFF2-40B4-BE49-F238E27FC236}">
                      <a16:creationId xmlns:a16="http://schemas.microsoft.com/office/drawing/2014/main" xmlns="" id="{ABF0D261-B363-FD49-8A39-C0B2ECF66379}"/>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29" name="Oval 228">
                  <a:extLst>
                    <a:ext uri="{FF2B5EF4-FFF2-40B4-BE49-F238E27FC236}">
                      <a16:creationId xmlns:a16="http://schemas.microsoft.com/office/drawing/2014/main" xmlns="" id="{9573123C-493E-B64D-8D24-2100B86AFD4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30" name="Subtitle 2">
                  <a:extLst>
                    <a:ext uri="{FF2B5EF4-FFF2-40B4-BE49-F238E27FC236}">
                      <a16:creationId xmlns:a16="http://schemas.microsoft.com/office/drawing/2014/main" xmlns="" id="{E2243423-AAAA-9747-AE2F-B1539AE3CA71}"/>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IUL</a:t>
                  </a:r>
                </a:p>
              </p:txBody>
            </p:sp>
            <p:sp>
              <p:nvSpPr>
                <p:cNvPr id="231" name="Rectangle 230">
                  <a:extLst>
                    <a:ext uri="{FF2B5EF4-FFF2-40B4-BE49-F238E27FC236}">
                      <a16:creationId xmlns:a16="http://schemas.microsoft.com/office/drawing/2014/main" xmlns="" id="{DD841C51-A47F-2540-BF52-74B6C0FB832A}"/>
                    </a:ext>
                  </a:extLst>
                </p:cNvPr>
                <p:cNvSpPr/>
                <p:nvPr/>
              </p:nvSpPr>
              <p:spPr>
                <a:xfrm>
                  <a:off x="1458136" y="3035647"/>
                  <a:ext cx="804321" cy="428451"/>
                </a:xfrm>
                <a:prstGeom prst="rect">
                  <a:avLst/>
                </a:prstGeom>
              </p:spPr>
              <p:txBody>
                <a:bodyPr wrap="square">
                  <a:spAutoFit/>
                </a:bodyPr>
                <a:lstStyle/>
                <a:p>
                  <a:pPr lvl="0" algn="ctr"/>
                  <a:r>
                    <a:rPr lang="en-US" sz="1200" dirty="0">
                      <a:solidFill>
                        <a:prstClr val="black"/>
                      </a:solidFill>
                      <a:latin typeface="Arial"/>
                    </a:rPr>
                    <a:t>Late </a:t>
                  </a:r>
                </a:p>
                <a:p>
                  <a:pPr lvl="0" algn="ctr">
                    <a:lnSpc>
                      <a:spcPct val="80000"/>
                    </a:lnSpc>
                  </a:pPr>
                  <a:r>
                    <a:rPr lang="en-US" sz="1200" dirty="0">
                      <a:solidFill>
                        <a:prstClr val="black"/>
                      </a:solidFill>
                      <a:latin typeface="Arial"/>
                    </a:rPr>
                    <a:t>2000s</a:t>
                  </a:r>
                </a:p>
              </p:txBody>
            </p:sp>
            <p:cxnSp>
              <p:nvCxnSpPr>
                <p:cNvPr id="232" name="Straight Connector 231">
                  <a:extLst>
                    <a:ext uri="{FF2B5EF4-FFF2-40B4-BE49-F238E27FC236}">
                      <a16:creationId xmlns:a16="http://schemas.microsoft.com/office/drawing/2014/main" xmlns="" id="{55F95CA6-B012-C24E-9948-8409683A3D96}"/>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221" name="Group 220">
              <a:extLst>
                <a:ext uri="{FF2B5EF4-FFF2-40B4-BE49-F238E27FC236}">
                  <a16:creationId xmlns:a16="http://schemas.microsoft.com/office/drawing/2014/main" xmlns="" id="{DCA8673B-9658-5147-B88D-0C56FCB8F079}"/>
                </a:ext>
              </a:extLst>
            </p:cNvPr>
            <p:cNvGrpSpPr/>
            <p:nvPr/>
          </p:nvGrpSpPr>
          <p:grpSpPr>
            <a:xfrm>
              <a:off x="7075241" y="3512350"/>
              <a:ext cx="455275" cy="455275"/>
              <a:chOff x="810865" y="2343896"/>
              <a:chExt cx="455275" cy="455275"/>
            </a:xfrm>
            <a:effectLst/>
          </p:grpSpPr>
          <p:sp>
            <p:nvSpPr>
              <p:cNvPr id="222" name="Oval 221">
                <a:extLst>
                  <a:ext uri="{FF2B5EF4-FFF2-40B4-BE49-F238E27FC236}">
                    <a16:creationId xmlns:a16="http://schemas.microsoft.com/office/drawing/2014/main" xmlns="" id="{F02C6072-2124-0A48-8D58-C63D25A36BFB}"/>
                  </a:ext>
                </a:extLst>
              </p:cNvPr>
              <p:cNvSpPr/>
              <p:nvPr/>
            </p:nvSpPr>
            <p:spPr>
              <a:xfrm>
                <a:off x="810865" y="2343896"/>
                <a:ext cx="455275" cy="455275"/>
              </a:xfrm>
              <a:prstGeom prst="ellipse">
                <a:avLst/>
              </a:prstGeom>
              <a:solidFill>
                <a:srgbClr val="E9833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4</a:t>
                </a:r>
              </a:p>
            </p:txBody>
          </p:sp>
          <p:sp>
            <p:nvSpPr>
              <p:cNvPr id="223" name="Moon 222">
                <a:extLst>
                  <a:ext uri="{FF2B5EF4-FFF2-40B4-BE49-F238E27FC236}">
                    <a16:creationId xmlns:a16="http://schemas.microsoft.com/office/drawing/2014/main" xmlns="" id="{E72E064C-1702-5A41-ADA8-6DD83AFAC196}"/>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sp>
        <p:nvSpPr>
          <p:cNvPr id="251" name="Title 1">
            <a:extLst>
              <a:ext uri="{FF2B5EF4-FFF2-40B4-BE49-F238E27FC236}">
                <a16:creationId xmlns:a16="http://schemas.microsoft.com/office/drawing/2014/main" xmlns="" id="{2EC648AF-C7CA-9F47-B266-0C0B53D02DA3}"/>
              </a:ext>
            </a:extLst>
          </p:cNvPr>
          <p:cNvSpPr txBox="1">
            <a:spLocks/>
          </p:cNvSpPr>
          <p:nvPr/>
        </p:nvSpPr>
        <p:spPr>
          <a:xfrm>
            <a:off x="3589161" y="361503"/>
            <a:ext cx="11018077" cy="24512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smtClean="0">
                <a:solidFill>
                  <a:srgbClr val="595959"/>
                </a:solidFill>
                <a:latin typeface="Arial"/>
              </a:rPr>
              <a:t>IT’S </a:t>
            </a:r>
            <a:r>
              <a:rPr lang="en-US" sz="3600" u="sng" spc="100" dirty="0" smtClean="0">
                <a:solidFill>
                  <a:srgbClr val="595959"/>
                </a:solidFill>
                <a:latin typeface="Arial"/>
              </a:rPr>
              <a:t>ALL</a:t>
            </a:r>
            <a:r>
              <a:rPr lang="en-US" sz="3600" spc="100" dirty="0" smtClean="0">
                <a:solidFill>
                  <a:srgbClr val="595959"/>
                </a:solidFill>
                <a:latin typeface="Arial"/>
              </a:rPr>
              <a:t> UNIVERSAL LIFE</a:t>
            </a:r>
            <a:endParaRPr lang="en-US" sz="3600" spc="100" dirty="0">
              <a:solidFill>
                <a:srgbClr val="595959"/>
              </a:solidFill>
              <a:latin typeface="Arial"/>
            </a:endParaRPr>
          </a:p>
        </p:txBody>
      </p:sp>
      <p:grpSp>
        <p:nvGrpSpPr>
          <p:cNvPr id="111" name="Group 110">
            <a:extLst>
              <a:ext uri="{FF2B5EF4-FFF2-40B4-BE49-F238E27FC236}">
                <a16:creationId xmlns:a16="http://schemas.microsoft.com/office/drawing/2014/main" xmlns="" id="{931499BA-DC91-4B45-9A9A-657CD5ADD267}"/>
              </a:ext>
            </a:extLst>
          </p:cNvPr>
          <p:cNvGrpSpPr/>
          <p:nvPr/>
        </p:nvGrpSpPr>
        <p:grpSpPr>
          <a:xfrm>
            <a:off x="3236976" y="2273457"/>
            <a:ext cx="1468788" cy="2620353"/>
            <a:chOff x="3461932" y="649596"/>
            <a:chExt cx="1468788" cy="2620353"/>
          </a:xfrm>
        </p:grpSpPr>
        <p:grpSp>
          <p:nvGrpSpPr>
            <p:cNvPr id="112" name="Group 111">
              <a:extLst>
                <a:ext uri="{FF2B5EF4-FFF2-40B4-BE49-F238E27FC236}">
                  <a16:creationId xmlns:a16="http://schemas.microsoft.com/office/drawing/2014/main" xmlns="" id="{76D8555E-3BA8-584A-8D6C-36D7852C578A}"/>
                </a:ext>
              </a:extLst>
            </p:cNvPr>
            <p:cNvGrpSpPr/>
            <p:nvPr/>
          </p:nvGrpSpPr>
          <p:grpSpPr>
            <a:xfrm>
              <a:off x="3461932" y="649596"/>
              <a:ext cx="1468788" cy="1944395"/>
              <a:chOff x="1128116" y="2287246"/>
              <a:chExt cx="1468788" cy="1944395"/>
            </a:xfrm>
          </p:grpSpPr>
          <p:sp>
            <p:nvSpPr>
              <p:cNvPr id="116" name="Teardrop 115">
                <a:extLst>
                  <a:ext uri="{FF2B5EF4-FFF2-40B4-BE49-F238E27FC236}">
                    <a16:creationId xmlns:a16="http://schemas.microsoft.com/office/drawing/2014/main" xmlns="" id="{45BC1F22-A6B9-0642-A344-652D130E2FEE}"/>
                  </a:ext>
                </a:extLst>
              </p:cNvPr>
              <p:cNvSpPr/>
              <p:nvPr/>
            </p:nvSpPr>
            <p:spPr>
              <a:xfrm rot="8091213">
                <a:off x="1128116" y="2287246"/>
                <a:ext cx="1436918" cy="1436918"/>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7" name="Teardrop 48">
                <a:extLst>
                  <a:ext uri="{FF2B5EF4-FFF2-40B4-BE49-F238E27FC236}">
                    <a16:creationId xmlns:a16="http://schemas.microsoft.com/office/drawing/2014/main" xmlns="" id="{6320A39E-679E-0B4A-8892-EB29E1BF4609}"/>
                  </a:ext>
                </a:extLst>
              </p:cNvPr>
              <p:cNvSpPr/>
              <p:nvPr/>
            </p:nvSpPr>
            <p:spPr>
              <a:xfrm rot="8091213">
                <a:off x="1225187" y="2859923"/>
                <a:ext cx="1678234" cy="1065201"/>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8" name="Oval 117">
                <a:extLst>
                  <a:ext uri="{FF2B5EF4-FFF2-40B4-BE49-F238E27FC236}">
                    <a16:creationId xmlns:a16="http://schemas.microsoft.com/office/drawing/2014/main" xmlns="" id="{BFE194A7-77B3-694F-8B12-A28FAE6DE2C8}"/>
                  </a:ext>
                </a:extLst>
              </p:cNvPr>
              <p:cNvSpPr/>
              <p:nvPr/>
            </p:nvSpPr>
            <p:spPr>
              <a:xfrm>
                <a:off x="1269099" y="2422020"/>
                <a:ext cx="1154952" cy="11549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19" name="Oval 118">
                <a:extLst>
                  <a:ext uri="{FF2B5EF4-FFF2-40B4-BE49-F238E27FC236}">
                    <a16:creationId xmlns:a16="http://schemas.microsoft.com/office/drawing/2014/main" xmlns="" id="{9A0CF7B6-6FFE-124B-AABD-9894EC739B47}"/>
                  </a:ext>
                </a:extLst>
              </p:cNvPr>
              <p:cNvSpPr/>
              <p:nvPr/>
            </p:nvSpPr>
            <p:spPr>
              <a:xfrm>
                <a:off x="1394330" y="2547251"/>
                <a:ext cx="904491" cy="904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20" name="Subtitle 2">
                <a:extLst>
                  <a:ext uri="{FF2B5EF4-FFF2-40B4-BE49-F238E27FC236}">
                    <a16:creationId xmlns:a16="http://schemas.microsoft.com/office/drawing/2014/main" xmlns="" id="{9775466F-917B-F54D-A3EC-6A66CEE61C6E}"/>
                  </a:ext>
                </a:extLst>
              </p:cNvPr>
              <p:cNvSpPr txBox="1">
                <a:spLocks/>
              </p:cNvSpPr>
              <p:nvPr/>
            </p:nvSpPr>
            <p:spPr>
              <a:xfrm>
                <a:off x="1448150" y="2622509"/>
                <a:ext cx="824289" cy="443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a:ea typeface="+mj-ea"/>
                    <a:cs typeface="+mj-cs"/>
                  </a:rPr>
                  <a:t>VUL</a:t>
                </a:r>
              </a:p>
            </p:txBody>
          </p:sp>
          <p:sp>
            <p:nvSpPr>
              <p:cNvPr id="121" name="Rectangle 120">
                <a:extLst>
                  <a:ext uri="{FF2B5EF4-FFF2-40B4-BE49-F238E27FC236}">
                    <a16:creationId xmlns:a16="http://schemas.microsoft.com/office/drawing/2014/main" xmlns="" id="{8B818200-8C9C-F64A-8022-000D14ADD455}"/>
                  </a:ext>
                </a:extLst>
              </p:cNvPr>
              <p:cNvSpPr/>
              <p:nvPr/>
            </p:nvSpPr>
            <p:spPr>
              <a:xfrm>
                <a:off x="1458136" y="3035647"/>
                <a:ext cx="804321" cy="424732"/>
              </a:xfrm>
              <a:prstGeom prst="rect">
                <a:avLst/>
              </a:prstGeom>
            </p:spPr>
            <p:txBody>
              <a:bodyPr wrap="square" lIns="0" rIns="0">
                <a:spAutoFit/>
              </a:bodyPr>
              <a:lstStyle/>
              <a:p>
                <a:pPr lvl="0" algn="ctr"/>
                <a:r>
                  <a:rPr lang="en-US" sz="1200" dirty="0" smtClean="0">
                    <a:solidFill>
                      <a:prstClr val="black"/>
                    </a:solidFill>
                    <a:latin typeface="Arial"/>
                  </a:rPr>
                  <a:t>Mid-to-Late</a:t>
                </a:r>
                <a:endParaRPr lang="en-US" sz="1200" dirty="0">
                  <a:solidFill>
                    <a:prstClr val="black"/>
                  </a:solidFill>
                  <a:latin typeface="Arial"/>
                </a:endParaRPr>
              </a:p>
              <a:p>
                <a:pPr lvl="0" algn="ctr">
                  <a:lnSpc>
                    <a:spcPct val="80000"/>
                  </a:lnSpc>
                </a:pPr>
                <a:r>
                  <a:rPr lang="en-US" sz="1200" dirty="0">
                    <a:solidFill>
                      <a:prstClr val="black"/>
                    </a:solidFill>
                    <a:latin typeface="Arial"/>
                  </a:rPr>
                  <a:t>1980s</a:t>
                </a:r>
              </a:p>
            </p:txBody>
          </p:sp>
          <p:cxnSp>
            <p:nvCxnSpPr>
              <p:cNvPr id="122" name="Straight Connector 121">
                <a:extLst>
                  <a:ext uri="{FF2B5EF4-FFF2-40B4-BE49-F238E27FC236}">
                    <a16:creationId xmlns:a16="http://schemas.microsoft.com/office/drawing/2014/main" xmlns="" id="{97FC0434-3199-8041-8EB4-3B3C5EEEA9EE}"/>
                  </a:ext>
                </a:extLst>
              </p:cNvPr>
              <p:cNvCxnSpPr>
                <a:cxnSpLocks/>
              </p:cNvCxnSpPr>
              <p:nvPr/>
            </p:nvCxnSpPr>
            <p:spPr>
              <a:xfrm>
                <a:off x="1550185" y="3047014"/>
                <a:ext cx="620221" cy="0"/>
              </a:xfrm>
              <a:prstGeom prst="line">
                <a:avLst/>
              </a:prstGeom>
              <a:ln w="12700">
                <a:solidFill>
                  <a:schemeClr val="tx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xmlns="" id="{3659820B-19C3-974B-B45A-6E2E1D10545D}"/>
                </a:ext>
              </a:extLst>
            </p:cNvPr>
            <p:cNvGrpSpPr/>
            <p:nvPr/>
          </p:nvGrpSpPr>
          <p:grpSpPr>
            <a:xfrm>
              <a:off x="3966427" y="2814674"/>
              <a:ext cx="455275" cy="455275"/>
              <a:chOff x="810865" y="2343896"/>
              <a:chExt cx="455275" cy="455275"/>
            </a:xfrm>
            <a:effectLst/>
          </p:grpSpPr>
          <p:sp>
            <p:nvSpPr>
              <p:cNvPr id="114" name="Oval 113">
                <a:extLst>
                  <a:ext uri="{FF2B5EF4-FFF2-40B4-BE49-F238E27FC236}">
                    <a16:creationId xmlns:a16="http://schemas.microsoft.com/office/drawing/2014/main" xmlns="" id="{3E011A50-A57E-A84A-9A96-D59FAC2AB8FA}"/>
                  </a:ext>
                </a:extLst>
              </p:cNvPr>
              <p:cNvSpPr/>
              <p:nvPr/>
            </p:nvSpPr>
            <p:spPr>
              <a:xfrm>
                <a:off x="810865" y="2343896"/>
                <a:ext cx="455275" cy="455275"/>
              </a:xfrm>
              <a:prstGeom prst="ellipse">
                <a:avLst/>
              </a:prstGeom>
              <a:solidFill>
                <a:srgbClr val="BD2A8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rPr>
                  <a:t>2</a:t>
                </a:r>
              </a:p>
            </p:txBody>
          </p:sp>
          <p:sp>
            <p:nvSpPr>
              <p:cNvPr id="115" name="Moon 114">
                <a:extLst>
                  <a:ext uri="{FF2B5EF4-FFF2-40B4-BE49-F238E27FC236}">
                    <a16:creationId xmlns:a16="http://schemas.microsoft.com/office/drawing/2014/main" xmlns="" id="{15E039CA-225F-1043-B961-D595D5E859A0}"/>
                  </a:ext>
                </a:extLst>
              </p:cNvPr>
              <p:cNvSpPr/>
              <p:nvPr/>
            </p:nvSpPr>
            <p:spPr>
              <a:xfrm rot="10800000">
                <a:off x="1044574" y="2354934"/>
                <a:ext cx="215215" cy="439065"/>
              </a:xfrm>
              <a:prstGeom prst="moon">
                <a:avLst>
                  <a:gd name="adj" fmla="val 73720"/>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grpSp>
      </p:grpSp>
      <p:grpSp>
        <p:nvGrpSpPr>
          <p:cNvPr id="93" name="Group 92"/>
          <p:cNvGrpSpPr/>
          <p:nvPr/>
        </p:nvGrpSpPr>
        <p:grpSpPr>
          <a:xfrm>
            <a:off x="208986" y="-11959"/>
            <a:ext cx="3153114" cy="2180540"/>
            <a:chOff x="208986" y="-11959"/>
            <a:chExt cx="3153114" cy="2180540"/>
          </a:xfrm>
        </p:grpSpPr>
        <p:sp>
          <p:nvSpPr>
            <p:cNvPr id="94" name="Pentagon 93">
              <a:extLst>
                <a:ext uri="{FF2B5EF4-FFF2-40B4-BE49-F238E27FC236}">
                  <a16:creationId xmlns:a16="http://schemas.microsoft.com/office/drawing/2014/main" xmlns="" id="{AED03963-FBB0-5446-8A61-9CA6FFCC8AFD}"/>
                </a:ext>
              </a:extLst>
            </p:cNvPr>
            <p:cNvSpPr/>
            <p:nvPr/>
          </p:nvSpPr>
          <p:spPr>
            <a:xfrm rot="5400000">
              <a:off x="699199" y="-494321"/>
              <a:ext cx="2175368" cy="3150435"/>
            </a:xfrm>
            <a:prstGeom prst="homePlat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5" name="Pentagon 254">
              <a:extLst>
                <a:ext uri="{FF2B5EF4-FFF2-40B4-BE49-F238E27FC236}">
                  <a16:creationId xmlns:a16="http://schemas.microsoft.com/office/drawing/2014/main" xmlns="" id="{A4F23C38-7A1C-974F-99B6-6EE2AD6F51A1}"/>
                </a:ext>
              </a:extLst>
            </p:cNvPr>
            <p:cNvSpPr/>
            <p:nvPr/>
          </p:nvSpPr>
          <p:spPr>
            <a:xfrm rot="5400000">
              <a:off x="696520" y="-499493"/>
              <a:ext cx="2175368" cy="3150435"/>
            </a:xfrm>
            <a:custGeom>
              <a:avLst/>
              <a:gdLst>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3150435 h 3150435"/>
                <a:gd name="connsiteX5" fmla="*/ 0 w 2175368"/>
                <a:gd name="connsiteY5"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 name="connsiteX0" fmla="*/ 0 w 2175368"/>
                <a:gd name="connsiteY0" fmla="*/ 0 h 3150435"/>
                <a:gd name="connsiteX1" fmla="*/ 1087684 w 2175368"/>
                <a:gd name="connsiteY1" fmla="*/ 0 h 3150435"/>
                <a:gd name="connsiteX2" fmla="*/ 2175368 w 2175368"/>
                <a:gd name="connsiteY2" fmla="*/ 1575218 h 3150435"/>
                <a:gd name="connsiteX3" fmla="*/ 1087684 w 2175368"/>
                <a:gd name="connsiteY3" fmla="*/ 3150435 h 3150435"/>
                <a:gd name="connsiteX4" fmla="*/ 0 w 2175368"/>
                <a:gd name="connsiteY4" fmla="*/ 0 h 3150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68" h="3150435">
                  <a:moveTo>
                    <a:pt x="0" y="0"/>
                  </a:moveTo>
                  <a:lnTo>
                    <a:pt x="1087684" y="0"/>
                  </a:lnTo>
                  <a:lnTo>
                    <a:pt x="2175368" y="1575218"/>
                  </a:lnTo>
                  <a:lnTo>
                    <a:pt x="1087684" y="3150435"/>
                  </a:lnTo>
                  <a:cubicBezTo>
                    <a:pt x="1114589" y="1710823"/>
                    <a:pt x="718163" y="889278"/>
                    <a:pt x="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6" name="TextBox 95">
              <a:extLst>
                <a:ext uri="{FF2B5EF4-FFF2-40B4-BE49-F238E27FC236}">
                  <a16:creationId xmlns:a16="http://schemas.microsoft.com/office/drawing/2014/main" xmlns="" id="{7AC9DD2F-AEE6-834A-ADE7-679D756AF2D1}"/>
                </a:ext>
              </a:extLst>
            </p:cNvPr>
            <p:cNvSpPr txBox="1"/>
            <p:nvPr/>
          </p:nvSpPr>
          <p:spPr>
            <a:xfrm>
              <a:off x="662676" y="346773"/>
              <a:ext cx="2280605" cy="954107"/>
            </a:xfrm>
            <a:prstGeom prst="rect">
              <a:avLst/>
            </a:prstGeom>
            <a:noFill/>
          </p:spPr>
          <p:txBody>
            <a:bodyPr wrap="square" rtlCol="0">
              <a:spAutoFit/>
            </a:bodyPr>
            <a:lstStyle/>
            <a:p>
              <a:pPr algn="ctr"/>
              <a:r>
                <a:rPr lang="en-US" sz="2800" b="1" dirty="0">
                  <a:solidFill>
                    <a:schemeClr val="bg1"/>
                  </a:solidFill>
                  <a:latin typeface="Arial"/>
                </a:rPr>
                <a:t>A </a:t>
              </a:r>
              <a:r>
                <a:rPr lang="en-US" sz="2800" b="1" dirty="0" smtClean="0">
                  <a:solidFill>
                    <a:schemeClr val="bg1"/>
                  </a:solidFill>
                  <a:latin typeface="Arial"/>
                </a:rPr>
                <a:t>LITTLE HISTORY</a:t>
              </a:r>
              <a:endParaRPr lang="en-US" sz="2800" b="1" dirty="0">
                <a:solidFill>
                  <a:schemeClr val="bg1"/>
                </a:solidFill>
                <a:latin typeface="Arial"/>
              </a:endParaRPr>
            </a:p>
          </p:txBody>
        </p:sp>
      </p:grpSp>
      <p:sp>
        <p:nvSpPr>
          <p:cNvPr id="2" name="Slide Number Placeholder 1"/>
          <p:cNvSpPr>
            <a:spLocks noGrp="1"/>
          </p:cNvSpPr>
          <p:nvPr>
            <p:ph type="sldNum" sz="quarter" idx="12"/>
          </p:nvPr>
        </p:nvSpPr>
        <p:spPr/>
        <p:txBody>
          <a:bodyPr/>
          <a:lstStyle/>
          <a:p>
            <a:fld id="{A7F84AF7-782E-8748-9862-C80A76F4A1D6}" type="slidenum">
              <a:rPr lang="en-US" smtClean="0"/>
              <a:t>7</a:t>
            </a:fld>
            <a:endParaRPr lang="en-US" dirty="0"/>
          </a:p>
        </p:txBody>
      </p:sp>
      <p:sp>
        <p:nvSpPr>
          <p:cNvPr id="82"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0" y="6631536"/>
            <a:ext cx="12192000" cy="262659"/>
          </a:xfrm>
          <a:prstGeom prst="rect">
            <a:avLst/>
          </a:prstGeom>
        </p:spPr>
        <p:txBody>
          <a:bodyPr vert="horz" lIns="91440" tIns="45720" rIns="91440" bIns="45720" rtlCol="0" anchor="ctr"/>
          <a:lstStyle>
            <a:lvl1pPr algn="ctr">
              <a:defRPr sz="900">
                <a:solidFill>
                  <a:schemeClr val="tx1">
                    <a:lumMod val="65000"/>
                    <a:lumOff val="35000"/>
                  </a:schemeClr>
                </a:solidFill>
                <a:latin typeface="Arial"/>
              </a:defRPr>
            </a:lvl1pPr>
          </a:lstStyle>
          <a:p>
            <a:r>
              <a:rPr lang="en-US" dirty="0" smtClean="0"/>
              <a:t>FOR FINANCIAL PROFESSIONAL USE ONLY. NOT FOR USE WITH THE PUBLIC. </a:t>
            </a:r>
            <a:endParaRPr lang="en-US" dirty="0"/>
          </a:p>
        </p:txBody>
      </p:sp>
    </p:spTree>
    <p:extLst>
      <p:ext uri="{BB962C8B-B14F-4D97-AF65-F5344CB8AC3E}">
        <p14:creationId xmlns:p14="http://schemas.microsoft.com/office/powerpoint/2010/main" val="1627289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500" fill="hold"/>
                                        <p:tgtEl>
                                          <p:spTgt spid="281"/>
                                        </p:tgtEl>
                                        <p:attrNameLst>
                                          <p:attrName>ppt_x</p:attrName>
                                        </p:attrNameLst>
                                      </p:cBhvr>
                                      <p:tavLst>
                                        <p:tav tm="0">
                                          <p:val>
                                            <p:strVal val="1+#ppt_w/2"/>
                                          </p:val>
                                        </p:tav>
                                        <p:tav tm="100000">
                                          <p:val>
                                            <p:strVal val="#ppt_x"/>
                                          </p:val>
                                        </p:tav>
                                      </p:tavLst>
                                    </p:anim>
                                    <p:anim calcmode="lin" valueType="num">
                                      <p:cBhvr additive="base">
                                        <p:cTn id="8" dur="500" fill="hold"/>
                                        <p:tgtEl>
                                          <p:spTgt spid="28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fill="hold"/>
                                        <p:tgtEl>
                                          <p:spTgt spid="177"/>
                                        </p:tgtEl>
                                        <p:attrNameLst>
                                          <p:attrName>ppt_x</p:attrName>
                                        </p:attrNameLst>
                                      </p:cBhvr>
                                      <p:tavLst>
                                        <p:tav tm="0">
                                          <p:val>
                                            <p:strVal val="1+#ppt_w/2"/>
                                          </p:val>
                                        </p:tav>
                                        <p:tav tm="100000">
                                          <p:val>
                                            <p:strVal val="#ppt_x"/>
                                          </p:val>
                                        </p:tav>
                                      </p:tavLst>
                                    </p:anim>
                                    <p:anim calcmode="lin" valueType="num">
                                      <p:cBhvr additive="base">
                                        <p:cTn id="12" dur="500" fill="hold"/>
                                        <p:tgtEl>
                                          <p:spTgt spid="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3990905"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a:solidFill>
                  <a:srgbClr val="595959"/>
                </a:solidFill>
                <a:latin typeface="Arial"/>
              </a:rPr>
              <a:t>ALL UL WORKS THE SAME</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sp>
          <p:nvSpPr>
            <p:cNvPr id="88" name="TextBox 87"/>
            <p:cNvSpPr txBox="1"/>
            <p:nvPr/>
          </p:nvSpPr>
          <p:spPr>
            <a:xfrm>
              <a:off x="9600516" y="1753615"/>
              <a:ext cx="235962" cy="215444"/>
            </a:xfrm>
            <a:prstGeom prst="rect">
              <a:avLst/>
            </a:prstGeom>
            <a:noFill/>
          </p:spPr>
          <p:txBody>
            <a:bodyPr wrap="none" rtlCol="0">
              <a:spAutoFit/>
            </a:bodyPr>
            <a:lstStyle/>
            <a:p>
              <a:r>
                <a:rPr lang="en-US" sz="800" dirty="0" smtClean="0">
                  <a:solidFill>
                    <a:srgbClr val="00A4E4"/>
                  </a:solidFill>
                </a:rPr>
                <a:t>1</a:t>
              </a:r>
              <a:endParaRPr lang="en-US" sz="800" dirty="0">
                <a:solidFill>
                  <a:srgbClr val="00A4E4"/>
                </a:solidFil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4" name="TextBox 3">
            <a:extLst>
              <a:ext uri="{FF2B5EF4-FFF2-40B4-BE49-F238E27FC236}">
                <a16:creationId xmlns:a16="http://schemas.microsoft.com/office/drawing/2014/main" xmlns="" id="{D5497261-7939-7E4C-9E96-331742A9CECF}"/>
              </a:ext>
            </a:extLst>
          </p:cNvPr>
          <p:cNvSpPr txBox="1"/>
          <p:nvPr/>
        </p:nvSpPr>
        <p:spPr>
          <a:xfrm>
            <a:off x="431042" y="2726187"/>
            <a:ext cx="4572000" cy="923330"/>
          </a:xfrm>
          <a:prstGeom prst="rect">
            <a:avLst/>
          </a:prstGeom>
          <a:noFill/>
        </p:spPr>
        <p:txBody>
          <a:bodyPr wrap="square" rtlCol="0">
            <a:spAutoFit/>
          </a:bodyPr>
          <a:lstStyle/>
          <a:p>
            <a:r>
              <a:rPr lang="en-US" dirty="0">
                <a:solidFill>
                  <a:srgbClr val="595959"/>
                </a:solidFill>
                <a:latin typeface="Arial"/>
              </a:rPr>
              <a:t>Think of universal life insurance coverage like a drive to the top of a winding mountain </a:t>
            </a:r>
            <a:r>
              <a:rPr lang="en-US" dirty="0" smtClean="0">
                <a:solidFill>
                  <a:srgbClr val="595959"/>
                </a:solidFill>
                <a:latin typeface="Arial"/>
              </a:rPr>
              <a:t>road.</a:t>
            </a:r>
            <a:endParaRPr lang="en-US" dirty="0">
              <a:solidFill>
                <a:srgbClr val="595959"/>
              </a:solidFill>
              <a:latin typeface="Arial"/>
            </a:endParaRPr>
          </a:p>
        </p:txBody>
      </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sp>
        <p:nvSpPr>
          <p:cNvPr id="106" name="Rectangle 105">
            <a:extLst>
              <a:ext uri="{FF2B5EF4-FFF2-40B4-BE49-F238E27FC236}">
                <a16:creationId xmlns:a16="http://schemas.microsoft.com/office/drawing/2014/main" xmlns="" id="{1BDF9AF8-DE6A-D74D-944E-625CF9EE92AC}"/>
              </a:ext>
            </a:extLst>
          </p:cNvPr>
          <p:cNvSpPr/>
          <p:nvPr/>
        </p:nvSpPr>
        <p:spPr>
          <a:xfrm>
            <a:off x="431042" y="3742805"/>
            <a:ext cx="4572000" cy="646331"/>
          </a:xfrm>
          <a:prstGeom prst="rect">
            <a:avLst/>
          </a:prstGeom>
        </p:spPr>
        <p:txBody>
          <a:bodyPr wrap="square">
            <a:spAutoFit/>
          </a:bodyPr>
          <a:lstStyle/>
          <a:p>
            <a:pPr lvl="0"/>
            <a:r>
              <a:rPr lang="en-US" dirty="0">
                <a:solidFill>
                  <a:srgbClr val="595959"/>
                </a:solidFill>
                <a:latin typeface="Arial"/>
              </a:rPr>
              <a:t>The most permanent coverage would take </a:t>
            </a:r>
            <a:r>
              <a:rPr lang="en-US" dirty="0" smtClean="0">
                <a:solidFill>
                  <a:srgbClr val="595959"/>
                </a:solidFill>
                <a:latin typeface="Arial"/>
              </a:rPr>
              <a:t>the policy </a:t>
            </a:r>
            <a:r>
              <a:rPr lang="en-US" dirty="0">
                <a:solidFill>
                  <a:srgbClr val="595959"/>
                </a:solidFill>
                <a:latin typeface="Arial"/>
              </a:rPr>
              <a:t>to the very pinnacle</a:t>
            </a:r>
            <a:r>
              <a:rPr lang="en-US" dirty="0" smtClean="0">
                <a:solidFill>
                  <a:srgbClr val="595959"/>
                </a:solidFill>
                <a:latin typeface="Arial"/>
              </a:rPr>
              <a:t>.</a:t>
            </a:r>
            <a:endParaRPr lang="en-US" dirty="0">
              <a:solidFill>
                <a:srgbClr val="595959"/>
              </a:solidFill>
              <a:latin typeface="Arial"/>
            </a:endParaRPr>
          </a:p>
        </p:txBody>
      </p:sp>
      <p:sp>
        <p:nvSpPr>
          <p:cNvPr id="107" name="Rectangle 106">
            <a:extLst>
              <a:ext uri="{FF2B5EF4-FFF2-40B4-BE49-F238E27FC236}">
                <a16:creationId xmlns:a16="http://schemas.microsoft.com/office/drawing/2014/main" xmlns="" id="{A236F504-779F-A34A-BF6A-FB7ABD080A31}"/>
              </a:ext>
            </a:extLst>
          </p:cNvPr>
          <p:cNvSpPr/>
          <p:nvPr/>
        </p:nvSpPr>
        <p:spPr>
          <a:xfrm>
            <a:off x="431042" y="4482425"/>
            <a:ext cx="4572000" cy="923330"/>
          </a:xfrm>
          <a:prstGeom prst="rect">
            <a:avLst/>
          </a:prstGeom>
        </p:spPr>
        <p:txBody>
          <a:bodyPr wrap="square">
            <a:spAutoFit/>
          </a:bodyPr>
          <a:lstStyle/>
          <a:p>
            <a:pPr lvl="0"/>
            <a:r>
              <a:rPr lang="en-US" dirty="0">
                <a:solidFill>
                  <a:srgbClr val="595959"/>
                </a:solidFill>
                <a:latin typeface="Arial"/>
              </a:rPr>
              <a:t>But, the higher you go, the steeper the climb. </a:t>
            </a:r>
            <a:r>
              <a:rPr lang="en-US" dirty="0" smtClean="0">
                <a:solidFill>
                  <a:srgbClr val="595959"/>
                </a:solidFill>
                <a:latin typeface="Arial"/>
              </a:rPr>
              <a:t>A </a:t>
            </a:r>
            <a:r>
              <a:rPr lang="en-US" dirty="0">
                <a:solidFill>
                  <a:srgbClr val="595959"/>
                </a:solidFill>
                <a:latin typeface="Arial"/>
              </a:rPr>
              <a:t>gallon of gas doesn’t go as far later in the trip.</a:t>
            </a:r>
          </a:p>
        </p:txBody>
      </p:sp>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sp>
        <p:nvSpPr>
          <p:cNvPr id="87" name="TextBox 86"/>
          <p:cNvSpPr txBox="1"/>
          <p:nvPr/>
        </p:nvSpPr>
        <p:spPr>
          <a:xfrm>
            <a:off x="7992501" y="6595418"/>
            <a:ext cx="3454491" cy="230832"/>
          </a:xfrm>
          <a:prstGeom prst="rect">
            <a:avLst/>
          </a:prstGeom>
          <a:noFill/>
        </p:spPr>
        <p:txBody>
          <a:bodyPr wrap="none" rtlCol="0">
            <a:spAutoFit/>
          </a:bodyPr>
          <a:lstStyle/>
          <a:p>
            <a:r>
              <a:rPr lang="en-US" sz="900" baseline="30000" dirty="0" smtClean="0">
                <a:solidFill>
                  <a:schemeClr val="bg1"/>
                </a:solidFill>
                <a:latin typeface="Arial"/>
                <a:cs typeface="Arial"/>
              </a:rPr>
              <a:t>1</a:t>
            </a:r>
            <a:r>
              <a:rPr lang="en-US" sz="900" dirty="0" smtClean="0">
                <a:solidFill>
                  <a:schemeClr val="bg1"/>
                </a:solidFill>
                <a:latin typeface="Arial"/>
                <a:cs typeface="Arial"/>
              </a:rPr>
              <a:t>The charges the policy pays to provide life insurance coverage.</a:t>
            </a:r>
            <a:endParaRPr lang="en-US" sz="900" dirty="0">
              <a:solidFill>
                <a:schemeClr val="bg1"/>
              </a:solidFill>
              <a:latin typeface="Arial"/>
              <a:cs typeface="Arial"/>
            </a:endParaRPr>
          </a:p>
        </p:txBody>
      </p:sp>
      <p:sp>
        <p:nvSpPr>
          <p:cNvPr id="5" name="TextBox 4"/>
          <p:cNvSpPr txBox="1"/>
          <p:nvPr/>
        </p:nvSpPr>
        <p:spPr>
          <a:xfrm>
            <a:off x="431042" y="1554835"/>
            <a:ext cx="3286379" cy="646331"/>
          </a:xfrm>
          <a:prstGeom prst="rect">
            <a:avLst/>
          </a:prstGeom>
          <a:noFill/>
        </p:spPr>
        <p:txBody>
          <a:bodyPr wrap="square" rtlCol="0">
            <a:spAutoFit/>
          </a:bodyPr>
          <a:lstStyle/>
          <a:p>
            <a:r>
              <a:rPr lang="en-US" b="1" dirty="0">
                <a:solidFill>
                  <a:srgbClr val="00A4E4"/>
                </a:solidFill>
                <a:latin typeface="Arial" panose="020B0604020202020204" pitchFamily="34" charset="0"/>
                <a:cs typeface="Arial" panose="020B0604020202020204" pitchFamily="34" charset="0"/>
              </a:rPr>
              <a:t>GUL AND IUL ARE BUILT ON THE SAME </a:t>
            </a:r>
            <a:r>
              <a:rPr lang="en-US" b="1" dirty="0" smtClean="0">
                <a:solidFill>
                  <a:srgbClr val="00A4E4"/>
                </a:solidFill>
                <a:latin typeface="Arial" panose="020B0604020202020204" pitchFamily="34" charset="0"/>
                <a:cs typeface="Arial" panose="020B0604020202020204" pitchFamily="34" charset="0"/>
              </a:rPr>
              <a:t>CHASSIS</a:t>
            </a:r>
            <a:endParaRPr lang="en-US" b="1" dirty="0">
              <a:solidFill>
                <a:srgbClr val="00A4E4"/>
              </a:solidFill>
              <a:latin typeface="Arial" panose="020B0604020202020204" pitchFamily="34" charset="0"/>
              <a:cs typeface="Arial" panose="020B0604020202020204" pitchFamily="34" charset="0"/>
            </a:endParaRPr>
          </a:p>
        </p:txBody>
      </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pic>
        <p:nvPicPr>
          <p:cNvPr id="93"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02063" y="6407520"/>
            <a:ext cx="981075" cy="43338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sp>
        <p:nvSpPr>
          <p:cNvPr id="3" name="Slide Number Placeholder 2"/>
          <p:cNvSpPr>
            <a:spLocks noGrp="1"/>
          </p:cNvSpPr>
          <p:nvPr>
            <p:ph type="sldNum" sz="quarter" idx="12"/>
          </p:nvPr>
        </p:nvSpPr>
        <p:spPr/>
        <p:txBody>
          <a:bodyPr/>
          <a:lstStyle/>
          <a:p>
            <a:fld id="{A7F84AF7-782E-8748-9862-C80A76F4A1D6}" type="slidenum">
              <a:rPr lang="en-US" smtClean="0"/>
              <a:t>8</a:t>
            </a:fld>
            <a:endParaRPr lang="en-US" dirty="0"/>
          </a:p>
        </p:txBody>
      </p:sp>
      <p:sp>
        <p:nvSpPr>
          <p:cNvPr id="89"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194123" y="6695242"/>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rgbClr val="595959"/>
                </a:solidFill>
              </a:rPr>
              <a:t>FOR FINANCIAL PROFESSIONAL USE ONLY. NOT FOR USE WITH THE PUBLIC. </a:t>
            </a:r>
            <a:endParaRPr lang="en-US" sz="800" dirty="0">
              <a:solidFill>
                <a:srgbClr val="595959"/>
              </a:solidFill>
            </a:endParaRPr>
          </a:p>
        </p:txBody>
      </p:sp>
    </p:spTree>
    <p:extLst>
      <p:ext uri="{BB962C8B-B14F-4D97-AF65-F5344CB8AC3E}">
        <p14:creationId xmlns:p14="http://schemas.microsoft.com/office/powerpoint/2010/main" val="1117368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1000"/>
                                        <p:tgtEl>
                                          <p:spTgt spid="110"/>
                                        </p:tgtEl>
                                      </p:cBhvr>
                                    </p:animEffect>
                                    <p:anim calcmode="lin" valueType="num">
                                      <p:cBhvr>
                                        <p:cTn id="12" dur="1000" fill="hold"/>
                                        <p:tgtEl>
                                          <p:spTgt spid="110"/>
                                        </p:tgtEl>
                                        <p:attrNameLst>
                                          <p:attrName>ppt_x</p:attrName>
                                        </p:attrNameLst>
                                      </p:cBhvr>
                                      <p:tavLst>
                                        <p:tav tm="0">
                                          <p:val>
                                            <p:strVal val="#ppt_x"/>
                                          </p:val>
                                        </p:tav>
                                        <p:tav tm="100000">
                                          <p:val>
                                            <p:strVal val="#ppt_x"/>
                                          </p:val>
                                        </p:tav>
                                      </p:tavLst>
                                    </p:anim>
                                    <p:anim calcmode="lin" valueType="num">
                                      <p:cBhvr>
                                        <p:cTn id="13" dur="1000" fill="hold"/>
                                        <p:tgtEl>
                                          <p:spTgt spid="1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anim calcmode="lin" valueType="num">
                                      <p:cBhvr>
                                        <p:cTn id="17" dur="1000" fill="hold"/>
                                        <p:tgtEl>
                                          <p:spTgt spid="101"/>
                                        </p:tgtEl>
                                        <p:attrNameLst>
                                          <p:attrName>ppt_x</p:attrName>
                                        </p:attrNameLst>
                                      </p:cBhvr>
                                      <p:tavLst>
                                        <p:tav tm="0">
                                          <p:val>
                                            <p:strVal val="#ppt_x"/>
                                          </p:val>
                                        </p:tav>
                                        <p:tav tm="100000">
                                          <p:val>
                                            <p:strVal val="#ppt_x"/>
                                          </p:val>
                                        </p:tav>
                                      </p:tavLst>
                                    </p:anim>
                                    <p:anim calcmode="lin" valueType="num">
                                      <p:cBhvr>
                                        <p:cTn id="18" dur="1000" fill="hold"/>
                                        <p:tgtEl>
                                          <p:spTgt spid="10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00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1000" fill="hold"/>
                                        <p:tgtEl>
                                          <p:spTgt spid="10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0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32" presetClass="emph" presetSubtype="0" fill="hold" nodeType="afterEffect">
                                  <p:stCondLst>
                                    <p:cond delay="0"/>
                                  </p:stCondLst>
                                  <p:childTnLst>
                                    <p:animRot by="120000">
                                      <p:cBhvr>
                                        <p:cTn id="46" dur="100" fill="hold">
                                          <p:stCondLst>
                                            <p:cond delay="0"/>
                                          </p:stCondLst>
                                        </p:cTn>
                                        <p:tgtEl>
                                          <p:spTgt spid="110"/>
                                        </p:tgtEl>
                                        <p:attrNameLst>
                                          <p:attrName>r</p:attrName>
                                        </p:attrNameLst>
                                      </p:cBhvr>
                                    </p:animRot>
                                    <p:animRot by="-240000">
                                      <p:cBhvr>
                                        <p:cTn id="47" dur="200" fill="hold">
                                          <p:stCondLst>
                                            <p:cond delay="200"/>
                                          </p:stCondLst>
                                        </p:cTn>
                                        <p:tgtEl>
                                          <p:spTgt spid="110"/>
                                        </p:tgtEl>
                                        <p:attrNameLst>
                                          <p:attrName>r</p:attrName>
                                        </p:attrNameLst>
                                      </p:cBhvr>
                                    </p:animRot>
                                    <p:animRot by="240000">
                                      <p:cBhvr>
                                        <p:cTn id="48" dur="200" fill="hold">
                                          <p:stCondLst>
                                            <p:cond delay="400"/>
                                          </p:stCondLst>
                                        </p:cTn>
                                        <p:tgtEl>
                                          <p:spTgt spid="110"/>
                                        </p:tgtEl>
                                        <p:attrNameLst>
                                          <p:attrName>r</p:attrName>
                                        </p:attrNameLst>
                                      </p:cBhvr>
                                    </p:animRot>
                                    <p:animRot by="-240000">
                                      <p:cBhvr>
                                        <p:cTn id="49" dur="200" fill="hold">
                                          <p:stCondLst>
                                            <p:cond delay="600"/>
                                          </p:stCondLst>
                                        </p:cTn>
                                        <p:tgtEl>
                                          <p:spTgt spid="110"/>
                                        </p:tgtEl>
                                        <p:attrNameLst>
                                          <p:attrName>r</p:attrName>
                                        </p:attrNameLst>
                                      </p:cBhvr>
                                    </p:animRot>
                                    <p:animRot by="120000">
                                      <p:cBhvr>
                                        <p:cTn id="50" dur="200" fill="hold">
                                          <p:stCondLst>
                                            <p:cond delay="800"/>
                                          </p:stCondLst>
                                        </p:cTn>
                                        <p:tgtEl>
                                          <p:spTgt spid="110"/>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101"/>
                                        </p:tgtEl>
                                        <p:attrNameLst>
                                          <p:attrName>r</p:attrName>
                                        </p:attrNameLst>
                                      </p:cBhvr>
                                    </p:animRot>
                                    <p:animRot by="-240000">
                                      <p:cBhvr>
                                        <p:cTn id="53" dur="200" fill="hold">
                                          <p:stCondLst>
                                            <p:cond delay="200"/>
                                          </p:stCondLst>
                                        </p:cTn>
                                        <p:tgtEl>
                                          <p:spTgt spid="101"/>
                                        </p:tgtEl>
                                        <p:attrNameLst>
                                          <p:attrName>r</p:attrName>
                                        </p:attrNameLst>
                                      </p:cBhvr>
                                    </p:animRot>
                                    <p:animRot by="240000">
                                      <p:cBhvr>
                                        <p:cTn id="54" dur="200" fill="hold">
                                          <p:stCondLst>
                                            <p:cond delay="400"/>
                                          </p:stCondLst>
                                        </p:cTn>
                                        <p:tgtEl>
                                          <p:spTgt spid="101"/>
                                        </p:tgtEl>
                                        <p:attrNameLst>
                                          <p:attrName>r</p:attrName>
                                        </p:attrNameLst>
                                      </p:cBhvr>
                                    </p:animRot>
                                    <p:animRot by="-240000">
                                      <p:cBhvr>
                                        <p:cTn id="55" dur="200" fill="hold">
                                          <p:stCondLst>
                                            <p:cond delay="600"/>
                                          </p:stCondLst>
                                        </p:cTn>
                                        <p:tgtEl>
                                          <p:spTgt spid="101"/>
                                        </p:tgtEl>
                                        <p:attrNameLst>
                                          <p:attrName>r</p:attrName>
                                        </p:attrNameLst>
                                      </p:cBhvr>
                                    </p:animRot>
                                    <p:animRot by="120000">
                                      <p:cBhvr>
                                        <p:cTn id="56" dur="200" fill="hold">
                                          <p:stCondLst>
                                            <p:cond delay="800"/>
                                          </p:stCondLst>
                                        </p:cTn>
                                        <p:tgtEl>
                                          <p:spTgt spid="101"/>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100"/>
                                        </p:tgtEl>
                                        <p:attrNameLst>
                                          <p:attrName>r</p:attrName>
                                        </p:attrNameLst>
                                      </p:cBhvr>
                                    </p:animRot>
                                    <p:animRot by="-240000">
                                      <p:cBhvr>
                                        <p:cTn id="59" dur="200" fill="hold">
                                          <p:stCondLst>
                                            <p:cond delay="200"/>
                                          </p:stCondLst>
                                        </p:cTn>
                                        <p:tgtEl>
                                          <p:spTgt spid="100"/>
                                        </p:tgtEl>
                                        <p:attrNameLst>
                                          <p:attrName>r</p:attrName>
                                        </p:attrNameLst>
                                      </p:cBhvr>
                                    </p:animRot>
                                    <p:animRot by="240000">
                                      <p:cBhvr>
                                        <p:cTn id="60" dur="200" fill="hold">
                                          <p:stCondLst>
                                            <p:cond delay="400"/>
                                          </p:stCondLst>
                                        </p:cTn>
                                        <p:tgtEl>
                                          <p:spTgt spid="100"/>
                                        </p:tgtEl>
                                        <p:attrNameLst>
                                          <p:attrName>r</p:attrName>
                                        </p:attrNameLst>
                                      </p:cBhvr>
                                    </p:animRot>
                                    <p:animRot by="-240000">
                                      <p:cBhvr>
                                        <p:cTn id="61" dur="200" fill="hold">
                                          <p:stCondLst>
                                            <p:cond delay="600"/>
                                          </p:stCondLst>
                                        </p:cTn>
                                        <p:tgtEl>
                                          <p:spTgt spid="100"/>
                                        </p:tgtEl>
                                        <p:attrNameLst>
                                          <p:attrName>r</p:attrName>
                                        </p:attrNameLst>
                                      </p:cBhvr>
                                    </p:animRot>
                                    <p:animRot by="120000">
                                      <p:cBhvr>
                                        <p:cTn id="62" dur="200" fill="hold">
                                          <p:stCondLst>
                                            <p:cond delay="800"/>
                                          </p:stCondLst>
                                        </p:cTn>
                                        <p:tgtEl>
                                          <p:spTgt spid="100"/>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23"/>
                                        </p:tgtEl>
                                        <p:attrNameLst>
                                          <p:attrName>r</p:attrName>
                                        </p:attrNameLst>
                                      </p:cBhvr>
                                    </p:animRot>
                                    <p:animRot by="-240000">
                                      <p:cBhvr>
                                        <p:cTn id="65" dur="200" fill="hold">
                                          <p:stCondLst>
                                            <p:cond delay="200"/>
                                          </p:stCondLst>
                                        </p:cTn>
                                        <p:tgtEl>
                                          <p:spTgt spid="23"/>
                                        </p:tgtEl>
                                        <p:attrNameLst>
                                          <p:attrName>r</p:attrName>
                                        </p:attrNameLst>
                                      </p:cBhvr>
                                    </p:animRot>
                                    <p:animRot by="240000">
                                      <p:cBhvr>
                                        <p:cTn id="66" dur="200" fill="hold">
                                          <p:stCondLst>
                                            <p:cond delay="400"/>
                                          </p:stCondLst>
                                        </p:cTn>
                                        <p:tgtEl>
                                          <p:spTgt spid="23"/>
                                        </p:tgtEl>
                                        <p:attrNameLst>
                                          <p:attrName>r</p:attrName>
                                        </p:attrNameLst>
                                      </p:cBhvr>
                                    </p:animRot>
                                    <p:animRot by="-240000">
                                      <p:cBhvr>
                                        <p:cTn id="67" dur="200" fill="hold">
                                          <p:stCondLst>
                                            <p:cond delay="600"/>
                                          </p:stCondLst>
                                        </p:cTn>
                                        <p:tgtEl>
                                          <p:spTgt spid="23"/>
                                        </p:tgtEl>
                                        <p:attrNameLst>
                                          <p:attrName>r</p:attrName>
                                        </p:attrNameLst>
                                      </p:cBhvr>
                                    </p:animRot>
                                    <p:animRot by="120000">
                                      <p:cBhvr>
                                        <p:cTn id="68" dur="200" fill="hold">
                                          <p:stCondLst>
                                            <p:cond delay="800"/>
                                          </p:stCondLst>
                                        </p:cTn>
                                        <p:tgtEl>
                                          <p:spTgt spid="23"/>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19"/>
                                        </p:tgtEl>
                                        <p:attrNameLst>
                                          <p:attrName>r</p:attrName>
                                        </p:attrNameLst>
                                      </p:cBhvr>
                                    </p:animRot>
                                    <p:animRot by="-240000">
                                      <p:cBhvr>
                                        <p:cTn id="77" dur="200" fill="hold">
                                          <p:stCondLst>
                                            <p:cond delay="200"/>
                                          </p:stCondLst>
                                        </p:cTn>
                                        <p:tgtEl>
                                          <p:spTgt spid="19"/>
                                        </p:tgtEl>
                                        <p:attrNameLst>
                                          <p:attrName>r</p:attrName>
                                        </p:attrNameLst>
                                      </p:cBhvr>
                                    </p:animRot>
                                    <p:animRot by="240000">
                                      <p:cBhvr>
                                        <p:cTn id="78" dur="200" fill="hold">
                                          <p:stCondLst>
                                            <p:cond delay="400"/>
                                          </p:stCondLst>
                                        </p:cTn>
                                        <p:tgtEl>
                                          <p:spTgt spid="19"/>
                                        </p:tgtEl>
                                        <p:attrNameLst>
                                          <p:attrName>r</p:attrName>
                                        </p:attrNameLst>
                                      </p:cBhvr>
                                    </p:animRot>
                                    <p:animRot by="-240000">
                                      <p:cBhvr>
                                        <p:cTn id="79" dur="200" fill="hold">
                                          <p:stCondLst>
                                            <p:cond delay="600"/>
                                          </p:stCondLst>
                                        </p:cTn>
                                        <p:tgtEl>
                                          <p:spTgt spid="19"/>
                                        </p:tgtEl>
                                        <p:attrNameLst>
                                          <p:attrName>r</p:attrName>
                                        </p:attrNameLst>
                                      </p:cBhvr>
                                    </p:animRot>
                                    <p:animRot by="120000">
                                      <p:cBhvr>
                                        <p:cTn id="80" dur="200" fill="hold">
                                          <p:stCondLst>
                                            <p:cond delay="800"/>
                                          </p:stCondLst>
                                        </p:cTn>
                                        <p:tgtEl>
                                          <p:spTgt spid="19"/>
                                        </p:tgtEl>
                                        <p:attrNameLst>
                                          <p:attrName>r</p:attrName>
                                        </p:attrNameLst>
                                      </p:cBhvr>
                                    </p:animRot>
                                  </p:childTnLst>
                                </p:cTn>
                              </p:par>
                              <p:par>
                                <p:cTn id="81" presetID="32" presetClass="emph" presetSubtype="0" fill="hold" nodeType="withEffect">
                                  <p:stCondLst>
                                    <p:cond delay="0"/>
                                  </p:stCondLst>
                                  <p:childTnLst>
                                    <p:animRot by="120000">
                                      <p:cBhvr>
                                        <p:cTn id="82" dur="100" fill="hold">
                                          <p:stCondLst>
                                            <p:cond delay="0"/>
                                          </p:stCondLst>
                                        </p:cTn>
                                        <p:tgtEl>
                                          <p:spTgt spid="10"/>
                                        </p:tgtEl>
                                        <p:attrNameLst>
                                          <p:attrName>r</p:attrName>
                                        </p:attrNameLst>
                                      </p:cBhvr>
                                    </p:animRot>
                                    <p:animRot by="-240000">
                                      <p:cBhvr>
                                        <p:cTn id="83" dur="200" fill="hold">
                                          <p:stCondLst>
                                            <p:cond delay="200"/>
                                          </p:stCondLst>
                                        </p:cTn>
                                        <p:tgtEl>
                                          <p:spTgt spid="10"/>
                                        </p:tgtEl>
                                        <p:attrNameLst>
                                          <p:attrName>r</p:attrName>
                                        </p:attrNameLst>
                                      </p:cBhvr>
                                    </p:animRot>
                                    <p:animRot by="240000">
                                      <p:cBhvr>
                                        <p:cTn id="84" dur="200" fill="hold">
                                          <p:stCondLst>
                                            <p:cond delay="400"/>
                                          </p:stCondLst>
                                        </p:cTn>
                                        <p:tgtEl>
                                          <p:spTgt spid="10"/>
                                        </p:tgtEl>
                                        <p:attrNameLst>
                                          <p:attrName>r</p:attrName>
                                        </p:attrNameLst>
                                      </p:cBhvr>
                                    </p:animRot>
                                    <p:animRot by="-240000">
                                      <p:cBhvr>
                                        <p:cTn id="85" dur="200" fill="hold">
                                          <p:stCondLst>
                                            <p:cond delay="600"/>
                                          </p:stCondLst>
                                        </p:cTn>
                                        <p:tgtEl>
                                          <p:spTgt spid="10"/>
                                        </p:tgtEl>
                                        <p:attrNameLst>
                                          <p:attrName>r</p:attrName>
                                        </p:attrNameLst>
                                      </p:cBhvr>
                                    </p:animRot>
                                    <p:animRot by="120000">
                                      <p:cBhvr>
                                        <p:cTn id="86" dur="200" fill="hold">
                                          <p:stCondLst>
                                            <p:cond delay="800"/>
                                          </p:stCondLst>
                                        </p:cTn>
                                        <p:tgtEl>
                                          <p:spTgt spid="10"/>
                                        </p:tgtEl>
                                        <p:attrNameLst>
                                          <p:attrName>r</p:attrName>
                                        </p:attrNameLst>
                                      </p:cBhvr>
                                    </p:animRot>
                                  </p:childTnLst>
                                </p:cTn>
                              </p:par>
                            </p:childTnLst>
                          </p:cTn>
                        </p:par>
                        <p:par>
                          <p:cTn id="87" fill="hold">
                            <p:stCondLst>
                              <p:cond delay="3500"/>
                            </p:stCondLst>
                            <p:childTnLst>
                              <p:par>
                                <p:cTn id="88" presetID="47" presetClass="entr" presetSubtype="0" fill="hold" nodeType="afterEffect">
                                  <p:stCondLst>
                                    <p:cond delay="0"/>
                                  </p:stCondLst>
                                  <p:childTnLst>
                                    <p:set>
                                      <p:cBhvr>
                                        <p:cTn id="89" dur="1" fill="hold">
                                          <p:stCondLst>
                                            <p:cond delay="0"/>
                                          </p:stCondLst>
                                        </p:cTn>
                                        <p:tgtEl>
                                          <p:spTgt spid="111"/>
                                        </p:tgtEl>
                                        <p:attrNameLst>
                                          <p:attrName>style.visibility</p:attrName>
                                        </p:attrNameLst>
                                      </p:cBhvr>
                                      <p:to>
                                        <p:strVal val="visible"/>
                                      </p:to>
                                    </p:set>
                                    <p:animEffect transition="in" filter="fade">
                                      <p:cBhvr>
                                        <p:cTn id="90" dur="1000"/>
                                        <p:tgtEl>
                                          <p:spTgt spid="111"/>
                                        </p:tgtEl>
                                      </p:cBhvr>
                                    </p:animEffect>
                                    <p:anim calcmode="lin" valueType="num">
                                      <p:cBhvr>
                                        <p:cTn id="91" dur="1000" fill="hold"/>
                                        <p:tgtEl>
                                          <p:spTgt spid="111"/>
                                        </p:tgtEl>
                                        <p:attrNameLst>
                                          <p:attrName>ppt_x</p:attrName>
                                        </p:attrNameLst>
                                      </p:cBhvr>
                                      <p:tavLst>
                                        <p:tav tm="0">
                                          <p:val>
                                            <p:strVal val="#ppt_x"/>
                                          </p:val>
                                        </p:tav>
                                        <p:tav tm="100000">
                                          <p:val>
                                            <p:strVal val="#ppt_x"/>
                                          </p:val>
                                        </p:tav>
                                      </p:tavLst>
                                    </p:anim>
                                    <p:anim calcmode="lin" valueType="num">
                                      <p:cBhvr>
                                        <p:cTn id="92" dur="1000" fill="hold"/>
                                        <p:tgtEl>
                                          <p:spTgt spid="111"/>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fade">
                                      <p:cBhvr>
                                        <p:cTn id="95" dur="500"/>
                                        <p:tgtEl>
                                          <p:spTgt spid="87"/>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93"/>
                                        </p:tgtEl>
                                        <p:attrNameLst>
                                          <p:attrName>style.visibility</p:attrName>
                                        </p:attrNameLst>
                                      </p:cBhvr>
                                      <p:to>
                                        <p:strVal val="visible"/>
                                      </p:to>
                                    </p:set>
                                    <p:anim calcmode="lin" valueType="num">
                                      <p:cBhvr additive="base">
                                        <p:cTn id="100" dur="1000" fill="hold"/>
                                        <p:tgtEl>
                                          <p:spTgt spid="93"/>
                                        </p:tgtEl>
                                        <p:attrNameLst>
                                          <p:attrName>ppt_x</p:attrName>
                                        </p:attrNameLst>
                                      </p:cBhvr>
                                      <p:tavLst>
                                        <p:tav tm="0">
                                          <p:val>
                                            <p:strVal val="0-#ppt_w/2"/>
                                          </p:val>
                                        </p:tav>
                                        <p:tav tm="100000">
                                          <p:val>
                                            <p:strVal val="#ppt_x"/>
                                          </p:val>
                                        </p:tav>
                                      </p:tavLst>
                                    </p:anim>
                                    <p:anim calcmode="lin" valueType="num">
                                      <p:cBhvr additive="base">
                                        <p:cTn id="101" dur="1000" fill="hold"/>
                                        <p:tgtEl>
                                          <p:spTgt spid="93"/>
                                        </p:tgtEl>
                                        <p:attrNameLst>
                                          <p:attrName>ppt_y</p:attrName>
                                        </p:attrNameLst>
                                      </p:cBhvr>
                                      <p:tavLst>
                                        <p:tav tm="0">
                                          <p:val>
                                            <p:strVal val="#ppt_y"/>
                                          </p:val>
                                        </p:tav>
                                        <p:tav tm="100000">
                                          <p:val>
                                            <p:strVal val="#ppt_y"/>
                                          </p:val>
                                        </p:tav>
                                      </p:tavLst>
                                    </p:anim>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500"/>
                                        <p:tgtEl>
                                          <p:spTgt spid="106"/>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0.00013 -5.52857E-7 L 0.05194 -0.01249 L 0.10166 -0.02868 L 0.1661 -0.04511 L 0.18081 -0.07356 L 0.16271 -0.08721 L 0.11012 -0.10201 L 0.07368 -0.11473 L 0.03996 -0.12445 L 0.01275 -0.13578 L -0.03151 -0.15059 L -0.05533 -0.16586 L -0.03841 -0.18436 L 0.00846 -0.18691 L 0.06665 -0.19431 L 0.12405 -0.20287 L 0.17456 -0.21073 L 0.2222 -0.21698 L 0.25579 -0.22554 L 0.30005 -0.25145 L 0.34066 -0.2755 L 0.38479 -0.29632 L 0.3939 -0.30627 L 0.33858 -0.32871 L 0.28456 -0.35114 L 0.22637 -0.37358 L 0.22364 -0.38353 L 0.23691 -0.40088 L 0.33715 -0.52949 L 0.36305 -0.61392 L 0.28807 -0.69974 L 0.31333 -0.73722 L 0.28872 -0.7696 L 0.30773 -0.84178 " pathEditMode="relative" rAng="0" ptsTypes="AAAAAAAAAAAAAAAAAAAAAAAAAAAAAAAAAA">
                                      <p:cBhvr>
                                        <p:cTn id="109" dur="4000" fill="hold"/>
                                        <p:tgtEl>
                                          <p:spTgt spid="93"/>
                                        </p:tgtEl>
                                        <p:attrNameLst>
                                          <p:attrName>ppt_x</p:attrName>
                                          <p:attrName>ppt_y</p:attrName>
                                        </p:attrNameLst>
                                      </p:cBhvr>
                                      <p:rCtr x="16910" y="-42100"/>
                                    </p:animMotion>
                                  </p:childTnLst>
                                </p:cTn>
                              </p:par>
                            </p:childTnLst>
                          </p:cTn>
                        </p:par>
                        <p:par>
                          <p:cTn id="110" fill="hold">
                            <p:stCondLst>
                              <p:cond delay="4000"/>
                            </p:stCondLst>
                            <p:childTnLst>
                              <p:par>
                                <p:cTn id="111" presetID="32" presetClass="emph" presetSubtype="0" fill="hold" nodeType="afterEffect">
                                  <p:stCondLst>
                                    <p:cond delay="0"/>
                                  </p:stCondLst>
                                  <p:childTnLst>
                                    <p:animRot by="120000">
                                      <p:cBhvr>
                                        <p:cTn id="112" dur="100" fill="hold">
                                          <p:stCondLst>
                                            <p:cond delay="0"/>
                                          </p:stCondLst>
                                        </p:cTn>
                                        <p:tgtEl>
                                          <p:spTgt spid="93"/>
                                        </p:tgtEl>
                                        <p:attrNameLst>
                                          <p:attrName>r</p:attrName>
                                        </p:attrNameLst>
                                      </p:cBhvr>
                                    </p:animRot>
                                    <p:animRot by="-240000">
                                      <p:cBhvr>
                                        <p:cTn id="113" dur="200" fill="hold">
                                          <p:stCondLst>
                                            <p:cond delay="200"/>
                                          </p:stCondLst>
                                        </p:cTn>
                                        <p:tgtEl>
                                          <p:spTgt spid="93"/>
                                        </p:tgtEl>
                                        <p:attrNameLst>
                                          <p:attrName>r</p:attrName>
                                        </p:attrNameLst>
                                      </p:cBhvr>
                                    </p:animRot>
                                    <p:animRot by="240000">
                                      <p:cBhvr>
                                        <p:cTn id="114" dur="200" fill="hold">
                                          <p:stCondLst>
                                            <p:cond delay="400"/>
                                          </p:stCondLst>
                                        </p:cTn>
                                        <p:tgtEl>
                                          <p:spTgt spid="93"/>
                                        </p:tgtEl>
                                        <p:attrNameLst>
                                          <p:attrName>r</p:attrName>
                                        </p:attrNameLst>
                                      </p:cBhvr>
                                    </p:animRot>
                                    <p:animRot by="-240000">
                                      <p:cBhvr>
                                        <p:cTn id="115" dur="200" fill="hold">
                                          <p:stCondLst>
                                            <p:cond delay="600"/>
                                          </p:stCondLst>
                                        </p:cTn>
                                        <p:tgtEl>
                                          <p:spTgt spid="93"/>
                                        </p:tgtEl>
                                        <p:attrNameLst>
                                          <p:attrName>r</p:attrName>
                                        </p:attrNameLst>
                                      </p:cBhvr>
                                    </p:animRot>
                                    <p:animRot by="120000">
                                      <p:cBhvr>
                                        <p:cTn id="116" dur="200" fill="hold">
                                          <p:stCondLst>
                                            <p:cond delay="800"/>
                                          </p:stCondLst>
                                        </p:cTn>
                                        <p:tgtEl>
                                          <p:spTgt spid="93"/>
                                        </p:tgtEl>
                                        <p:attrNameLst>
                                          <p:attrName>r</p:attrName>
                                        </p:attrNameLst>
                                      </p:cBhvr>
                                    </p:animRot>
                                  </p:childTnLst>
                                </p:cTn>
                              </p:par>
                              <p:par>
                                <p:cTn id="117" presetID="10" presetClass="entr" presetSubtype="0" fill="hold" grpId="0" nodeType="withEffect">
                                  <p:stCondLst>
                                    <p:cond delay="500"/>
                                  </p:stCondLst>
                                  <p:childTnLst>
                                    <p:set>
                                      <p:cBhvr>
                                        <p:cTn id="118" dur="1" fill="hold">
                                          <p:stCondLst>
                                            <p:cond delay="0"/>
                                          </p:stCondLst>
                                        </p:cTn>
                                        <p:tgtEl>
                                          <p:spTgt spid="107"/>
                                        </p:tgtEl>
                                        <p:attrNameLst>
                                          <p:attrName>style.visibility</p:attrName>
                                        </p:attrNameLst>
                                      </p:cBhvr>
                                      <p:to>
                                        <p:strVal val="visible"/>
                                      </p:to>
                                    </p:set>
                                    <p:animEffect transition="in" filter="fade">
                                      <p:cBhvr>
                                        <p:cTn id="1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6" grpId="0"/>
      <p:bldP spid="107"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501B5E-C28B-3C44-933C-981739F92EF2}"/>
              </a:ext>
            </a:extLst>
          </p:cNvPr>
          <p:cNvSpPr/>
          <p:nvPr/>
        </p:nvSpPr>
        <p:spPr>
          <a:xfrm>
            <a:off x="5591210" y="0"/>
            <a:ext cx="6600790" cy="6858000"/>
          </a:xfrm>
          <a:prstGeom prst="rect">
            <a:avLst/>
          </a:prstGeom>
          <a:solidFill>
            <a:srgbClr val="F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105" name="Picture 104">
            <a:extLst>
              <a:ext uri="{FF2B5EF4-FFF2-40B4-BE49-F238E27FC236}">
                <a16:creationId xmlns:a16="http://schemas.microsoft.com/office/drawing/2014/main" xmlns="" id="{8C1D07F7-5D3C-2042-A78A-A71E944547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550049" y="2661464"/>
            <a:ext cx="6516338" cy="2004352"/>
          </a:xfrm>
          <a:prstGeom prst="rect">
            <a:avLst/>
          </a:prstGeom>
        </p:spPr>
      </p:pic>
      <p:sp>
        <p:nvSpPr>
          <p:cNvPr id="2" name="Title 1">
            <a:extLst>
              <a:ext uri="{FF2B5EF4-FFF2-40B4-BE49-F238E27FC236}">
                <a16:creationId xmlns:a16="http://schemas.microsoft.com/office/drawing/2014/main" xmlns="" id="{44191C00-674D-9046-938B-AB1C50C141E4}"/>
              </a:ext>
            </a:extLst>
          </p:cNvPr>
          <p:cNvSpPr txBox="1">
            <a:spLocks/>
          </p:cNvSpPr>
          <p:nvPr/>
        </p:nvSpPr>
        <p:spPr>
          <a:xfrm>
            <a:off x="431042" y="455719"/>
            <a:ext cx="3990905"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a:solidFill>
                  <a:srgbClr val="595959"/>
                </a:solidFill>
                <a:latin typeface="Arial"/>
              </a:rPr>
              <a:t>ALL UL WORKS THE SAME</a:t>
            </a:r>
            <a:endParaRPr lang="en-US" sz="3600" spc="100" dirty="0">
              <a:solidFill>
                <a:srgbClr val="595959"/>
              </a:solidFill>
              <a:highlight>
                <a:srgbClr val="28B25A"/>
              </a:highlight>
              <a:latin typeface="Arial"/>
            </a:endParaRPr>
          </a:p>
        </p:txBody>
      </p:sp>
      <p:grpSp>
        <p:nvGrpSpPr>
          <p:cNvPr id="111" name="Group 110"/>
          <p:cNvGrpSpPr/>
          <p:nvPr/>
        </p:nvGrpSpPr>
        <p:grpSpPr>
          <a:xfrm>
            <a:off x="7594608" y="828307"/>
            <a:ext cx="2518908" cy="1382057"/>
            <a:chOff x="7594608" y="828307"/>
            <a:chExt cx="2518908" cy="1382057"/>
          </a:xfrm>
        </p:grpSpPr>
        <p:grpSp>
          <p:nvGrpSpPr>
            <p:cNvPr id="69" name="Group 68">
              <a:extLst>
                <a:ext uri="{FF2B5EF4-FFF2-40B4-BE49-F238E27FC236}">
                  <a16:creationId xmlns:a16="http://schemas.microsoft.com/office/drawing/2014/main" xmlns="" id="{6C7CEAE8-B143-AF4A-8154-3B21C973F45F}"/>
                </a:ext>
              </a:extLst>
            </p:cNvPr>
            <p:cNvGrpSpPr/>
            <p:nvPr/>
          </p:nvGrpSpPr>
          <p:grpSpPr>
            <a:xfrm>
              <a:off x="7594608" y="828307"/>
              <a:ext cx="2518908" cy="1382057"/>
              <a:chOff x="469900" y="1520803"/>
              <a:chExt cx="771525" cy="441347"/>
            </a:xfrm>
            <a:solidFill>
              <a:schemeClr val="bg1"/>
            </a:solidFill>
          </p:grpSpPr>
          <p:sp>
            <p:nvSpPr>
              <p:cNvPr id="70" name="Rounded Rectangle 69">
                <a:extLst>
                  <a:ext uri="{FF2B5EF4-FFF2-40B4-BE49-F238E27FC236}">
                    <a16:creationId xmlns:a16="http://schemas.microsoft.com/office/drawing/2014/main" xmlns="" id="{E7C7C599-9117-2C44-9D93-140BD3CAF02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1" name="Oval 70">
                <a:extLst>
                  <a:ext uri="{FF2B5EF4-FFF2-40B4-BE49-F238E27FC236}">
                    <a16:creationId xmlns:a16="http://schemas.microsoft.com/office/drawing/2014/main" xmlns="" id="{E3615AA5-55CC-8341-900C-7291E757E3C7}"/>
                  </a:ext>
                </a:extLst>
              </p:cNvPr>
              <p:cNvSpPr/>
              <p:nvPr/>
            </p:nvSpPr>
            <p:spPr>
              <a:xfrm>
                <a:off x="628781" y="1520803"/>
                <a:ext cx="410638" cy="4394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2" name="Oval 71">
                <a:extLst>
                  <a:ext uri="{FF2B5EF4-FFF2-40B4-BE49-F238E27FC236}">
                    <a16:creationId xmlns:a16="http://schemas.microsoft.com/office/drawing/2014/main" xmlns="" id="{45A1AD31-1B06-5546-85D1-2EB7248224E2}"/>
                  </a:ext>
                </a:extLst>
              </p:cNvPr>
              <p:cNvSpPr/>
              <p:nvPr/>
            </p:nvSpPr>
            <p:spPr>
              <a:xfrm>
                <a:off x="912134" y="1570760"/>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3" name="Oval 72">
                <a:extLst>
                  <a:ext uri="{FF2B5EF4-FFF2-40B4-BE49-F238E27FC236}">
                    <a16:creationId xmlns:a16="http://schemas.microsoft.com/office/drawing/2014/main" xmlns="" id="{7A58E4F9-3BA1-BD47-8485-8D8714EAD97C}"/>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4" name="Oval 73">
                <a:extLst>
                  <a:ext uri="{FF2B5EF4-FFF2-40B4-BE49-F238E27FC236}">
                    <a16:creationId xmlns:a16="http://schemas.microsoft.com/office/drawing/2014/main" xmlns="" id="{2A522B76-E05D-024E-89AE-6EE967955DE4}"/>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sp>
          <p:nvSpPr>
            <p:cNvPr id="103" name="TextBox 102">
              <a:extLst>
                <a:ext uri="{FF2B5EF4-FFF2-40B4-BE49-F238E27FC236}">
                  <a16:creationId xmlns:a16="http://schemas.microsoft.com/office/drawing/2014/main" xmlns="" id="{99C9CE2C-7B05-0940-9756-9A1F5CC47131}"/>
                </a:ext>
              </a:extLst>
            </p:cNvPr>
            <p:cNvSpPr txBox="1"/>
            <p:nvPr/>
          </p:nvSpPr>
          <p:spPr>
            <a:xfrm>
              <a:off x="7740793" y="1263850"/>
              <a:ext cx="2137991" cy="861774"/>
            </a:xfrm>
            <a:prstGeom prst="rect">
              <a:avLst/>
            </a:prstGeom>
            <a:noFill/>
          </p:spPr>
          <p:txBody>
            <a:bodyPr wrap="square" rtlCol="0">
              <a:spAutoFit/>
            </a:bodyPr>
            <a:lstStyle/>
            <a:p>
              <a:pPr algn="ctr"/>
              <a:r>
                <a:rPr lang="en-US" sz="1400" dirty="0">
                  <a:solidFill>
                    <a:srgbClr val="595959"/>
                  </a:solidFill>
                  <a:latin typeface="Arial"/>
                </a:rPr>
                <a:t>THE </a:t>
              </a:r>
              <a:r>
                <a:rPr lang="en-US" sz="1400" dirty="0" smtClean="0">
                  <a:solidFill>
                    <a:srgbClr val="595959"/>
                  </a:solidFill>
                  <a:latin typeface="Arial"/>
                </a:rPr>
                <a:t>CLIMBING</a:t>
              </a:r>
              <a:r>
                <a:rPr lang="en-US" sz="1400" dirty="0" smtClean="0">
                  <a:latin typeface="Arial"/>
                </a:rPr>
                <a:t> </a:t>
              </a:r>
              <a:br>
                <a:rPr lang="en-US" sz="1400" dirty="0" smtClean="0">
                  <a:latin typeface="Arial"/>
                </a:rPr>
              </a:br>
              <a:r>
                <a:rPr lang="en-US" b="1" dirty="0" smtClean="0">
                  <a:solidFill>
                    <a:srgbClr val="00A4E4"/>
                  </a:solidFill>
                  <a:latin typeface="Arial"/>
                </a:rPr>
                <a:t>COST</a:t>
              </a:r>
              <a:r>
                <a:rPr lang="en-US" sz="1400" dirty="0" smtClean="0">
                  <a:solidFill>
                    <a:srgbClr val="00A4E4"/>
                  </a:solidFill>
                  <a:latin typeface="Arial"/>
                </a:rPr>
                <a:t> </a:t>
              </a:r>
              <a:endParaRPr lang="en-US" sz="1400" dirty="0">
                <a:solidFill>
                  <a:srgbClr val="00A4E4"/>
                </a:solidFill>
                <a:latin typeface="Arial"/>
              </a:endParaRPr>
            </a:p>
            <a:p>
              <a:pPr algn="ctr"/>
              <a:r>
                <a:rPr lang="en-US" b="1" dirty="0">
                  <a:solidFill>
                    <a:srgbClr val="00A4E4"/>
                  </a:solidFill>
                  <a:latin typeface="Arial"/>
                </a:rPr>
                <a:t>OF </a:t>
              </a:r>
              <a:r>
                <a:rPr lang="en-US" b="1" dirty="0" smtClean="0">
                  <a:solidFill>
                    <a:srgbClr val="00A4E4"/>
                  </a:solidFill>
                  <a:latin typeface="Arial"/>
                </a:rPr>
                <a:t>INSURANCE</a:t>
              </a:r>
              <a:endParaRPr lang="en-US" sz="1400" dirty="0">
                <a:solidFill>
                  <a:srgbClr val="00A4E4"/>
                </a:solidFill>
                <a:latin typeface="Arial"/>
              </a:endParaRPr>
            </a:p>
          </p:txBody>
        </p:sp>
      </p:grpSp>
      <p:pic>
        <p:nvPicPr>
          <p:cNvPr id="91" name="Picture 90">
            <a:extLst>
              <a:ext uri="{FF2B5EF4-FFF2-40B4-BE49-F238E27FC236}">
                <a16:creationId xmlns:a16="http://schemas.microsoft.com/office/drawing/2014/main" xmlns="" id="{E3EF8D75-927E-A04A-9556-E116300764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0341" y="3363301"/>
            <a:ext cx="6695682" cy="1969023"/>
          </a:xfrm>
          <a:prstGeom prst="rect">
            <a:avLst/>
          </a:prstGeom>
        </p:spPr>
      </p:pic>
      <p:pic>
        <p:nvPicPr>
          <p:cNvPr id="8" name="Picture 7" descr="New_Road_Mountai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95" y="793177"/>
            <a:ext cx="11584006" cy="6064822"/>
          </a:xfrm>
          <a:prstGeom prst="rect">
            <a:avLst/>
          </a:prstGeom>
        </p:spPr>
      </p:pic>
      <p:grpSp>
        <p:nvGrpSpPr>
          <p:cNvPr id="81" name="Group 80">
            <a:extLst>
              <a:ext uri="{FF2B5EF4-FFF2-40B4-BE49-F238E27FC236}">
                <a16:creationId xmlns:a16="http://schemas.microsoft.com/office/drawing/2014/main" xmlns="" id="{8EC2B356-4BEB-8B47-9175-C4D7DC9A73AE}"/>
              </a:ext>
            </a:extLst>
          </p:cNvPr>
          <p:cNvGrpSpPr/>
          <p:nvPr/>
        </p:nvGrpSpPr>
        <p:grpSpPr>
          <a:xfrm flipH="1">
            <a:off x="11114201" y="342900"/>
            <a:ext cx="794874" cy="424048"/>
            <a:chOff x="469900" y="1541668"/>
            <a:chExt cx="771525" cy="420482"/>
          </a:xfrm>
          <a:solidFill>
            <a:schemeClr val="bg1"/>
          </a:solidFill>
        </p:grpSpPr>
        <p:sp>
          <p:nvSpPr>
            <p:cNvPr id="82" name="Rounded Rectangle 81">
              <a:extLst>
                <a:ext uri="{FF2B5EF4-FFF2-40B4-BE49-F238E27FC236}">
                  <a16:creationId xmlns:a16="http://schemas.microsoft.com/office/drawing/2014/main" xmlns="" id="{57D04CB7-EF71-B549-8B9F-7C56E0B07C09}"/>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3" name="Oval 82">
              <a:extLst>
                <a:ext uri="{FF2B5EF4-FFF2-40B4-BE49-F238E27FC236}">
                  <a16:creationId xmlns:a16="http://schemas.microsoft.com/office/drawing/2014/main" xmlns="" id="{31660E47-E45E-6C4C-A1A6-6C26FCD43DC9}"/>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4" name="Oval 83">
              <a:extLst>
                <a:ext uri="{FF2B5EF4-FFF2-40B4-BE49-F238E27FC236}">
                  <a16:creationId xmlns:a16="http://schemas.microsoft.com/office/drawing/2014/main" xmlns="" id="{0337CFD4-82C3-DF4E-8934-52869A9FB8AE}"/>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5" name="Oval 84">
              <a:extLst>
                <a:ext uri="{FF2B5EF4-FFF2-40B4-BE49-F238E27FC236}">
                  <a16:creationId xmlns:a16="http://schemas.microsoft.com/office/drawing/2014/main" xmlns="" id="{4283BF8F-62C4-C94B-92EE-31FAA04C4E48}"/>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6" name="Oval 85">
              <a:extLst>
                <a:ext uri="{FF2B5EF4-FFF2-40B4-BE49-F238E27FC236}">
                  <a16:creationId xmlns:a16="http://schemas.microsoft.com/office/drawing/2014/main" xmlns="" id="{61B93BEB-6509-184D-8A41-667FD31113FE}"/>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grpSp>
        <p:nvGrpSpPr>
          <p:cNvPr id="100" name="Group 99"/>
          <p:cNvGrpSpPr/>
          <p:nvPr/>
        </p:nvGrpSpPr>
        <p:grpSpPr>
          <a:xfrm>
            <a:off x="11444115" y="3540346"/>
            <a:ext cx="690734" cy="914400"/>
            <a:chOff x="11213373" y="3668536"/>
            <a:chExt cx="690734" cy="914400"/>
          </a:xfrm>
        </p:grpSpPr>
        <p:grpSp>
          <p:nvGrpSpPr>
            <p:cNvPr id="24" name="Group 23"/>
            <p:cNvGrpSpPr/>
            <p:nvPr/>
          </p:nvGrpSpPr>
          <p:grpSpPr>
            <a:xfrm>
              <a:off x="11213373" y="3668536"/>
              <a:ext cx="690734" cy="914400"/>
              <a:chOff x="11213373" y="3668536"/>
              <a:chExt cx="690734" cy="914400"/>
            </a:xfrm>
          </p:grpSpPr>
          <p:sp>
            <p:nvSpPr>
              <p:cNvPr id="35" name="Teardrop 34">
                <a:extLst>
                  <a:ext uri="{FF2B5EF4-FFF2-40B4-BE49-F238E27FC236}">
                    <a16:creationId xmlns:a16="http://schemas.microsoft.com/office/drawing/2014/main" xmlns="" id="{1F0F9EEA-6535-5941-8FE9-FA454E2F68B0}"/>
                  </a:ext>
                </a:extLst>
              </p:cNvPr>
              <p:cNvSpPr/>
              <p:nvPr/>
            </p:nvSpPr>
            <p:spPr>
              <a:xfrm rot="8091213">
                <a:off x="11213373" y="3668536"/>
                <a:ext cx="675746" cy="675746"/>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6" name="Teardrop 48">
                <a:extLst>
                  <a:ext uri="{FF2B5EF4-FFF2-40B4-BE49-F238E27FC236}">
                    <a16:creationId xmlns:a16="http://schemas.microsoft.com/office/drawing/2014/main" xmlns="" id="{6CC463F6-3C1B-2143-A307-966486483596}"/>
                  </a:ext>
                </a:extLst>
              </p:cNvPr>
              <p:cNvSpPr/>
              <p:nvPr/>
            </p:nvSpPr>
            <p:spPr>
              <a:xfrm rot="8091213">
                <a:off x="11259023" y="3937852"/>
                <a:ext cx="789231" cy="500937"/>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7" name="Oval 36">
                <a:extLst>
                  <a:ext uri="{FF2B5EF4-FFF2-40B4-BE49-F238E27FC236}">
                    <a16:creationId xmlns:a16="http://schemas.microsoft.com/office/drawing/2014/main" xmlns="" id="{01B25D12-7258-D74E-9A1D-92346F0FADB3}"/>
                  </a:ext>
                </a:extLst>
              </p:cNvPr>
              <p:cNvSpPr/>
              <p:nvPr/>
            </p:nvSpPr>
            <p:spPr>
              <a:xfrm>
                <a:off x="11279674" y="3731917"/>
                <a:ext cx="543145" cy="5431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38" name="Oval 37">
                <a:extLst>
                  <a:ext uri="{FF2B5EF4-FFF2-40B4-BE49-F238E27FC236}">
                    <a16:creationId xmlns:a16="http://schemas.microsoft.com/office/drawing/2014/main" xmlns="" id="{A0EE6AD4-6802-394F-891D-84DC1634D4E4}"/>
                  </a:ext>
                </a:extLst>
              </p:cNvPr>
              <p:cNvSpPr/>
              <p:nvPr/>
            </p:nvSpPr>
            <p:spPr>
              <a:xfrm>
                <a:off x="11338567" y="3790810"/>
                <a:ext cx="425359" cy="425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102" name="Subtitle 2">
              <a:extLst>
                <a:ext uri="{FF2B5EF4-FFF2-40B4-BE49-F238E27FC236}">
                  <a16:creationId xmlns:a16="http://schemas.microsoft.com/office/drawing/2014/main" xmlns="" id="{FA792F6B-A107-AD49-B255-8077074799F0}"/>
                </a:ext>
              </a:extLst>
            </p:cNvPr>
            <p:cNvSpPr txBox="1">
              <a:spLocks/>
            </p:cNvSpPr>
            <p:nvPr/>
          </p:nvSpPr>
          <p:spPr>
            <a:xfrm>
              <a:off x="11430500" y="3836101"/>
              <a:ext cx="256480" cy="37394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50" dirty="0" smtClean="0">
                  <a:solidFill>
                    <a:prstClr val="black"/>
                  </a:solidFill>
                  <a:latin typeface="Arial"/>
                </a:rPr>
                <a:t>Age</a:t>
              </a:r>
              <a:r>
                <a:rPr lang="en-US" sz="1200" dirty="0" smtClean="0">
                  <a:solidFill>
                    <a:prstClr val="black"/>
                  </a:solidFill>
                  <a:latin typeface="Arial"/>
                </a:rPr>
                <a:t/>
              </a:r>
              <a:br>
                <a:rPr lang="en-US" sz="1200" dirty="0" smtClean="0">
                  <a:solidFill>
                    <a:prstClr val="black"/>
                  </a:solidFill>
                  <a:latin typeface="Arial"/>
                </a:rPr>
              </a:br>
              <a:r>
                <a:rPr lang="en-US" sz="1800" b="1" dirty="0" smtClean="0">
                  <a:latin typeface="Arial"/>
                  <a:ea typeface="+mj-ea"/>
                  <a:cs typeface="+mj-cs"/>
                </a:rPr>
                <a:t>70</a:t>
              </a:r>
              <a:endParaRPr lang="en-US" sz="1800" b="1" dirty="0">
                <a:latin typeface="Arial"/>
                <a:ea typeface="+mj-ea"/>
                <a:cs typeface="+mj-cs"/>
              </a:endParaRPr>
            </a:p>
          </p:txBody>
        </p:sp>
      </p:grpSp>
      <p:grpSp>
        <p:nvGrpSpPr>
          <p:cNvPr id="75" name="Group 74">
            <a:extLst>
              <a:ext uri="{FF2B5EF4-FFF2-40B4-BE49-F238E27FC236}">
                <a16:creationId xmlns:a16="http://schemas.microsoft.com/office/drawing/2014/main" xmlns="" id="{2615FACA-FBD9-1646-A52C-28E6E9DFAC56}"/>
              </a:ext>
            </a:extLst>
          </p:cNvPr>
          <p:cNvGrpSpPr/>
          <p:nvPr/>
        </p:nvGrpSpPr>
        <p:grpSpPr>
          <a:xfrm>
            <a:off x="6115622" y="483712"/>
            <a:ext cx="957521" cy="521851"/>
            <a:chOff x="469900" y="1541668"/>
            <a:chExt cx="771525" cy="420482"/>
          </a:xfrm>
          <a:solidFill>
            <a:schemeClr val="bg1"/>
          </a:solidFill>
        </p:grpSpPr>
        <p:sp>
          <p:nvSpPr>
            <p:cNvPr id="76" name="Rounded Rectangle 75">
              <a:extLst>
                <a:ext uri="{FF2B5EF4-FFF2-40B4-BE49-F238E27FC236}">
                  <a16:creationId xmlns:a16="http://schemas.microsoft.com/office/drawing/2014/main" xmlns="" id="{6E03EB1F-4617-DC47-B7BB-CAB4DEFCB7FD}"/>
                </a:ext>
              </a:extLst>
            </p:cNvPr>
            <p:cNvSpPr/>
            <p:nvPr/>
          </p:nvSpPr>
          <p:spPr>
            <a:xfrm>
              <a:off x="469900" y="1746397"/>
              <a:ext cx="771525" cy="215753"/>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7" name="Oval 76">
              <a:extLst>
                <a:ext uri="{FF2B5EF4-FFF2-40B4-BE49-F238E27FC236}">
                  <a16:creationId xmlns:a16="http://schemas.microsoft.com/office/drawing/2014/main" xmlns="" id="{9600F4E4-0B80-7641-8C8A-370D2A82D077}"/>
                </a:ext>
              </a:extLst>
            </p:cNvPr>
            <p:cNvSpPr/>
            <p:nvPr/>
          </p:nvSpPr>
          <p:spPr>
            <a:xfrm>
              <a:off x="628650" y="1541668"/>
              <a:ext cx="285750" cy="3057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8" name="Oval 77">
              <a:extLst>
                <a:ext uri="{FF2B5EF4-FFF2-40B4-BE49-F238E27FC236}">
                  <a16:creationId xmlns:a16="http://schemas.microsoft.com/office/drawing/2014/main" xmlns="" id="{7EBE5264-F415-1A42-B613-AD8436DADE62}"/>
                </a:ext>
              </a:extLst>
            </p:cNvPr>
            <p:cNvSpPr/>
            <p:nvPr/>
          </p:nvSpPr>
          <p:spPr>
            <a:xfrm>
              <a:off x="850900" y="1584136"/>
              <a:ext cx="190500" cy="20384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79" name="Oval 78">
              <a:extLst>
                <a:ext uri="{FF2B5EF4-FFF2-40B4-BE49-F238E27FC236}">
                  <a16:creationId xmlns:a16="http://schemas.microsoft.com/office/drawing/2014/main" xmlns="" id="{BDF8AAD1-D791-A346-A8C4-D6CD0F7A0349}"/>
                </a:ext>
              </a:extLst>
            </p:cNvPr>
            <p:cNvSpPr/>
            <p:nvPr/>
          </p:nvSpPr>
          <p:spPr>
            <a:xfrm>
              <a:off x="995695" y="1672682"/>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sp>
          <p:nvSpPr>
            <p:cNvPr id="80" name="Oval 79">
              <a:extLst>
                <a:ext uri="{FF2B5EF4-FFF2-40B4-BE49-F238E27FC236}">
                  <a16:creationId xmlns:a16="http://schemas.microsoft.com/office/drawing/2014/main" xmlns="" id="{1319F747-656B-0C49-8768-0ED142C9A557}"/>
                </a:ext>
              </a:extLst>
            </p:cNvPr>
            <p:cNvSpPr/>
            <p:nvPr/>
          </p:nvSpPr>
          <p:spPr>
            <a:xfrm>
              <a:off x="555625" y="1643590"/>
              <a:ext cx="137780" cy="14743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a:endParaRPr>
            </a:p>
          </p:txBody>
        </p:sp>
      </p:grpSp>
      <p:pic>
        <p:nvPicPr>
          <p:cNvPr id="109" name="Picture 108" descr="AIG_r_w.png">
            <a:extLst>
              <a:ext uri="{FF2B5EF4-FFF2-40B4-BE49-F238E27FC236}">
                <a16:creationId xmlns:a16="http://schemas.microsoft.com/office/drawing/2014/main" xmlns="" id="{A8E97168-E0E6-D745-B104-F37CCEDDD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373" y="6430466"/>
            <a:ext cx="561805" cy="278735"/>
          </a:xfrm>
          <a:prstGeom prst="rect">
            <a:avLst/>
          </a:prstGeom>
        </p:spPr>
      </p:pic>
      <p:pic>
        <p:nvPicPr>
          <p:cNvPr id="94" name="Picture 93">
            <a:extLst>
              <a:ext uri="{FF2B5EF4-FFF2-40B4-BE49-F238E27FC236}">
                <a16:creationId xmlns:a16="http://schemas.microsoft.com/office/drawing/2014/main" xmlns="" id="{3DBDCBEE-D3BC-F943-89DC-FF01A64709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4227" y="5396822"/>
            <a:ext cx="1105535" cy="1487327"/>
          </a:xfrm>
          <a:prstGeom prst="rect">
            <a:avLst/>
          </a:prstGeom>
        </p:spPr>
      </p:pic>
      <p:grpSp>
        <p:nvGrpSpPr>
          <p:cNvPr id="10" name="Group 9"/>
          <p:cNvGrpSpPr/>
          <p:nvPr/>
        </p:nvGrpSpPr>
        <p:grpSpPr>
          <a:xfrm>
            <a:off x="10264391" y="110352"/>
            <a:ext cx="552588" cy="731520"/>
            <a:chOff x="10067833" y="93260"/>
            <a:chExt cx="552588" cy="731520"/>
          </a:xfrm>
        </p:grpSpPr>
        <p:grpSp>
          <p:nvGrpSpPr>
            <p:cNvPr id="6" name="Group 5"/>
            <p:cNvGrpSpPr/>
            <p:nvPr/>
          </p:nvGrpSpPr>
          <p:grpSpPr>
            <a:xfrm>
              <a:off x="10067833" y="93260"/>
              <a:ext cx="552588" cy="731520"/>
              <a:chOff x="10067833" y="93260"/>
              <a:chExt cx="552588" cy="731520"/>
            </a:xfrm>
          </p:grpSpPr>
          <p:sp>
            <p:nvSpPr>
              <p:cNvPr id="63" name="Teardrop 62">
                <a:extLst>
                  <a:ext uri="{FF2B5EF4-FFF2-40B4-BE49-F238E27FC236}">
                    <a16:creationId xmlns:a16="http://schemas.microsoft.com/office/drawing/2014/main" xmlns="" id="{2CC34FDB-0B49-D647-83F6-DF76C97AEB99}"/>
                  </a:ext>
                </a:extLst>
              </p:cNvPr>
              <p:cNvSpPr/>
              <p:nvPr/>
            </p:nvSpPr>
            <p:spPr>
              <a:xfrm rot="8091213">
                <a:off x="10067833" y="93260"/>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4" name="Teardrop 48">
                <a:extLst>
                  <a:ext uri="{FF2B5EF4-FFF2-40B4-BE49-F238E27FC236}">
                    <a16:creationId xmlns:a16="http://schemas.microsoft.com/office/drawing/2014/main" xmlns="" id="{F2ADA332-984F-D84A-BEF0-5BC5D3D05BF7}"/>
                  </a:ext>
                </a:extLst>
              </p:cNvPr>
              <p:cNvSpPr/>
              <p:nvPr/>
            </p:nvSpPr>
            <p:spPr>
              <a:xfrm rot="8091213">
                <a:off x="10104353" y="308713"/>
                <a:ext cx="631385" cy="40075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5" name="Oval 64">
                <a:extLst>
                  <a:ext uri="{FF2B5EF4-FFF2-40B4-BE49-F238E27FC236}">
                    <a16:creationId xmlns:a16="http://schemas.microsoft.com/office/drawing/2014/main" xmlns="" id="{02F4F178-D61E-8F4B-8335-421510BFB82B}"/>
                  </a:ext>
                </a:extLst>
              </p:cNvPr>
              <p:cNvSpPr/>
              <p:nvPr/>
            </p:nvSpPr>
            <p:spPr>
              <a:xfrm>
                <a:off x="10120874" y="143965"/>
                <a:ext cx="434516" cy="4345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sp>
            <p:nvSpPr>
              <p:cNvPr id="66" name="Oval 65">
                <a:extLst>
                  <a:ext uri="{FF2B5EF4-FFF2-40B4-BE49-F238E27FC236}">
                    <a16:creationId xmlns:a16="http://schemas.microsoft.com/office/drawing/2014/main" xmlns="" id="{AE62789C-4826-E547-8BE0-BFFC4818D91A}"/>
                  </a:ext>
                </a:extLst>
              </p:cNvPr>
              <p:cNvSpPr/>
              <p:nvPr/>
            </p:nvSpPr>
            <p:spPr>
              <a:xfrm>
                <a:off x="10167988" y="191079"/>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endParaRPr lang="en-US" sz="900" dirty="0">
                  <a:latin typeface="Arial"/>
                </a:endParaRPr>
              </a:p>
            </p:txBody>
          </p:sp>
        </p:grpSp>
        <p:sp>
          <p:nvSpPr>
            <p:cNvPr id="67" name="Subtitle 2">
              <a:extLst>
                <a:ext uri="{FF2B5EF4-FFF2-40B4-BE49-F238E27FC236}">
                  <a16:creationId xmlns:a16="http://schemas.microsoft.com/office/drawing/2014/main" xmlns="" id="{FA792F6B-A107-AD49-B255-8077074799F0}"/>
                </a:ext>
              </a:extLst>
            </p:cNvPr>
            <p:cNvSpPr txBox="1">
              <a:spLocks/>
            </p:cNvSpPr>
            <p:nvPr/>
          </p:nvSpPr>
          <p:spPr>
            <a:xfrm>
              <a:off x="10226306" y="235878"/>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121</a:t>
              </a:r>
              <a:endParaRPr lang="en-US" sz="1100" b="1" dirty="0">
                <a:latin typeface="Arial"/>
                <a:ea typeface="+mj-ea"/>
                <a:cs typeface="+mj-cs"/>
              </a:endParaRPr>
            </a:p>
          </p:txBody>
        </p:sp>
      </p:grpSp>
      <p:grpSp>
        <p:nvGrpSpPr>
          <p:cNvPr id="21" name="Group 20"/>
          <p:cNvGrpSpPr/>
          <p:nvPr/>
        </p:nvGrpSpPr>
        <p:grpSpPr>
          <a:xfrm>
            <a:off x="11039996" y="1531352"/>
            <a:ext cx="621660" cy="822960"/>
            <a:chOff x="10817800" y="1591174"/>
            <a:chExt cx="621660" cy="822960"/>
          </a:xfrm>
        </p:grpSpPr>
        <p:grpSp>
          <p:nvGrpSpPr>
            <p:cNvPr id="20" name="Group 19"/>
            <p:cNvGrpSpPr/>
            <p:nvPr/>
          </p:nvGrpSpPr>
          <p:grpSpPr>
            <a:xfrm>
              <a:off x="10817800" y="1591174"/>
              <a:ext cx="621660" cy="822960"/>
              <a:chOff x="10817800" y="1591174"/>
              <a:chExt cx="621660" cy="822960"/>
            </a:xfrm>
          </p:grpSpPr>
          <p:sp>
            <p:nvSpPr>
              <p:cNvPr id="49" name="Teardrop 48">
                <a:extLst>
                  <a:ext uri="{FF2B5EF4-FFF2-40B4-BE49-F238E27FC236}">
                    <a16:creationId xmlns:a16="http://schemas.microsoft.com/office/drawing/2014/main" xmlns="" id="{E979CEF3-C427-524C-8F24-903E22B2F7B9}"/>
                  </a:ext>
                </a:extLst>
              </p:cNvPr>
              <p:cNvSpPr/>
              <p:nvPr/>
            </p:nvSpPr>
            <p:spPr>
              <a:xfrm rot="8091213">
                <a:off x="10817800" y="1591174"/>
                <a:ext cx="608172" cy="608171"/>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0" name="Teardrop 48">
                <a:extLst>
                  <a:ext uri="{FF2B5EF4-FFF2-40B4-BE49-F238E27FC236}">
                    <a16:creationId xmlns:a16="http://schemas.microsoft.com/office/drawing/2014/main" xmlns="" id="{287CBE16-7B3D-564A-A94A-61168365220A}"/>
                  </a:ext>
                </a:extLst>
              </p:cNvPr>
              <p:cNvSpPr/>
              <p:nvPr/>
            </p:nvSpPr>
            <p:spPr>
              <a:xfrm rot="8091213">
                <a:off x="10858885" y="1833558"/>
                <a:ext cx="710308" cy="45084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1" name="Oval 50">
                <a:extLst>
                  <a:ext uri="{FF2B5EF4-FFF2-40B4-BE49-F238E27FC236}">
                    <a16:creationId xmlns:a16="http://schemas.microsoft.com/office/drawing/2014/main" xmlns="" id="{A8FC0C33-BFEA-084D-9E13-DFA6B9500F88}"/>
                  </a:ext>
                </a:extLst>
              </p:cNvPr>
              <p:cNvSpPr/>
              <p:nvPr/>
            </p:nvSpPr>
            <p:spPr>
              <a:xfrm>
                <a:off x="10877471" y="1648217"/>
                <a:ext cx="488830" cy="4888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52" name="Oval 51">
                <a:extLst>
                  <a:ext uri="{FF2B5EF4-FFF2-40B4-BE49-F238E27FC236}">
                    <a16:creationId xmlns:a16="http://schemas.microsoft.com/office/drawing/2014/main" xmlns="" id="{126E92C8-9E52-1046-986D-7AA0E3B3B4E7}"/>
                  </a:ext>
                </a:extLst>
              </p:cNvPr>
              <p:cNvSpPr/>
              <p:nvPr/>
            </p:nvSpPr>
            <p:spPr>
              <a:xfrm>
                <a:off x="10930474" y="1701220"/>
                <a:ext cx="382823" cy="382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7" name="Subtitle 2">
              <a:extLst>
                <a:ext uri="{FF2B5EF4-FFF2-40B4-BE49-F238E27FC236}">
                  <a16:creationId xmlns:a16="http://schemas.microsoft.com/office/drawing/2014/main" xmlns="" id="{FA792F6B-A107-AD49-B255-8077074799F0}"/>
                </a:ext>
              </a:extLst>
            </p:cNvPr>
            <p:cNvSpPr txBox="1">
              <a:spLocks/>
            </p:cNvSpPr>
            <p:nvPr/>
          </p:nvSpPr>
          <p:spPr>
            <a:xfrm>
              <a:off x="11029244" y="1751971"/>
              <a:ext cx="198772" cy="3046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50" dirty="0" smtClean="0">
                  <a:solidFill>
                    <a:prstClr val="black"/>
                  </a:solidFill>
                  <a:latin typeface="Arial"/>
                </a:rPr>
                <a:t>Age</a:t>
              </a:r>
              <a:r>
                <a:rPr lang="en-US" sz="1050" dirty="0" smtClean="0">
                  <a:solidFill>
                    <a:prstClr val="black"/>
                  </a:solidFill>
                  <a:latin typeface="Arial"/>
                </a:rPr>
                <a:t/>
              </a:r>
              <a:br>
                <a:rPr lang="en-US" sz="1050" dirty="0" smtClean="0">
                  <a:solidFill>
                    <a:prstClr val="black"/>
                  </a:solidFill>
                  <a:latin typeface="Arial"/>
                </a:rPr>
              </a:br>
              <a:r>
                <a:rPr lang="en-US" sz="1400" b="1" dirty="0" smtClean="0">
                  <a:latin typeface="Arial"/>
                  <a:ea typeface="+mj-ea"/>
                  <a:cs typeface="+mj-cs"/>
                </a:rPr>
                <a:t>90</a:t>
              </a:r>
              <a:endParaRPr lang="en-US" sz="1400" b="1" dirty="0">
                <a:latin typeface="Arial"/>
                <a:ea typeface="+mj-ea"/>
                <a:cs typeface="+mj-cs"/>
              </a:endParaRPr>
            </a:p>
          </p:txBody>
        </p:sp>
      </p:grpSp>
      <p:grpSp>
        <p:nvGrpSpPr>
          <p:cNvPr id="23" name="Group 22"/>
          <p:cNvGrpSpPr/>
          <p:nvPr/>
        </p:nvGrpSpPr>
        <p:grpSpPr>
          <a:xfrm>
            <a:off x="9795682" y="2469588"/>
            <a:ext cx="656197" cy="868680"/>
            <a:chOff x="9582032" y="2580686"/>
            <a:chExt cx="656197" cy="868680"/>
          </a:xfrm>
        </p:grpSpPr>
        <p:grpSp>
          <p:nvGrpSpPr>
            <p:cNvPr id="22" name="Group 21"/>
            <p:cNvGrpSpPr/>
            <p:nvPr/>
          </p:nvGrpSpPr>
          <p:grpSpPr>
            <a:xfrm>
              <a:off x="9582032" y="2580686"/>
              <a:ext cx="656197" cy="868680"/>
              <a:chOff x="9582032" y="2580686"/>
              <a:chExt cx="656197" cy="868680"/>
            </a:xfrm>
          </p:grpSpPr>
          <p:sp>
            <p:nvSpPr>
              <p:cNvPr id="42" name="Teardrop 41">
                <a:extLst>
                  <a:ext uri="{FF2B5EF4-FFF2-40B4-BE49-F238E27FC236}">
                    <a16:creationId xmlns:a16="http://schemas.microsoft.com/office/drawing/2014/main" xmlns="" id="{17629AF9-D56A-1147-8D6C-05D7334B2F22}"/>
                  </a:ext>
                </a:extLst>
              </p:cNvPr>
              <p:cNvSpPr/>
              <p:nvPr/>
            </p:nvSpPr>
            <p:spPr>
              <a:xfrm rot="8091213">
                <a:off x="9582032" y="2580686"/>
                <a:ext cx="641959" cy="641959"/>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3" name="Teardrop 48">
                <a:extLst>
                  <a:ext uri="{FF2B5EF4-FFF2-40B4-BE49-F238E27FC236}">
                    <a16:creationId xmlns:a16="http://schemas.microsoft.com/office/drawing/2014/main" xmlns="" id="{B2DC18BA-2976-8D4D-9F59-37D1DB8BEDEF}"/>
                  </a:ext>
                </a:extLst>
              </p:cNvPr>
              <p:cNvSpPr/>
              <p:nvPr/>
            </p:nvSpPr>
            <p:spPr>
              <a:xfrm rot="8091213">
                <a:off x="9625399" y="2836536"/>
                <a:ext cx="749770" cy="47589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4" name="Oval 43">
                <a:extLst>
                  <a:ext uri="{FF2B5EF4-FFF2-40B4-BE49-F238E27FC236}">
                    <a16:creationId xmlns:a16="http://schemas.microsoft.com/office/drawing/2014/main" xmlns="" id="{D9E74262-AFF0-1E42-8B06-FBFB930D4B94}"/>
                  </a:ext>
                </a:extLst>
              </p:cNvPr>
              <p:cNvSpPr/>
              <p:nvPr/>
            </p:nvSpPr>
            <p:spPr>
              <a:xfrm>
                <a:off x="9645018" y="2640898"/>
                <a:ext cx="515987" cy="5159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sp>
            <p:nvSpPr>
              <p:cNvPr id="45" name="Oval 44">
                <a:extLst>
                  <a:ext uri="{FF2B5EF4-FFF2-40B4-BE49-F238E27FC236}">
                    <a16:creationId xmlns:a16="http://schemas.microsoft.com/office/drawing/2014/main" xmlns="" id="{EA84EDD5-F081-7242-ABDE-4BD83E203492}"/>
                  </a:ext>
                </a:extLst>
              </p:cNvPr>
              <p:cNvSpPr/>
              <p:nvPr/>
            </p:nvSpPr>
            <p:spPr>
              <a:xfrm>
                <a:off x="9700966" y="2696846"/>
                <a:ext cx="404091" cy="404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a:endParaRPr>
              </a:p>
            </p:txBody>
          </p:sp>
        </p:grpSp>
        <p:sp>
          <p:nvSpPr>
            <p:cNvPr id="99" name="Subtitle 2">
              <a:extLst>
                <a:ext uri="{FF2B5EF4-FFF2-40B4-BE49-F238E27FC236}">
                  <a16:creationId xmlns:a16="http://schemas.microsoft.com/office/drawing/2014/main" xmlns="" id="{FA792F6B-A107-AD49-B255-8077074799F0}"/>
                </a:ext>
              </a:extLst>
            </p:cNvPr>
            <p:cNvSpPr txBox="1">
              <a:spLocks/>
            </p:cNvSpPr>
            <p:nvPr/>
          </p:nvSpPr>
          <p:spPr>
            <a:xfrm>
              <a:off x="9796317" y="2740812"/>
              <a:ext cx="227626" cy="3323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smtClean="0">
                  <a:solidFill>
                    <a:prstClr val="black"/>
                  </a:solidFill>
                  <a:latin typeface="Arial"/>
                </a:rPr>
                <a:t>Age</a:t>
              </a:r>
              <a:r>
                <a:rPr lang="en-US" sz="1100" dirty="0" smtClean="0">
                  <a:solidFill>
                    <a:prstClr val="black"/>
                  </a:solidFill>
                  <a:latin typeface="Arial"/>
                </a:rPr>
                <a:t/>
              </a:r>
              <a:br>
                <a:rPr lang="en-US" sz="1100" dirty="0" smtClean="0">
                  <a:solidFill>
                    <a:prstClr val="black"/>
                  </a:solidFill>
                  <a:latin typeface="Arial"/>
                </a:rPr>
              </a:br>
              <a:r>
                <a:rPr lang="en-US" sz="1600" b="1" dirty="0" smtClean="0">
                  <a:latin typeface="Arial"/>
                  <a:ea typeface="+mj-ea"/>
                  <a:cs typeface="+mj-cs"/>
                </a:rPr>
                <a:t>80</a:t>
              </a:r>
              <a:endParaRPr lang="en-US" sz="1600" b="1" dirty="0">
                <a:latin typeface="Arial"/>
                <a:ea typeface="+mj-ea"/>
                <a:cs typeface="+mj-cs"/>
              </a:endParaRPr>
            </a:p>
          </p:txBody>
        </p:sp>
      </p:grpSp>
      <p:grpSp>
        <p:nvGrpSpPr>
          <p:cNvPr id="101" name="Group 100"/>
          <p:cNvGrpSpPr/>
          <p:nvPr/>
        </p:nvGrpSpPr>
        <p:grpSpPr>
          <a:xfrm>
            <a:off x="8469051" y="4057847"/>
            <a:ext cx="759806" cy="1005840"/>
            <a:chOff x="8751069" y="4228767"/>
            <a:chExt cx="759806" cy="1005840"/>
          </a:xfrm>
        </p:grpSpPr>
        <p:grpSp>
          <p:nvGrpSpPr>
            <p:cNvPr id="25" name="Group 24"/>
            <p:cNvGrpSpPr/>
            <p:nvPr/>
          </p:nvGrpSpPr>
          <p:grpSpPr>
            <a:xfrm>
              <a:off x="8751069" y="4228767"/>
              <a:ext cx="759806" cy="1005840"/>
              <a:chOff x="8751069" y="4237313"/>
              <a:chExt cx="759806" cy="1005840"/>
            </a:xfrm>
          </p:grpSpPr>
          <p:sp>
            <p:nvSpPr>
              <p:cNvPr id="28" name="Teardrop 27">
                <a:extLst>
                  <a:ext uri="{FF2B5EF4-FFF2-40B4-BE49-F238E27FC236}">
                    <a16:creationId xmlns:a16="http://schemas.microsoft.com/office/drawing/2014/main" xmlns="" id="{14A83DDD-F9C1-7E4B-A802-C52F6A973B53}"/>
                  </a:ext>
                </a:extLst>
              </p:cNvPr>
              <p:cNvSpPr/>
              <p:nvPr/>
            </p:nvSpPr>
            <p:spPr>
              <a:xfrm rot="8091213">
                <a:off x="8751068" y="4237314"/>
                <a:ext cx="743321" cy="743320"/>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29" name="Teardrop 48">
                <a:extLst>
                  <a:ext uri="{FF2B5EF4-FFF2-40B4-BE49-F238E27FC236}">
                    <a16:creationId xmlns:a16="http://schemas.microsoft.com/office/drawing/2014/main" xmlns="" id="{6679F52A-EAA7-FC40-BB00-53011BFA3946}"/>
                  </a:ext>
                </a:extLst>
              </p:cNvPr>
              <p:cNvSpPr/>
              <p:nvPr/>
            </p:nvSpPr>
            <p:spPr>
              <a:xfrm rot="8091213">
                <a:off x="8801283" y="4533561"/>
                <a:ext cx="868154" cy="551030"/>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0" name="Oval 29">
                <a:extLst>
                  <a:ext uri="{FF2B5EF4-FFF2-40B4-BE49-F238E27FC236}">
                    <a16:creationId xmlns:a16="http://schemas.microsoft.com/office/drawing/2014/main" xmlns="" id="{F2AA7414-83DE-5948-B16D-5AD530D6FEAE}"/>
                  </a:ext>
                </a:extLst>
              </p:cNvPr>
              <p:cNvSpPr/>
              <p:nvPr/>
            </p:nvSpPr>
            <p:spPr>
              <a:xfrm>
                <a:off x="8824000" y="4307032"/>
                <a:ext cx="597458" cy="59745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sp>
            <p:nvSpPr>
              <p:cNvPr id="31" name="Oval 30">
                <a:extLst>
                  <a:ext uri="{FF2B5EF4-FFF2-40B4-BE49-F238E27FC236}">
                    <a16:creationId xmlns:a16="http://schemas.microsoft.com/office/drawing/2014/main" xmlns="" id="{3BB31024-BC15-E54A-AA0F-9BA832A8F189}"/>
                  </a:ext>
                </a:extLst>
              </p:cNvPr>
              <p:cNvSpPr/>
              <p:nvPr/>
            </p:nvSpPr>
            <p:spPr>
              <a:xfrm>
                <a:off x="8888782" y="4371814"/>
                <a:ext cx="467894" cy="46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rial"/>
                </a:endParaRPr>
              </a:p>
            </p:txBody>
          </p:sp>
        </p:grpSp>
        <p:sp>
          <p:nvSpPr>
            <p:cNvPr id="104" name="Subtitle 2">
              <a:extLst>
                <a:ext uri="{FF2B5EF4-FFF2-40B4-BE49-F238E27FC236}">
                  <a16:creationId xmlns:a16="http://schemas.microsoft.com/office/drawing/2014/main" xmlns="" id="{FA792F6B-A107-AD49-B255-8077074799F0}"/>
                </a:ext>
              </a:extLst>
            </p:cNvPr>
            <p:cNvSpPr txBox="1">
              <a:spLocks/>
            </p:cNvSpPr>
            <p:nvPr/>
          </p:nvSpPr>
          <p:spPr>
            <a:xfrm>
              <a:off x="8980061" y="4418686"/>
              <a:ext cx="285335" cy="40164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dirty="0" smtClean="0">
                  <a:solidFill>
                    <a:prstClr val="black"/>
                  </a:solidFill>
                  <a:latin typeface="Arial"/>
                </a:rPr>
                <a:t>Age</a:t>
              </a:r>
              <a:r>
                <a:rPr lang="en-US" sz="1400" dirty="0" smtClean="0">
                  <a:solidFill>
                    <a:prstClr val="black"/>
                  </a:solidFill>
                  <a:latin typeface="Arial"/>
                </a:rPr>
                <a:t/>
              </a:r>
              <a:br>
                <a:rPr lang="en-US" sz="1400" dirty="0" smtClean="0">
                  <a:solidFill>
                    <a:prstClr val="black"/>
                  </a:solidFill>
                  <a:latin typeface="Arial"/>
                </a:rPr>
              </a:br>
              <a:r>
                <a:rPr lang="en-US" sz="2000" b="1" dirty="0" smtClean="0">
                  <a:latin typeface="Arial"/>
                  <a:ea typeface="+mj-ea"/>
                  <a:cs typeface="+mj-cs"/>
                </a:rPr>
                <a:t>60</a:t>
              </a:r>
              <a:endParaRPr lang="en-US" sz="2000" b="1" dirty="0">
                <a:latin typeface="Arial"/>
                <a:ea typeface="+mj-ea"/>
                <a:cs typeface="+mj-cs"/>
              </a:endParaRPr>
            </a:p>
          </p:txBody>
        </p:sp>
      </p:grpSp>
      <p:grpSp>
        <p:nvGrpSpPr>
          <p:cNvPr id="27" name="Group 26"/>
          <p:cNvGrpSpPr/>
          <p:nvPr/>
        </p:nvGrpSpPr>
        <p:grpSpPr>
          <a:xfrm>
            <a:off x="4420796" y="2367601"/>
            <a:ext cx="1756472" cy="1756472"/>
            <a:chOff x="4420796" y="2367601"/>
            <a:chExt cx="1756472" cy="1756472"/>
          </a:xfrm>
        </p:grpSpPr>
        <p:sp>
          <p:nvSpPr>
            <p:cNvPr id="128" name="Oval 127"/>
            <p:cNvSpPr/>
            <p:nvPr/>
          </p:nvSpPr>
          <p:spPr>
            <a:xfrm>
              <a:off x="4420796" y="2367601"/>
              <a:ext cx="1756472" cy="1756472"/>
            </a:xfrm>
            <a:prstGeom prst="ellipse">
              <a:avLst/>
            </a:prstGeom>
            <a:solidFill>
              <a:srgbClr val="1EB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537123" y="3226575"/>
              <a:ext cx="15238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Pie 128"/>
            <p:cNvSpPr/>
            <p:nvPr/>
          </p:nvSpPr>
          <p:spPr>
            <a:xfrm>
              <a:off x="4537123" y="2482782"/>
              <a:ext cx="1523818" cy="1497628"/>
            </a:xfrm>
            <a:prstGeom prst="pie">
              <a:avLst>
                <a:gd name="adj1" fmla="val 10799470"/>
                <a:gd name="adj2" fmla="val 21584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0" name="Picture 129">
              <a:extLst>
                <a:ext uri="{FF2B5EF4-FFF2-40B4-BE49-F238E27FC236}">
                  <a16:creationId xmlns:a16="http://schemas.microsoft.com/office/drawing/2014/main" xmlns="" id="{50BB1A3E-6863-FD4C-9D36-8BB05239AF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6340" y="2524819"/>
              <a:ext cx="1445384" cy="710890"/>
            </a:xfrm>
            <a:prstGeom prst="rect">
              <a:avLst/>
            </a:prstGeom>
          </p:spPr>
        </p:pic>
        <p:sp>
          <p:nvSpPr>
            <p:cNvPr id="131" name="TextBox 130">
              <a:extLst>
                <a:ext uri="{FF2B5EF4-FFF2-40B4-BE49-F238E27FC236}">
                  <a16:creationId xmlns:a16="http://schemas.microsoft.com/office/drawing/2014/main" xmlns="" id="{70E85EA7-39C9-7F44-8FAF-253C440FADC2}"/>
                </a:ext>
              </a:extLst>
            </p:cNvPr>
            <p:cNvSpPr txBox="1"/>
            <p:nvPr/>
          </p:nvSpPr>
          <p:spPr>
            <a:xfrm>
              <a:off x="4628819" y="3462649"/>
              <a:ext cx="1340432" cy="592470"/>
            </a:xfrm>
            <a:prstGeom prst="rect">
              <a:avLst/>
            </a:prstGeom>
            <a:noFill/>
          </p:spPr>
          <p:txBody>
            <a:bodyPr wrap="none" rtlCol="0" anchor="t" anchorCtr="1">
              <a:spAutoFit/>
            </a:bodyPr>
            <a:lstStyle/>
            <a:p>
              <a:pPr algn="ctr"/>
              <a:r>
                <a:rPr lang="en-US" sz="1100" b="1" dirty="0" smtClean="0">
                  <a:solidFill>
                    <a:schemeClr val="bg1"/>
                  </a:solidFill>
                  <a:latin typeface="Arial"/>
                </a:rPr>
                <a:t>ACCUMULATION</a:t>
              </a:r>
              <a:br>
                <a:rPr lang="en-US" sz="1100" b="1" dirty="0" smtClean="0">
                  <a:solidFill>
                    <a:schemeClr val="bg1"/>
                  </a:solidFill>
                  <a:latin typeface="Arial"/>
                </a:rPr>
              </a:br>
              <a:r>
                <a:rPr lang="en-US" sz="1100" b="1" dirty="0" smtClean="0">
                  <a:solidFill>
                    <a:schemeClr val="bg1"/>
                  </a:solidFill>
                  <a:latin typeface="Arial"/>
                </a:rPr>
                <a:t>ACCOUNT</a:t>
              </a:r>
            </a:p>
            <a:p>
              <a:pPr algn="ctr"/>
              <a:endParaRPr lang="en-US" sz="1050" dirty="0">
                <a:solidFill>
                  <a:schemeClr val="bg1"/>
                </a:solidFill>
                <a:latin typeface="Arial"/>
              </a:endParaRPr>
            </a:p>
          </p:txBody>
        </p:sp>
        <p:grpSp>
          <p:nvGrpSpPr>
            <p:cNvPr id="132" name="Group 131"/>
            <p:cNvGrpSpPr/>
            <p:nvPr/>
          </p:nvGrpSpPr>
          <p:grpSpPr>
            <a:xfrm>
              <a:off x="4444908" y="3222474"/>
              <a:ext cx="1683904" cy="307777"/>
              <a:chOff x="2540271" y="3692506"/>
              <a:chExt cx="1683904" cy="307777"/>
            </a:xfrm>
          </p:grpSpPr>
          <p:sp>
            <p:nvSpPr>
              <p:cNvPr id="134" name="TextBox 133">
                <a:extLst>
                  <a:ext uri="{FF2B5EF4-FFF2-40B4-BE49-F238E27FC236}">
                    <a16:creationId xmlns:a16="http://schemas.microsoft.com/office/drawing/2014/main" xmlns="" id="{E2EF971E-7E0C-A242-B675-65A59345D08C}"/>
                  </a:ext>
                </a:extLst>
              </p:cNvPr>
              <p:cNvSpPr txBox="1"/>
              <p:nvPr/>
            </p:nvSpPr>
            <p:spPr>
              <a:xfrm>
                <a:off x="2540271" y="3692506"/>
                <a:ext cx="351235" cy="307777"/>
              </a:xfrm>
              <a:prstGeom prst="rect">
                <a:avLst/>
              </a:prstGeom>
              <a:noFill/>
            </p:spPr>
            <p:txBody>
              <a:bodyPr wrap="square" rtlCol="0">
                <a:spAutoFit/>
              </a:bodyPr>
              <a:lstStyle/>
              <a:p>
                <a:pPr algn="ctr"/>
                <a:r>
                  <a:rPr lang="en-US" sz="1400" b="1" dirty="0">
                    <a:solidFill>
                      <a:schemeClr val="bg1"/>
                    </a:solidFill>
                    <a:latin typeface="Arial"/>
                  </a:rPr>
                  <a:t>E</a:t>
                </a:r>
                <a:endParaRPr lang="en-US" sz="1100" b="1" dirty="0">
                  <a:solidFill>
                    <a:schemeClr val="bg1"/>
                  </a:solidFill>
                  <a:latin typeface="Arial"/>
                </a:endParaRPr>
              </a:p>
            </p:txBody>
          </p:sp>
          <p:sp>
            <p:nvSpPr>
              <p:cNvPr id="135" name="TextBox 134">
                <a:extLst>
                  <a:ext uri="{FF2B5EF4-FFF2-40B4-BE49-F238E27FC236}">
                    <a16:creationId xmlns:a16="http://schemas.microsoft.com/office/drawing/2014/main" xmlns="" id="{9ECCDCB6-D92A-5041-9DB6-1028375D0306}"/>
                  </a:ext>
                </a:extLst>
              </p:cNvPr>
              <p:cNvSpPr txBox="1"/>
              <p:nvPr/>
            </p:nvSpPr>
            <p:spPr>
              <a:xfrm>
                <a:off x="3872940" y="3692506"/>
                <a:ext cx="351235" cy="307777"/>
              </a:xfrm>
              <a:prstGeom prst="rect">
                <a:avLst/>
              </a:prstGeom>
              <a:noFill/>
            </p:spPr>
            <p:txBody>
              <a:bodyPr wrap="square" rtlCol="0">
                <a:spAutoFit/>
              </a:bodyPr>
              <a:lstStyle/>
              <a:p>
                <a:pPr algn="ctr"/>
                <a:r>
                  <a:rPr lang="en-US" sz="1400" b="1" dirty="0">
                    <a:solidFill>
                      <a:schemeClr val="bg1"/>
                    </a:solidFill>
                    <a:latin typeface="Arial"/>
                  </a:rPr>
                  <a:t>F</a:t>
                </a:r>
                <a:endParaRPr lang="en-US" sz="1100" b="1" dirty="0">
                  <a:solidFill>
                    <a:schemeClr val="bg1"/>
                  </a:solidFill>
                  <a:latin typeface="Arial"/>
                </a:endParaRPr>
              </a:p>
            </p:txBody>
          </p:sp>
        </p:grpSp>
      </p:grpSp>
      <p:sp>
        <p:nvSpPr>
          <p:cNvPr id="98" name="TextBox 97">
            <a:extLst>
              <a:ext uri="{FF2B5EF4-FFF2-40B4-BE49-F238E27FC236}">
                <a16:creationId xmlns:a16="http://schemas.microsoft.com/office/drawing/2014/main" xmlns="" id="{3164A0E5-299E-734C-B63A-9C05A1965690}"/>
              </a:ext>
            </a:extLst>
          </p:cNvPr>
          <p:cNvSpPr txBox="1"/>
          <p:nvPr/>
        </p:nvSpPr>
        <p:spPr>
          <a:xfrm>
            <a:off x="579204" y="3587590"/>
            <a:ext cx="2137991" cy="1015663"/>
          </a:xfrm>
          <a:prstGeom prst="rect">
            <a:avLst/>
          </a:prstGeom>
          <a:noFill/>
        </p:spPr>
        <p:txBody>
          <a:bodyPr wrap="square" rtlCol="0">
            <a:spAutoFit/>
          </a:bodyPr>
          <a:lstStyle/>
          <a:p>
            <a:r>
              <a:rPr lang="en-US" b="1" dirty="0" smtClean="0">
                <a:solidFill>
                  <a:srgbClr val="28ACB3"/>
                </a:solidFill>
                <a:latin typeface="Arial"/>
              </a:rPr>
              <a:t>INTEREST</a:t>
            </a:r>
          </a:p>
          <a:p>
            <a:r>
              <a:rPr lang="en-US" sz="1400" b="1" dirty="0" smtClean="0">
                <a:solidFill>
                  <a:srgbClr val="595959"/>
                </a:solidFill>
                <a:latin typeface="Arial"/>
              </a:rPr>
              <a:t>goes in the tank </a:t>
            </a:r>
            <a:br>
              <a:rPr lang="en-US" sz="1400" b="1" dirty="0" smtClean="0">
                <a:solidFill>
                  <a:srgbClr val="595959"/>
                </a:solidFill>
                <a:latin typeface="Arial"/>
              </a:rPr>
            </a:br>
            <a:r>
              <a:rPr lang="en-US" sz="1400" b="1" dirty="0" smtClean="0">
                <a:solidFill>
                  <a:srgbClr val="595959"/>
                </a:solidFill>
                <a:latin typeface="Arial"/>
              </a:rPr>
              <a:t>to help the policy </a:t>
            </a:r>
            <a:br>
              <a:rPr lang="en-US" sz="1400" b="1" dirty="0" smtClean="0">
                <a:solidFill>
                  <a:srgbClr val="595959"/>
                </a:solidFill>
                <a:latin typeface="Arial"/>
              </a:rPr>
            </a:br>
            <a:r>
              <a:rPr lang="en-US" sz="1400" b="1" dirty="0" smtClean="0">
                <a:solidFill>
                  <a:srgbClr val="595959"/>
                </a:solidFill>
                <a:latin typeface="Arial"/>
              </a:rPr>
              <a:t>go farther</a:t>
            </a:r>
            <a:endParaRPr lang="en-US" sz="1400" dirty="0">
              <a:solidFill>
                <a:srgbClr val="595959"/>
              </a:solidFill>
              <a:latin typeface="Arial"/>
            </a:endParaRPr>
          </a:p>
        </p:txBody>
      </p:sp>
      <p:grpSp>
        <p:nvGrpSpPr>
          <p:cNvPr id="11" name="Group 10"/>
          <p:cNvGrpSpPr/>
          <p:nvPr/>
        </p:nvGrpSpPr>
        <p:grpSpPr>
          <a:xfrm>
            <a:off x="1748525" y="4121060"/>
            <a:ext cx="4149797" cy="2600015"/>
            <a:chOff x="1600363" y="4004647"/>
            <a:chExt cx="4149797" cy="2600015"/>
          </a:xfrm>
        </p:grpSpPr>
        <p:pic>
          <p:nvPicPr>
            <p:cNvPr id="112" name="Picture 111">
              <a:extLst>
                <a:ext uri="{FF2B5EF4-FFF2-40B4-BE49-F238E27FC236}">
                  <a16:creationId xmlns:a16="http://schemas.microsoft.com/office/drawing/2014/main" xmlns="" id="{F741510B-A3AB-EA46-B8E5-9ABE8A9FA4B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
            <a:stretch/>
          </p:blipFill>
          <p:spPr>
            <a:xfrm>
              <a:off x="1731861" y="4004647"/>
              <a:ext cx="4018299" cy="2600015"/>
            </a:xfrm>
            <a:prstGeom prst="rect">
              <a:avLst/>
            </a:prstGeom>
          </p:spPr>
        </p:pic>
        <p:sp>
          <p:nvSpPr>
            <p:cNvPr id="113" name="TextBox 112">
              <a:extLst>
                <a:ext uri="{FF2B5EF4-FFF2-40B4-BE49-F238E27FC236}">
                  <a16:creationId xmlns:a16="http://schemas.microsoft.com/office/drawing/2014/main" xmlns="" id="{6F0EFEE9-8D6A-9447-BDA5-601145D19ABF}"/>
                </a:ext>
              </a:extLst>
            </p:cNvPr>
            <p:cNvSpPr txBox="1"/>
            <p:nvPr/>
          </p:nvSpPr>
          <p:spPr>
            <a:xfrm>
              <a:off x="1600363" y="4016347"/>
              <a:ext cx="2137991" cy="369332"/>
            </a:xfrm>
            <a:prstGeom prst="rect">
              <a:avLst/>
            </a:prstGeom>
            <a:noFill/>
          </p:spPr>
          <p:txBody>
            <a:bodyPr wrap="square" rtlCol="0">
              <a:spAutoFit/>
            </a:bodyPr>
            <a:lstStyle/>
            <a:p>
              <a:pPr algn="ctr"/>
              <a:r>
                <a:rPr lang="en-US" b="1" dirty="0">
                  <a:solidFill>
                    <a:schemeClr val="bg1"/>
                  </a:solidFill>
                  <a:latin typeface="Arial"/>
                </a:rPr>
                <a:t>PREMIUM</a:t>
              </a:r>
              <a:endParaRPr lang="en-US" sz="1400" dirty="0">
                <a:solidFill>
                  <a:schemeClr val="bg1"/>
                </a:solidFill>
                <a:latin typeface="Arial"/>
              </a:endParaRPr>
            </a:p>
          </p:txBody>
        </p:sp>
      </p:grpSp>
      <p:grpSp>
        <p:nvGrpSpPr>
          <p:cNvPr id="9" name="Group 8"/>
          <p:cNvGrpSpPr/>
          <p:nvPr/>
        </p:nvGrpSpPr>
        <p:grpSpPr>
          <a:xfrm>
            <a:off x="2160201" y="3573174"/>
            <a:ext cx="1305486" cy="910031"/>
            <a:chOff x="2012039" y="3434459"/>
            <a:chExt cx="1305486" cy="910031"/>
          </a:xfrm>
        </p:grpSpPr>
        <p:pic>
          <p:nvPicPr>
            <p:cNvPr id="115" name="Picture 114">
              <a:extLst>
                <a:ext uri="{FF2B5EF4-FFF2-40B4-BE49-F238E27FC236}">
                  <a16:creationId xmlns:a16="http://schemas.microsoft.com/office/drawing/2014/main" xmlns="" id="{F741510B-A3AB-EA46-B8E5-9ABE8A9FA4B4}"/>
                </a:ext>
              </a:extLst>
            </p:cNvPr>
            <p:cNvPicPr>
              <a:picLocks/>
            </p:cNvPicPr>
            <p:nvPr/>
          </p:nvPicPr>
          <p:blipFill rotWithShape="1">
            <a:blip r:embed="rId9" cstate="screen">
              <a:extLst>
                <a:ext uri="{28A0092B-C50C-407E-A947-70E740481C1C}">
                  <a14:useLocalDpi xmlns:a14="http://schemas.microsoft.com/office/drawing/2010/main"/>
                </a:ext>
              </a:extLst>
            </a:blip>
            <a:srcRect t="-19"/>
            <a:stretch/>
          </p:blipFill>
          <p:spPr>
            <a:xfrm>
              <a:off x="2065732" y="3434459"/>
              <a:ext cx="1188720" cy="910031"/>
            </a:xfrm>
            <a:prstGeom prst="rect">
              <a:avLst/>
            </a:prstGeom>
          </p:spPr>
        </p:pic>
        <p:sp>
          <p:nvSpPr>
            <p:cNvPr id="116" name="TextBox 115">
              <a:extLst>
                <a:ext uri="{FF2B5EF4-FFF2-40B4-BE49-F238E27FC236}">
                  <a16:creationId xmlns:a16="http://schemas.microsoft.com/office/drawing/2014/main" xmlns="" id="{6F0EFEE9-8D6A-9447-BDA5-601145D19ABF}"/>
                </a:ext>
              </a:extLst>
            </p:cNvPr>
            <p:cNvSpPr txBox="1"/>
            <p:nvPr/>
          </p:nvSpPr>
          <p:spPr>
            <a:xfrm>
              <a:off x="2012039" y="3458587"/>
              <a:ext cx="1305486" cy="861774"/>
            </a:xfrm>
            <a:prstGeom prst="rect">
              <a:avLst/>
            </a:prstGeom>
            <a:noFill/>
          </p:spPr>
          <p:txBody>
            <a:bodyPr wrap="none" rtlCol="0">
              <a:spAutoFit/>
            </a:bodyPr>
            <a:lstStyle/>
            <a:p>
              <a:pPr algn="ctr"/>
              <a:r>
                <a:rPr lang="en-US" b="1" dirty="0" smtClean="0">
                  <a:solidFill>
                    <a:schemeClr val="bg1"/>
                  </a:solidFill>
                  <a:latin typeface="Arial"/>
                </a:rPr>
                <a:t>PREMIUM</a:t>
              </a:r>
            </a:p>
            <a:p>
              <a:pPr algn="ctr"/>
              <a:r>
                <a:rPr lang="en-US" sz="1400" b="1" dirty="0" smtClean="0">
                  <a:solidFill>
                    <a:schemeClr val="bg1"/>
                  </a:solidFill>
                  <a:latin typeface="Arial"/>
                </a:rPr>
                <a:t>+</a:t>
              </a:r>
            </a:p>
            <a:p>
              <a:pPr algn="ctr"/>
              <a:r>
                <a:rPr lang="en-US" b="1" spc="-20" dirty="0" smtClean="0">
                  <a:solidFill>
                    <a:schemeClr val="bg1"/>
                  </a:solidFill>
                  <a:latin typeface="Arial"/>
                </a:rPr>
                <a:t>INTEREST</a:t>
              </a:r>
              <a:endParaRPr lang="en-US" sz="1400" spc="-20" dirty="0">
                <a:solidFill>
                  <a:schemeClr val="bg1"/>
                </a:solidFill>
                <a:latin typeface="Arial"/>
              </a:endParaRPr>
            </a:p>
          </p:txBody>
        </p:sp>
      </p:grpSp>
      <p:sp>
        <p:nvSpPr>
          <p:cNvPr id="117" name="TextBox 116">
            <a:extLst>
              <a:ext uri="{FF2B5EF4-FFF2-40B4-BE49-F238E27FC236}">
                <a16:creationId xmlns:a16="http://schemas.microsoft.com/office/drawing/2014/main" xmlns="" id="{D5497261-7939-7E4C-9E96-331742A9CECF}"/>
              </a:ext>
            </a:extLst>
          </p:cNvPr>
          <p:cNvSpPr txBox="1"/>
          <p:nvPr/>
        </p:nvSpPr>
        <p:spPr>
          <a:xfrm>
            <a:off x="431042" y="1652961"/>
            <a:ext cx="4572000" cy="646331"/>
          </a:xfrm>
          <a:prstGeom prst="rect">
            <a:avLst/>
          </a:prstGeom>
          <a:noFill/>
        </p:spPr>
        <p:txBody>
          <a:bodyPr wrap="square" rtlCol="0">
            <a:spAutoFit/>
          </a:bodyPr>
          <a:lstStyle/>
          <a:p>
            <a:r>
              <a:rPr lang="en-US" dirty="0" smtClean="0">
                <a:solidFill>
                  <a:srgbClr val="595959"/>
                </a:solidFill>
                <a:latin typeface="Arial"/>
              </a:rPr>
              <a:t>To begin the trip, the policy needs</a:t>
            </a:r>
            <a:br>
              <a:rPr lang="en-US" dirty="0" smtClean="0">
                <a:solidFill>
                  <a:srgbClr val="595959"/>
                </a:solidFill>
                <a:latin typeface="Arial"/>
              </a:rPr>
            </a:br>
            <a:r>
              <a:rPr lang="en-US" b="1" dirty="0">
                <a:solidFill>
                  <a:srgbClr val="28ACB3"/>
                </a:solidFill>
                <a:latin typeface="Arial"/>
              </a:rPr>
              <a:t>gas in the tank</a:t>
            </a:r>
          </a:p>
        </p:txBody>
      </p:sp>
      <p:sp>
        <p:nvSpPr>
          <p:cNvPr id="118" name="TextBox 117">
            <a:extLst>
              <a:ext uri="{FF2B5EF4-FFF2-40B4-BE49-F238E27FC236}">
                <a16:creationId xmlns:a16="http://schemas.microsoft.com/office/drawing/2014/main" xmlns="" id="{D5497261-7939-7E4C-9E96-331742A9CECF}"/>
              </a:ext>
            </a:extLst>
          </p:cNvPr>
          <p:cNvSpPr txBox="1"/>
          <p:nvPr/>
        </p:nvSpPr>
        <p:spPr>
          <a:xfrm>
            <a:off x="431042" y="2355853"/>
            <a:ext cx="4572000" cy="646331"/>
          </a:xfrm>
          <a:prstGeom prst="rect">
            <a:avLst/>
          </a:prstGeom>
          <a:noFill/>
        </p:spPr>
        <p:txBody>
          <a:bodyPr wrap="square" rtlCol="0">
            <a:spAutoFit/>
          </a:bodyPr>
          <a:lstStyle/>
          <a:p>
            <a:r>
              <a:rPr lang="en-US" dirty="0" smtClean="0">
                <a:solidFill>
                  <a:srgbClr val="595959"/>
                </a:solidFill>
                <a:latin typeface="Arial"/>
              </a:rPr>
              <a:t>But the policy can’t make it to the top </a:t>
            </a:r>
            <a:br>
              <a:rPr lang="en-US" dirty="0" smtClean="0">
                <a:solidFill>
                  <a:srgbClr val="595959"/>
                </a:solidFill>
                <a:latin typeface="Arial"/>
              </a:rPr>
            </a:br>
            <a:r>
              <a:rPr lang="en-US" dirty="0" smtClean="0">
                <a:solidFill>
                  <a:srgbClr val="595959"/>
                </a:solidFill>
                <a:latin typeface="Arial"/>
              </a:rPr>
              <a:t>on premiums alone</a:t>
            </a:r>
            <a:endParaRPr lang="en-US" dirty="0">
              <a:solidFill>
                <a:srgbClr val="595959"/>
              </a:solidFill>
              <a:latin typeface="Arial"/>
            </a:endParaRPr>
          </a:p>
        </p:txBody>
      </p:sp>
      <p:pic>
        <p:nvPicPr>
          <p:cNvPr id="92" name="Picture 91">
            <a:extLst>
              <a:ext uri="{FF2B5EF4-FFF2-40B4-BE49-F238E27FC236}">
                <a16:creationId xmlns:a16="http://schemas.microsoft.com/office/drawing/2014/main" xmlns="" id="{A3ED8A76-DCF8-0445-852C-079A0C7D6B3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27605"/>
          <a:stretch/>
        </p:blipFill>
        <p:spPr>
          <a:xfrm flipH="1">
            <a:off x="1096076" y="4829822"/>
            <a:ext cx="1047226" cy="1964978"/>
          </a:xfrm>
          <a:prstGeom prst="rect">
            <a:avLst/>
          </a:prstGeom>
        </p:spPr>
      </p:pic>
      <p:pic>
        <p:nvPicPr>
          <p:cNvPr id="120" name="Picture 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302063" y="6407520"/>
            <a:ext cx="981075" cy="43338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p:nvGrpSpPr>
        <p:grpSpPr>
          <a:xfrm>
            <a:off x="4575434" y="3134959"/>
            <a:ext cx="813270" cy="193213"/>
            <a:chOff x="4575434" y="3134959"/>
            <a:chExt cx="813270" cy="193213"/>
          </a:xfrm>
        </p:grpSpPr>
        <p:sp>
          <p:nvSpPr>
            <p:cNvPr id="144" name="Triangle 39">
              <a:extLst>
                <a:ext uri="{FF2B5EF4-FFF2-40B4-BE49-F238E27FC236}">
                  <a16:creationId xmlns:a16="http://schemas.microsoft.com/office/drawing/2014/main" xmlns="" id="{D0F37E9E-7956-6446-8FDB-4AF67BA92D10}"/>
                </a:ext>
              </a:extLst>
            </p:cNvPr>
            <p:cNvSpPr/>
            <p:nvPr/>
          </p:nvSpPr>
          <p:spPr>
            <a:xfrm rot="6625809">
              <a:off x="4841801" y="2902797"/>
              <a:ext cx="130013" cy="662748"/>
            </a:xfrm>
            <a:prstGeom prst="triangle">
              <a:avLst/>
            </a:prstGeom>
            <a:solidFill>
              <a:srgbClr val="333F50"/>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42" name="Oval 141"/>
            <p:cNvSpPr/>
            <p:nvPr/>
          </p:nvSpPr>
          <p:spPr>
            <a:xfrm rot="11280000">
              <a:off x="5231247" y="3172807"/>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Donut 142">
              <a:extLst>
                <a:ext uri="{FF2B5EF4-FFF2-40B4-BE49-F238E27FC236}">
                  <a16:creationId xmlns:a16="http://schemas.microsoft.com/office/drawing/2014/main" xmlns="" id="{D55F0A6F-6D4A-BB45-A652-57A6F272FDFA}"/>
                </a:ext>
              </a:extLst>
            </p:cNvPr>
            <p:cNvSpPr/>
            <p:nvPr/>
          </p:nvSpPr>
          <p:spPr>
            <a:xfrm rot="6625809">
              <a:off x="5195492" y="3134960"/>
              <a:ext cx="193213" cy="193211"/>
            </a:xfrm>
            <a:prstGeom prst="donu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nvGrpSpPr>
          <p:cNvPr id="39" name="Group 38"/>
          <p:cNvGrpSpPr/>
          <p:nvPr/>
        </p:nvGrpSpPr>
        <p:grpSpPr>
          <a:xfrm>
            <a:off x="5194615" y="3110139"/>
            <a:ext cx="809159" cy="217815"/>
            <a:chOff x="5194615" y="3110139"/>
            <a:chExt cx="809159" cy="217815"/>
          </a:xfrm>
        </p:grpSpPr>
        <p:sp>
          <p:nvSpPr>
            <p:cNvPr id="127"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rgbClr val="333F50"/>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24" name="Oval 123"/>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Donut 125">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grpSp>
        <p:nvGrpSpPr>
          <p:cNvPr id="149" name="Group 148"/>
          <p:cNvGrpSpPr/>
          <p:nvPr/>
        </p:nvGrpSpPr>
        <p:grpSpPr>
          <a:xfrm rot="16680000">
            <a:off x="4918416" y="2816277"/>
            <a:ext cx="809159" cy="217815"/>
            <a:chOff x="5194615" y="3110139"/>
            <a:chExt cx="809159" cy="217815"/>
          </a:xfrm>
        </p:grpSpPr>
        <p:sp>
          <p:nvSpPr>
            <p:cNvPr id="150" name="Triangle 39">
              <a:extLst>
                <a:ext uri="{FF2B5EF4-FFF2-40B4-BE49-F238E27FC236}">
                  <a16:creationId xmlns:a16="http://schemas.microsoft.com/office/drawing/2014/main" xmlns="" id="{D0F37E9E-7956-6446-8FDB-4AF67BA92D10}"/>
                </a:ext>
              </a:extLst>
            </p:cNvPr>
            <p:cNvSpPr/>
            <p:nvPr/>
          </p:nvSpPr>
          <p:spPr>
            <a:xfrm rot="16945809">
              <a:off x="5607393" y="2843772"/>
              <a:ext cx="130013" cy="662748"/>
            </a:xfrm>
            <a:prstGeom prst="triangle">
              <a:avLst/>
            </a:prstGeom>
            <a:solidFill>
              <a:srgbClr val="333F50"/>
            </a:solidFill>
            <a:ln>
              <a:noFill/>
            </a:ln>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sp>
          <p:nvSpPr>
            <p:cNvPr id="151" name="Oval 150"/>
            <p:cNvSpPr/>
            <p:nvPr/>
          </p:nvSpPr>
          <p:spPr>
            <a:xfrm>
              <a:off x="5227927" y="3166554"/>
              <a:ext cx="123723" cy="123723"/>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Donut 151">
              <a:extLst>
                <a:ext uri="{FF2B5EF4-FFF2-40B4-BE49-F238E27FC236}">
                  <a16:creationId xmlns:a16="http://schemas.microsoft.com/office/drawing/2014/main" xmlns="" id="{D55F0A6F-6D4A-BB45-A652-57A6F272FDFA}"/>
                </a:ext>
              </a:extLst>
            </p:cNvPr>
            <p:cNvSpPr/>
            <p:nvPr/>
          </p:nvSpPr>
          <p:spPr>
            <a:xfrm rot="16945809">
              <a:off x="5194614" y="3134742"/>
              <a:ext cx="193213" cy="193211"/>
            </a:xfrm>
            <a:prstGeom prst="donu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ndParaRPr>
            </a:p>
          </p:txBody>
        </p:sp>
      </p:grpSp>
      <p:sp>
        <p:nvSpPr>
          <p:cNvPr id="153" name="Footer Placeholder 4">
            <a:extLst>
              <a:ext uri="{FF2B5EF4-FFF2-40B4-BE49-F238E27FC236}">
                <a16:creationId xmlns:a16="http://schemas.microsoft.com/office/drawing/2014/main" xmlns="" id="{DEA2A017-3B69-A646-814A-260D1B15CA04}"/>
              </a:ext>
            </a:extLst>
          </p:cNvPr>
          <p:cNvSpPr>
            <a:spLocks noGrp="1"/>
          </p:cNvSpPr>
          <p:nvPr>
            <p:ph type="ftr" sz="quarter" idx="3"/>
          </p:nvPr>
        </p:nvSpPr>
        <p:spPr>
          <a:xfrm>
            <a:off x="7512525" y="6684656"/>
            <a:ext cx="3904915" cy="123111"/>
          </a:xfrm>
          <a:prstGeom prst="rect">
            <a:avLst/>
          </a:prstGeom>
        </p:spPr>
        <p:txBody>
          <a:bodyPr vert="horz" wrap="none" lIns="0" tIns="0" rIns="0" bIns="0" rtlCol="0" anchor="ctr">
            <a:spAutoFit/>
          </a:bodyPr>
          <a:lstStyle>
            <a:lvl1pPr algn="ctr">
              <a:defRPr sz="900">
                <a:solidFill>
                  <a:schemeClr val="tx1">
                    <a:lumMod val="65000"/>
                    <a:lumOff val="35000"/>
                  </a:schemeClr>
                </a:solidFill>
                <a:latin typeface="Arial"/>
              </a:defRPr>
            </a:lvl1pPr>
          </a:lstStyle>
          <a:p>
            <a:r>
              <a:rPr lang="en-US" sz="800" dirty="0" smtClean="0">
                <a:solidFill>
                  <a:schemeClr val="bg1"/>
                </a:solidFill>
              </a:rPr>
              <a:t>FOR FINANCIAL PROFESSIONAL USE ONLY. NOT FOR USE WITH THE PUBLIC. </a:t>
            </a:r>
            <a:endParaRPr lang="en-US" sz="800" dirty="0">
              <a:solidFill>
                <a:schemeClr val="bg1"/>
              </a:solidFill>
            </a:endParaRPr>
          </a:p>
        </p:txBody>
      </p:sp>
      <p:grpSp>
        <p:nvGrpSpPr>
          <p:cNvPr id="110" name="Group 109"/>
          <p:cNvGrpSpPr/>
          <p:nvPr/>
        </p:nvGrpSpPr>
        <p:grpSpPr>
          <a:xfrm>
            <a:off x="6264284" y="5177415"/>
            <a:ext cx="828879" cy="1097279"/>
            <a:chOff x="6264284" y="5177415"/>
            <a:chExt cx="828879" cy="1097279"/>
          </a:xfrm>
        </p:grpSpPr>
        <p:grpSp>
          <p:nvGrpSpPr>
            <p:cNvPr id="26" name="Group 25"/>
            <p:cNvGrpSpPr/>
            <p:nvPr/>
          </p:nvGrpSpPr>
          <p:grpSpPr>
            <a:xfrm>
              <a:off x="6264284" y="5177415"/>
              <a:ext cx="828879" cy="1097279"/>
              <a:chOff x="6074217" y="5225295"/>
              <a:chExt cx="828879" cy="1097279"/>
            </a:xfrm>
          </p:grpSpPr>
          <p:sp>
            <p:nvSpPr>
              <p:cNvPr id="13" name="Teardrop 12">
                <a:extLst>
                  <a:ext uri="{FF2B5EF4-FFF2-40B4-BE49-F238E27FC236}">
                    <a16:creationId xmlns:a16="http://schemas.microsoft.com/office/drawing/2014/main" xmlns="" id="{9033DBFA-6E10-B441-83CC-123A0CA23602}"/>
                  </a:ext>
                </a:extLst>
              </p:cNvPr>
              <p:cNvSpPr/>
              <p:nvPr/>
            </p:nvSpPr>
            <p:spPr>
              <a:xfrm rot="8091213">
                <a:off x="6074216" y="5225296"/>
                <a:ext cx="810896" cy="810894"/>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4" name="Teardrop 48">
                <a:extLst>
                  <a:ext uri="{FF2B5EF4-FFF2-40B4-BE49-F238E27FC236}">
                    <a16:creationId xmlns:a16="http://schemas.microsoft.com/office/drawing/2014/main" xmlns="" id="{50E8E69B-0629-4342-8052-1C7FB570CC0E}"/>
                  </a:ext>
                </a:extLst>
              </p:cNvPr>
              <p:cNvSpPr/>
              <p:nvPr/>
            </p:nvSpPr>
            <p:spPr>
              <a:xfrm rot="8091213">
                <a:off x="6128996" y="5548474"/>
                <a:ext cx="947077" cy="601123"/>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5" name="Oval 14">
                <a:extLst>
                  <a:ext uri="{FF2B5EF4-FFF2-40B4-BE49-F238E27FC236}">
                    <a16:creationId xmlns:a16="http://schemas.microsoft.com/office/drawing/2014/main" xmlns="" id="{8A83720D-1773-964A-A5D4-740135FACDF1}"/>
                  </a:ext>
                </a:extLst>
              </p:cNvPr>
              <p:cNvSpPr/>
              <p:nvPr/>
            </p:nvSpPr>
            <p:spPr>
              <a:xfrm>
                <a:off x="6153778" y="5301352"/>
                <a:ext cx="651772" cy="65177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sp>
            <p:nvSpPr>
              <p:cNvPr id="16" name="Oval 15">
                <a:extLst>
                  <a:ext uri="{FF2B5EF4-FFF2-40B4-BE49-F238E27FC236}">
                    <a16:creationId xmlns:a16="http://schemas.microsoft.com/office/drawing/2014/main" xmlns="" id="{02EF8291-CD5E-7149-8C1F-202C2CE999C0}"/>
                  </a:ext>
                </a:extLst>
              </p:cNvPr>
              <p:cNvSpPr/>
              <p:nvPr/>
            </p:nvSpPr>
            <p:spPr>
              <a:xfrm>
                <a:off x="6224449" y="5372024"/>
                <a:ext cx="510430" cy="5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a:endParaRPr>
              </a:p>
            </p:txBody>
          </p:sp>
        </p:grpSp>
        <p:sp>
          <p:nvSpPr>
            <p:cNvPr id="108" name="Subtitle 2">
              <a:extLst>
                <a:ext uri="{FF2B5EF4-FFF2-40B4-BE49-F238E27FC236}">
                  <a16:creationId xmlns:a16="http://schemas.microsoft.com/office/drawing/2014/main" xmlns="" id="{FA792F6B-A107-AD49-B255-8077074799F0}"/>
                </a:ext>
              </a:extLst>
            </p:cNvPr>
            <p:cNvSpPr txBox="1">
              <a:spLocks/>
            </p:cNvSpPr>
            <p:nvPr/>
          </p:nvSpPr>
          <p:spPr>
            <a:xfrm>
              <a:off x="6507202" y="5355778"/>
              <a:ext cx="343043" cy="470898"/>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smtClean="0">
                  <a:solidFill>
                    <a:prstClr val="black"/>
                  </a:solidFill>
                  <a:latin typeface="Arial"/>
                </a:rPr>
                <a:t>Age</a:t>
              </a:r>
              <a:r>
                <a:rPr lang="en-US" sz="1600" dirty="0" smtClean="0">
                  <a:solidFill>
                    <a:prstClr val="black"/>
                  </a:solidFill>
                  <a:latin typeface="Arial"/>
                </a:rPr>
                <a:t/>
              </a:r>
              <a:br>
                <a:rPr lang="en-US" sz="1600" dirty="0" smtClean="0">
                  <a:solidFill>
                    <a:prstClr val="black"/>
                  </a:solidFill>
                  <a:latin typeface="Arial"/>
                </a:rPr>
              </a:br>
              <a:r>
                <a:rPr lang="en-US" sz="2400" b="1" dirty="0" smtClean="0">
                  <a:latin typeface="Arial"/>
                  <a:ea typeface="+mj-ea"/>
                  <a:cs typeface="+mj-cs"/>
                </a:rPr>
                <a:t>50</a:t>
              </a:r>
              <a:endParaRPr lang="en-US" sz="2400" b="1" dirty="0">
                <a:latin typeface="Arial"/>
                <a:ea typeface="+mj-ea"/>
                <a:cs typeface="+mj-cs"/>
              </a:endParaRPr>
            </a:p>
          </p:txBody>
        </p:sp>
      </p:grpSp>
      <p:grpSp>
        <p:nvGrpSpPr>
          <p:cNvPr id="19" name="Group 18"/>
          <p:cNvGrpSpPr/>
          <p:nvPr/>
        </p:nvGrpSpPr>
        <p:grpSpPr>
          <a:xfrm>
            <a:off x="9919471" y="1046646"/>
            <a:ext cx="552587" cy="731520"/>
            <a:chOff x="9663091" y="986824"/>
            <a:chExt cx="552587" cy="731520"/>
          </a:xfrm>
        </p:grpSpPr>
        <p:grpSp>
          <p:nvGrpSpPr>
            <p:cNvPr id="12" name="Group 11"/>
            <p:cNvGrpSpPr/>
            <p:nvPr/>
          </p:nvGrpSpPr>
          <p:grpSpPr>
            <a:xfrm>
              <a:off x="9663091" y="986824"/>
              <a:ext cx="552587" cy="731520"/>
              <a:chOff x="9663091" y="986824"/>
              <a:chExt cx="552587" cy="731520"/>
            </a:xfrm>
          </p:grpSpPr>
          <p:sp>
            <p:nvSpPr>
              <p:cNvPr id="56" name="Teardrop 55">
                <a:extLst>
                  <a:ext uri="{FF2B5EF4-FFF2-40B4-BE49-F238E27FC236}">
                    <a16:creationId xmlns:a16="http://schemas.microsoft.com/office/drawing/2014/main" xmlns="" id="{C9C56C9C-4B1F-1440-97FE-F9DDD6DC4142}"/>
                  </a:ext>
                </a:extLst>
              </p:cNvPr>
              <p:cNvSpPr/>
              <p:nvPr/>
            </p:nvSpPr>
            <p:spPr>
              <a:xfrm rot="8091213">
                <a:off x="9663091" y="986824"/>
                <a:ext cx="540597" cy="540597"/>
              </a:xfrm>
              <a:prstGeom prst="teardrop">
                <a:avLst>
                  <a:gd name="adj" fmla="val 133588"/>
                </a:avLst>
              </a:prstGeom>
              <a:solidFill>
                <a:srgbClr val="BD2A81"/>
              </a:solidFill>
              <a:ln>
                <a:noFill/>
              </a:ln>
              <a:effectLst>
                <a:outerShdw blurRad="101600" dist="38100" dir="18900000" algn="b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7" name="Teardrop 48">
                <a:extLst>
                  <a:ext uri="{FF2B5EF4-FFF2-40B4-BE49-F238E27FC236}">
                    <a16:creationId xmlns:a16="http://schemas.microsoft.com/office/drawing/2014/main" xmlns="" id="{616B1B52-EE3A-CA4A-9CA3-CD73BC0B53AA}"/>
                  </a:ext>
                </a:extLst>
              </p:cNvPr>
              <p:cNvSpPr/>
              <p:nvPr/>
            </p:nvSpPr>
            <p:spPr>
              <a:xfrm rot="8091213">
                <a:off x="9699611" y="1202277"/>
                <a:ext cx="631385" cy="400749"/>
              </a:xfrm>
              <a:custGeom>
                <a:avLst/>
                <a:gdLst>
                  <a:gd name="connsiteX0" fmla="*/ 0 w 1436918"/>
                  <a:gd name="connsiteY0" fmla="*/ 718459 h 1436918"/>
                  <a:gd name="connsiteX1" fmla="*/ 718459 w 1436918"/>
                  <a:gd name="connsiteY1" fmla="*/ 0 h 1436918"/>
                  <a:gd name="connsiteX2" fmla="*/ 1678234 w 1436918"/>
                  <a:gd name="connsiteY2" fmla="*/ -241316 h 1436918"/>
                  <a:gd name="connsiteX3" fmla="*/ 1436918 w 1436918"/>
                  <a:gd name="connsiteY3" fmla="*/ 718459 h 1436918"/>
                  <a:gd name="connsiteX4" fmla="*/ 718459 w 1436918"/>
                  <a:gd name="connsiteY4" fmla="*/ 1436918 h 1436918"/>
                  <a:gd name="connsiteX5" fmla="*/ 0 w 1436918"/>
                  <a:gd name="connsiteY5" fmla="*/ 718459 h 1436918"/>
                  <a:gd name="connsiteX0" fmla="*/ 0 w 1678234"/>
                  <a:gd name="connsiteY0" fmla="*/ 959775 h 1065201"/>
                  <a:gd name="connsiteX1" fmla="*/ 718459 w 1678234"/>
                  <a:gd name="connsiteY1" fmla="*/ 241316 h 1065201"/>
                  <a:gd name="connsiteX2" fmla="*/ 1678234 w 1678234"/>
                  <a:gd name="connsiteY2" fmla="*/ 0 h 1065201"/>
                  <a:gd name="connsiteX3" fmla="*/ 1436918 w 1678234"/>
                  <a:gd name="connsiteY3" fmla="*/ 959775 h 1065201"/>
                  <a:gd name="connsiteX4" fmla="*/ 0 w 1678234"/>
                  <a:gd name="connsiteY4" fmla="*/ 959775 h 10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4" h="1065201">
                    <a:moveTo>
                      <a:pt x="0" y="959775"/>
                    </a:moveTo>
                    <a:cubicBezTo>
                      <a:pt x="0" y="562981"/>
                      <a:pt x="321665" y="241316"/>
                      <a:pt x="718459" y="241316"/>
                    </a:cubicBezTo>
                    <a:cubicBezTo>
                      <a:pt x="1038384" y="241316"/>
                      <a:pt x="1358309" y="160877"/>
                      <a:pt x="1678234" y="0"/>
                    </a:cubicBezTo>
                    <a:cubicBezTo>
                      <a:pt x="1517357" y="319925"/>
                      <a:pt x="1436918" y="639850"/>
                      <a:pt x="1436918" y="959775"/>
                    </a:cubicBezTo>
                    <a:cubicBezTo>
                      <a:pt x="1157212" y="1119738"/>
                      <a:pt x="119743" y="1079518"/>
                      <a:pt x="0" y="95977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8" name="Oval 57">
                <a:extLst>
                  <a:ext uri="{FF2B5EF4-FFF2-40B4-BE49-F238E27FC236}">
                    <a16:creationId xmlns:a16="http://schemas.microsoft.com/office/drawing/2014/main" xmlns="" id="{09F283A2-632F-3F4C-987D-392DAAF088F9}"/>
                  </a:ext>
                </a:extLst>
              </p:cNvPr>
              <p:cNvSpPr/>
              <p:nvPr/>
            </p:nvSpPr>
            <p:spPr>
              <a:xfrm>
                <a:off x="9716132" y="1037529"/>
                <a:ext cx="434516" cy="43451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sp>
            <p:nvSpPr>
              <p:cNvPr id="59" name="Oval 58">
                <a:extLst>
                  <a:ext uri="{FF2B5EF4-FFF2-40B4-BE49-F238E27FC236}">
                    <a16:creationId xmlns:a16="http://schemas.microsoft.com/office/drawing/2014/main" xmlns="" id="{7D63EDE7-1D78-9444-9AD7-00222C6BCD3B}"/>
                  </a:ext>
                </a:extLst>
              </p:cNvPr>
              <p:cNvSpPr/>
              <p:nvPr/>
            </p:nvSpPr>
            <p:spPr>
              <a:xfrm>
                <a:off x="9763246" y="1084642"/>
                <a:ext cx="340287" cy="340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a:endParaRPr>
              </a:p>
            </p:txBody>
          </p:sp>
        </p:grpSp>
        <p:sp>
          <p:nvSpPr>
            <p:cNvPr id="96" name="Subtitle 2">
              <a:extLst>
                <a:ext uri="{FF2B5EF4-FFF2-40B4-BE49-F238E27FC236}">
                  <a16:creationId xmlns:a16="http://schemas.microsoft.com/office/drawing/2014/main" xmlns="" id="{FA792F6B-A107-AD49-B255-8077074799F0}"/>
                </a:ext>
              </a:extLst>
            </p:cNvPr>
            <p:cNvSpPr txBox="1">
              <a:spLocks/>
            </p:cNvSpPr>
            <p:nvPr/>
          </p:nvSpPr>
          <p:spPr>
            <a:xfrm>
              <a:off x="9821563" y="1130135"/>
              <a:ext cx="235642" cy="249299"/>
            </a:xfrm>
            <a:prstGeom prst="rect">
              <a:avLst/>
            </a:prstGeom>
          </p:spPr>
          <p:txBody>
            <a:bodyPr wrap="non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00" dirty="0" smtClean="0">
                  <a:solidFill>
                    <a:prstClr val="black"/>
                  </a:solidFill>
                  <a:latin typeface="Arial"/>
                </a:rPr>
                <a:t>Age</a:t>
              </a:r>
              <a:r>
                <a:rPr lang="en-US" sz="900" dirty="0" smtClean="0">
                  <a:solidFill>
                    <a:prstClr val="black"/>
                  </a:solidFill>
                  <a:latin typeface="Arial"/>
                </a:rPr>
                <a:t/>
              </a:r>
              <a:br>
                <a:rPr lang="en-US" sz="900" dirty="0" smtClean="0">
                  <a:solidFill>
                    <a:prstClr val="black"/>
                  </a:solidFill>
                  <a:latin typeface="Arial"/>
                </a:rPr>
              </a:br>
              <a:r>
                <a:rPr lang="en-US" sz="1100" b="1" dirty="0" smtClean="0">
                  <a:latin typeface="Arial"/>
                  <a:ea typeface="+mj-ea"/>
                  <a:cs typeface="+mj-cs"/>
                </a:rPr>
                <a:t>100</a:t>
              </a:r>
              <a:endParaRPr lang="en-US" sz="1100" b="1" dirty="0">
                <a:latin typeface="Arial"/>
                <a:ea typeface="+mj-ea"/>
                <a:cs typeface="+mj-cs"/>
              </a:endParaRPr>
            </a:p>
          </p:txBody>
        </p:sp>
      </p:grpSp>
      <p:pic>
        <p:nvPicPr>
          <p:cNvPr id="95" name="Picture 94">
            <a:extLst>
              <a:ext uri="{FF2B5EF4-FFF2-40B4-BE49-F238E27FC236}">
                <a16:creationId xmlns:a16="http://schemas.microsoft.com/office/drawing/2014/main" xmlns="" id="{EFE52D3E-B7B5-6B4D-BCC5-0A109A551E1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26476" y="5124043"/>
            <a:ext cx="611325" cy="822444"/>
          </a:xfrm>
          <a:prstGeom prst="rect">
            <a:avLst/>
          </a:prstGeom>
        </p:spPr>
      </p:pic>
      <p:sp>
        <p:nvSpPr>
          <p:cNvPr id="3" name="Slide Number Placeholder 2"/>
          <p:cNvSpPr>
            <a:spLocks noGrp="1"/>
          </p:cNvSpPr>
          <p:nvPr>
            <p:ph type="sldNum" sz="quarter" idx="12"/>
          </p:nvPr>
        </p:nvSpPr>
        <p:spPr/>
        <p:txBody>
          <a:bodyPr/>
          <a:lstStyle/>
          <a:p>
            <a:fld id="{A7F84AF7-782E-8748-9862-C80A76F4A1D6}" type="slidenum">
              <a:rPr lang="en-US" smtClean="0"/>
              <a:t>9</a:t>
            </a:fld>
            <a:endParaRPr lang="en-US" dirty="0"/>
          </a:p>
        </p:txBody>
      </p:sp>
    </p:spTree>
    <p:extLst>
      <p:ext uri="{BB962C8B-B14F-4D97-AF65-F5344CB8AC3E}">
        <p14:creationId xmlns:p14="http://schemas.microsoft.com/office/powerpoint/2010/main" val="1383188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par>
                          <p:cTn id="8" fill="hold">
                            <p:stCondLst>
                              <p:cond delay="500"/>
                            </p:stCondLst>
                            <p:childTnLst>
                              <p:par>
                                <p:cTn id="9" presetID="2" presetClass="entr" presetSubtype="4"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additive="base">
                                        <p:cTn id="16" dur="500" fill="hold"/>
                                        <p:tgtEl>
                                          <p:spTgt spid="92"/>
                                        </p:tgtEl>
                                        <p:attrNameLst>
                                          <p:attrName>ppt_x</p:attrName>
                                        </p:attrNameLst>
                                      </p:cBhvr>
                                      <p:tavLst>
                                        <p:tav tm="0">
                                          <p:val>
                                            <p:strVal val="0-#ppt_w/2"/>
                                          </p:val>
                                        </p:tav>
                                        <p:tav tm="100000">
                                          <p:val>
                                            <p:strVal val="#ppt_x"/>
                                          </p:val>
                                        </p:tav>
                                      </p:tavLst>
                                    </p:anim>
                                    <p:anim calcmode="lin" valueType="num">
                                      <p:cBhvr additive="base">
                                        <p:cTn id="17" dur="500" fill="hold"/>
                                        <p:tgtEl>
                                          <p:spTgt spid="9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wipe(down)">
                                      <p:cBhvr>
                                        <p:cTn id="33" dur="500"/>
                                        <p:tgtEl>
                                          <p:spTgt spid="118"/>
                                        </p:tgtEl>
                                      </p:cBhvr>
                                    </p:animEffect>
                                  </p:childTnLst>
                                </p:cTn>
                              </p:par>
                            </p:childTnLst>
                          </p:cTn>
                        </p:par>
                        <p:par>
                          <p:cTn id="34" fill="hold">
                            <p:stCondLst>
                              <p:cond delay="500"/>
                            </p:stCondLst>
                            <p:childTnLst>
                              <p:par>
                                <p:cTn id="35" presetID="22" presetClass="exit" presetSubtype="8" fill="hold" nodeType="afterEffect">
                                  <p:stCondLst>
                                    <p:cond delay="0"/>
                                  </p:stCondLst>
                                  <p:childTnLst>
                                    <p:animEffect transition="out" filter="wipe(left)">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wipe(down)">
                                      <p:cBhvr>
                                        <p:cTn id="41" dur="500"/>
                                        <p:tgtEl>
                                          <p:spTgt spid="149"/>
                                        </p:tgtEl>
                                      </p:cBhvr>
                                    </p:animEffect>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500" fill="hold"/>
                                        <p:tgtEl>
                                          <p:spTgt spid="120"/>
                                        </p:tgtEl>
                                        <p:attrNameLst>
                                          <p:attrName>ppt_x</p:attrName>
                                        </p:attrNameLst>
                                      </p:cBhvr>
                                      <p:tavLst>
                                        <p:tav tm="0">
                                          <p:val>
                                            <p:strVal val="#ppt_x"/>
                                          </p:val>
                                        </p:tav>
                                        <p:tav tm="100000">
                                          <p:val>
                                            <p:strVal val="#ppt_x"/>
                                          </p:val>
                                        </p:tav>
                                      </p:tavLst>
                                    </p:anim>
                                    <p:anim calcmode="lin" valueType="num">
                                      <p:cBhvr additive="base">
                                        <p:cTn id="46" dur="500" fill="hold"/>
                                        <p:tgtEl>
                                          <p:spTgt spid="120"/>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0" presetClass="path" presetSubtype="0" accel="50000" decel="50000" fill="hold" nodeType="afterEffect">
                                  <p:stCondLst>
                                    <p:cond delay="0"/>
                                  </p:stCondLst>
                                  <p:childTnLst>
                                    <p:animMotion origin="layout" path="M 0.00013 -5.52857E-7 L 0.05194 -0.01249 L 0.10166 -0.02891 L 0.1661 -0.04557 L 0.18081 -0.07356 L 0.16271 -0.08721 L 0.11012 -0.10201 L 0.07368 -0.11473 L 0.03996 -0.12445 L 0.01275 -0.13625 L -0.03151 -0.15105 L -0.05533 -0.16609 L -0.03841 -0.18459 L 0.00846 -0.18714 L 0.06665 -0.19454 L 0.12405 -0.20287 L 0.17456 -0.21096 L 0.2222 -0.21698 L 0.25579 -0.22554 L 0.30005 -0.25168 L 0.34066 -0.2755 L 0.38479 -0.29632 L 0.3939 -0.30627 L 0.33858 -0.32871 L 0.28456 -0.35114 L 0.22637 -0.37358 " pathEditMode="relative" rAng="0" ptsTypes="AAAAAAAAAAAAAAAAAAAAAAAAAA">
                                      <p:cBhvr>
                                        <p:cTn id="49" dur="4000" fill="hold"/>
                                        <p:tgtEl>
                                          <p:spTgt spid="120"/>
                                        </p:tgtEl>
                                        <p:attrNameLst>
                                          <p:attrName>ppt_x</p:attrName>
                                          <p:attrName>ppt_y</p:attrName>
                                        </p:attrNameLst>
                                      </p:cBhvr>
                                      <p:rCtr x="16910" y="-18691"/>
                                    </p:animMotion>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ppt_y</p:attrName>
                                        </p:attrNameLst>
                                      </p:cBhvr>
                                      <p:tavLst>
                                        <p:tav tm="0">
                                          <p:val>
                                            <p:strVal val="#ppt_y+#ppt_h*1.125000"/>
                                          </p:val>
                                        </p:tav>
                                        <p:tav tm="100000">
                                          <p:val>
                                            <p:strVal val="#ppt_y"/>
                                          </p:val>
                                        </p:tav>
                                      </p:tavLst>
                                    </p:anim>
                                    <p:animEffect transition="in" filter="wipe(up)">
                                      <p:cBhvr>
                                        <p:cTn id="55" dur="500"/>
                                        <p:tgtEl>
                                          <p:spTgt spid="9"/>
                                        </p:tgtEl>
                                      </p:cBhvr>
                                    </p:animEffect>
                                  </p:child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1000"/>
                                        <p:tgtEl>
                                          <p:spTgt spid="98"/>
                                        </p:tgtEl>
                                      </p:cBhvr>
                                    </p:animEffect>
                                    <p:anim calcmode="lin" valueType="num">
                                      <p:cBhvr>
                                        <p:cTn id="60" dur="1000" fill="hold"/>
                                        <p:tgtEl>
                                          <p:spTgt spid="98"/>
                                        </p:tgtEl>
                                        <p:attrNameLst>
                                          <p:attrName>ppt_x</p:attrName>
                                        </p:attrNameLst>
                                      </p:cBhvr>
                                      <p:tavLst>
                                        <p:tav tm="0">
                                          <p:val>
                                            <p:strVal val="#ppt_x"/>
                                          </p:val>
                                        </p:tav>
                                        <p:tav tm="100000">
                                          <p:val>
                                            <p:strVal val="#ppt_x"/>
                                          </p:val>
                                        </p:tav>
                                      </p:tavLst>
                                    </p:anim>
                                    <p:anim calcmode="lin" valueType="num">
                                      <p:cBhvr>
                                        <p:cTn id="61" dur="1000" fill="hold"/>
                                        <p:tgtEl>
                                          <p:spTgt spid="98"/>
                                        </p:tgtEl>
                                        <p:attrNameLst>
                                          <p:attrName>ppt_y</p:attrName>
                                        </p:attrNameLst>
                                      </p:cBhvr>
                                      <p:tavLst>
                                        <p:tav tm="0">
                                          <p:val>
                                            <p:strVal val="#ppt_y+.1"/>
                                          </p:val>
                                        </p:tav>
                                        <p:tav tm="100000">
                                          <p:val>
                                            <p:strVal val="#ppt_y"/>
                                          </p:val>
                                        </p:tav>
                                      </p:tavLst>
                                    </p:anim>
                                  </p:childTnLst>
                                </p:cTn>
                              </p:par>
                            </p:childTnLst>
                          </p:cTn>
                        </p:par>
                        <p:par>
                          <p:cTn id="62" fill="hold">
                            <p:stCondLst>
                              <p:cond delay="1500"/>
                            </p:stCondLst>
                            <p:childTnLst>
                              <p:par>
                                <p:cTn id="63" presetID="22" presetClass="exit" presetSubtype="1" fill="hold" nodeType="afterEffect">
                                  <p:stCondLst>
                                    <p:cond delay="0"/>
                                  </p:stCondLst>
                                  <p:childTnLst>
                                    <p:animEffect transition="out" filter="wipe(up)">
                                      <p:cBhvr>
                                        <p:cTn id="64" dur="500"/>
                                        <p:tgtEl>
                                          <p:spTgt spid="149"/>
                                        </p:tgtEl>
                                      </p:cBhvr>
                                    </p:animEffect>
                                    <p:set>
                                      <p:cBhvr>
                                        <p:cTn id="65" dur="1" fill="hold">
                                          <p:stCondLst>
                                            <p:cond delay="499"/>
                                          </p:stCondLst>
                                        </p:cTn>
                                        <p:tgtEl>
                                          <p:spTgt spid="149"/>
                                        </p:tgtEl>
                                        <p:attrNameLst>
                                          <p:attrName>style.visibility</p:attrName>
                                        </p:attrNameLst>
                                      </p:cBhvr>
                                      <p:to>
                                        <p:strVal val="hidden"/>
                                      </p:to>
                                    </p:se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0" presetClass="path" presetSubtype="0" accel="50000" decel="50000" fill="hold" nodeType="withEffect">
                                  <p:stCondLst>
                                    <p:cond delay="500"/>
                                  </p:stCondLst>
                                  <p:childTnLst>
                                    <p:animMotion origin="layout" path="M 0.22637 -0.37358 L 0.33988 -0.53181 L 0.36162 -0.61022 L 0.28807 -0.70252 L 0.31189 -0.73606 L 0.29159 -0.77099 L 0.30695 -0.84178 " pathEditMode="relative" rAng="0" ptsTypes="AAAAAAA">
                                      <p:cBhvr>
                                        <p:cTn id="71" dur="2000" fill="hold"/>
                                        <p:tgtEl>
                                          <p:spTgt spid="120"/>
                                        </p:tgtEl>
                                        <p:attrNameLst>
                                          <p:attrName>ppt_x</p:attrName>
                                          <p:attrName>ppt_y</p:attrName>
                                        </p:attrNameLst>
                                      </p:cBhvr>
                                      <p:rCtr x="6756" y="-23410"/>
                                    </p:animMotion>
                                  </p:childTnLst>
                                </p:cTn>
                              </p:par>
                            </p:childTnLst>
                          </p:cTn>
                        </p:par>
                        <p:par>
                          <p:cTn id="72" fill="hold">
                            <p:stCondLst>
                              <p:cond delay="4500"/>
                            </p:stCondLst>
                            <p:childTnLst>
                              <p:par>
                                <p:cTn id="73" presetID="32" presetClass="emph" presetSubtype="0" fill="hold" nodeType="afterEffect">
                                  <p:stCondLst>
                                    <p:cond delay="0"/>
                                  </p:stCondLst>
                                  <p:childTnLst>
                                    <p:animRot by="120000">
                                      <p:cBhvr>
                                        <p:cTn id="74" dur="100" fill="hold">
                                          <p:stCondLst>
                                            <p:cond delay="0"/>
                                          </p:stCondLst>
                                        </p:cTn>
                                        <p:tgtEl>
                                          <p:spTgt spid="120"/>
                                        </p:tgtEl>
                                        <p:attrNameLst>
                                          <p:attrName>r</p:attrName>
                                        </p:attrNameLst>
                                      </p:cBhvr>
                                    </p:animRot>
                                    <p:animRot by="-240000">
                                      <p:cBhvr>
                                        <p:cTn id="75" dur="200" fill="hold">
                                          <p:stCondLst>
                                            <p:cond delay="200"/>
                                          </p:stCondLst>
                                        </p:cTn>
                                        <p:tgtEl>
                                          <p:spTgt spid="120"/>
                                        </p:tgtEl>
                                        <p:attrNameLst>
                                          <p:attrName>r</p:attrName>
                                        </p:attrNameLst>
                                      </p:cBhvr>
                                    </p:animRot>
                                    <p:animRot by="240000">
                                      <p:cBhvr>
                                        <p:cTn id="76" dur="200" fill="hold">
                                          <p:stCondLst>
                                            <p:cond delay="400"/>
                                          </p:stCondLst>
                                        </p:cTn>
                                        <p:tgtEl>
                                          <p:spTgt spid="120"/>
                                        </p:tgtEl>
                                        <p:attrNameLst>
                                          <p:attrName>r</p:attrName>
                                        </p:attrNameLst>
                                      </p:cBhvr>
                                    </p:animRot>
                                    <p:animRot by="-240000">
                                      <p:cBhvr>
                                        <p:cTn id="77" dur="200" fill="hold">
                                          <p:stCondLst>
                                            <p:cond delay="600"/>
                                          </p:stCondLst>
                                        </p:cTn>
                                        <p:tgtEl>
                                          <p:spTgt spid="120"/>
                                        </p:tgtEl>
                                        <p:attrNameLst>
                                          <p:attrName>r</p:attrName>
                                        </p:attrNameLst>
                                      </p:cBhvr>
                                    </p:animRot>
                                    <p:animRot by="120000">
                                      <p:cBhvr>
                                        <p:cTn id="78" dur="200" fill="hold">
                                          <p:stCondLst>
                                            <p:cond delay="800"/>
                                          </p:stCondLst>
                                        </p:cTn>
                                        <p:tgtEl>
                                          <p:spTgt spid="1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17" grpId="0"/>
      <p:bldP spid="1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B4E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00">
          <a:solidFill>
            <a:schemeClr val="bg1"/>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11791</TotalTime>
  <Words>2942</Words>
  <Application>Microsoft Office PowerPoint</Application>
  <PresentationFormat>Custom</PresentationFormat>
  <Paragraphs>698</Paragraphs>
  <Slides>37</Slides>
  <Notes>1</Notes>
  <HiddenSlides>17</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COMPARING GUL &amp; IUL GUARANTEES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TRYING OUT A NEW SET OF WHEELS</dc:title>
  <dc:creator>elynor monks</dc:creator>
  <cp:lastModifiedBy>Carlson, Vernon</cp:lastModifiedBy>
  <cp:revision>349</cp:revision>
  <cp:lastPrinted>2018-05-01T20:19:01Z</cp:lastPrinted>
  <dcterms:created xsi:type="dcterms:W3CDTF">2018-04-28T14:21:42Z</dcterms:created>
  <dcterms:modified xsi:type="dcterms:W3CDTF">2018-05-18T20:55:42Z</dcterms:modified>
</cp:coreProperties>
</file>